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345" r:id="rId2"/>
    <p:sldId id="371" r:id="rId3"/>
    <p:sldId id="368" r:id="rId4"/>
    <p:sldId id="378" r:id="rId5"/>
    <p:sldId id="377" r:id="rId6"/>
    <p:sldId id="374" r:id="rId7"/>
    <p:sldId id="375" r:id="rId8"/>
    <p:sldId id="380" r:id="rId9"/>
    <p:sldId id="381" r:id="rId10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94712" autoAdjust="0"/>
  </p:normalViewPr>
  <p:slideViewPr>
    <p:cSldViewPr snapToGrid="0">
      <p:cViewPr varScale="1">
        <p:scale>
          <a:sx n="105" d="100"/>
          <a:sy n="105" d="100"/>
        </p:scale>
        <p:origin x="402" y="96"/>
      </p:cViewPr>
      <p:guideLst/>
    </p:cSldViewPr>
  </p:slideViewPr>
  <p:notesTextViewPr>
    <p:cViewPr>
      <p:scale>
        <a:sx n="1" d="1"/>
        <a:sy n="1" d="1"/>
      </p:scale>
      <p:origin x="0" y="-132"/>
    </p:cViewPr>
  </p:notesTextViewPr>
  <p:notesViewPr>
    <p:cSldViewPr snapToGrid="0">
      <p:cViewPr varScale="1">
        <p:scale>
          <a:sx n="86" d="100"/>
          <a:sy n="86" d="100"/>
        </p:scale>
        <p:origin x="260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23D571-FA2D-4FFB-BA5A-08BC53975311}" type="datetimeFigureOut">
              <a:rPr lang="da-DK" smtClean="0"/>
              <a:t>14-04-2026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B4F52-130B-4546-BF0C-02D7329DC19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049875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Er en del af DMCG-pals sekretariat. Arbejder primært med de kliniske retningslinjer. </a:t>
            </a:r>
          </a:p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1B4F52-130B-4546-BF0C-02D7329DC19B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305180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DMCG-PAL har siden 2010 lavet kliniske retningslinjer. Der er udgivet 23 retningslinjer. Har ikke oplistet dem alle, men de er fordelt på de her overskrifter. </a:t>
            </a:r>
          </a:p>
          <a:p>
            <a:r>
              <a:rPr lang="da-DK" dirty="0"/>
              <a:t>Retningslinjerne kan findes på dmcgpal.dk eller dmcg.dk</a:t>
            </a:r>
          </a:p>
          <a:p>
            <a:endParaRPr lang="da-DK" dirty="0"/>
          </a:p>
          <a:p>
            <a:r>
              <a:rPr lang="da-DK" dirty="0"/>
              <a:t>Hvis I går og tænker på et område, hvor der mangler en retningslinje, så må I meget gerne tage kontakt, for det vil vi gerne vide.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1B4F52-130B-4546-BF0C-02D7329DC19B}" type="slidenum">
              <a:rPr lang="da-DK" smtClean="0"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48616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I 2025 har vi opdateret retningslinjen om: Palliativ sedering – Den vil Bodil Jespersen fortælle om </a:t>
            </a:r>
            <a:r>
              <a:rPr lang="da-DK" dirty="0" err="1"/>
              <a:t>om</a:t>
            </a:r>
            <a:r>
              <a:rPr lang="da-DK" dirty="0"/>
              <a:t> et øjeblik.</a:t>
            </a:r>
          </a:p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1B4F52-130B-4546-BF0C-02D7329DC19B}" type="slidenum">
              <a:rPr lang="da-DK" smtClean="0"/>
              <a:t>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106784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241C81-633E-A6D6-AC20-D2D92EB99B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>
            <a:extLst>
              <a:ext uri="{FF2B5EF4-FFF2-40B4-BE49-F238E27FC236}">
                <a16:creationId xmlns:a16="http://schemas.microsoft.com/office/drawing/2014/main" id="{A093BFB1-29F1-B4E4-79DB-10B7CD21DCF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>
            <a:extLst>
              <a:ext uri="{FF2B5EF4-FFF2-40B4-BE49-F238E27FC236}">
                <a16:creationId xmlns:a16="http://schemas.microsoft.com/office/drawing/2014/main" id="{2F06DB60-6922-AB44-512E-0700ACF62DC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Derudover er der to som vi har arbejdet på, som er lige på trapperne. </a:t>
            </a:r>
          </a:p>
          <a:p>
            <a:r>
              <a:rPr lang="da-DK" dirty="0"/>
              <a:t>Non-farmakologiske forebyggelse af delirium samt Screening for depression.</a:t>
            </a:r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66F4D68F-09A2-799D-CEEB-C6682FBF4B8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1B4F52-130B-4546-BF0C-02D7329DC19B}" type="slidenum">
              <a:rPr lang="da-DK" smtClean="0"/>
              <a:t>4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202975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sz="1200" dirty="0">
                <a:effectLst/>
                <a:highlight>
                  <a:srgbClr val="000000"/>
                </a:highlight>
                <a:latin typeface="Arial Narrow" panose="020B0606020202030204" pitchFamily="34" charset="0"/>
                <a:ea typeface="Verdana" panose="020B0604030504040204" pitchFamily="34" charset="0"/>
              </a:rPr>
              <a:t>Ved en opdatering af en retningslinje bliver der altid lavet en ændringslog, som I kan finde på en af de første sider i retningslinjen, som giver et overblik over, hvad der er ændret siden forrige version af retningslinjen. ‘ Nyt siden sidst’.</a:t>
            </a:r>
          </a:p>
          <a:p>
            <a:r>
              <a:rPr lang="da-DK" sz="1200" dirty="0">
                <a:effectLst/>
                <a:highlight>
                  <a:srgbClr val="000000"/>
                </a:highlight>
                <a:latin typeface="Arial Narrow" panose="020B0606020202030204" pitchFamily="34" charset="0"/>
                <a:ea typeface="Verdana" panose="020B0604030504040204" pitchFamily="34" charset="0"/>
              </a:rPr>
              <a:t>Ved den her, kan I se, at titlen er blevet ændret fra .. Og dermed også patientgruppen. Opdelt i terminale og ikke-terminale patienterne. Opdelingen er sket med udgangspunkt i </a:t>
            </a:r>
            <a:r>
              <a:rPr lang="da-DK" sz="1200" dirty="0" err="1">
                <a:effectLst/>
                <a:highlight>
                  <a:srgbClr val="000000"/>
                </a:highlight>
                <a:latin typeface="Arial Narrow" panose="020B0606020202030204" pitchFamily="34" charset="0"/>
                <a:ea typeface="Verdana" panose="020B0604030504040204" pitchFamily="34" charset="0"/>
              </a:rPr>
              <a:t>ESMOs</a:t>
            </a:r>
            <a:r>
              <a:rPr lang="da-DK" sz="1200" dirty="0">
                <a:effectLst/>
                <a:highlight>
                  <a:srgbClr val="000000"/>
                </a:highlight>
                <a:latin typeface="Arial Narrow" panose="020B0606020202030204" pitchFamily="34" charset="0"/>
                <a:ea typeface="Verdana" panose="020B0604030504040204" pitchFamily="34" charset="0"/>
              </a:rPr>
              <a:t> guideline ‘End og Life’ fra 2021.</a:t>
            </a:r>
          </a:p>
          <a:p>
            <a:r>
              <a:rPr lang="da-DK" sz="1200" dirty="0">
                <a:effectLst/>
                <a:highlight>
                  <a:srgbClr val="000000"/>
                </a:highlight>
                <a:latin typeface="Arial Narrow" panose="020B0606020202030204" pitchFamily="34" charset="0"/>
                <a:ea typeface="Verdana" panose="020B0604030504040204" pitchFamily="34" charset="0"/>
              </a:rPr>
              <a:t>ESMO: European Society of Medical </a:t>
            </a:r>
            <a:r>
              <a:rPr lang="da-DK" sz="1200" dirty="0" err="1">
                <a:effectLst/>
                <a:highlight>
                  <a:srgbClr val="000000"/>
                </a:highlight>
                <a:latin typeface="Arial Narrow" panose="020B0606020202030204" pitchFamily="34" charset="0"/>
                <a:ea typeface="Verdana" panose="020B0604030504040204" pitchFamily="34" charset="0"/>
              </a:rPr>
              <a:t>Oncology</a:t>
            </a:r>
            <a:r>
              <a:rPr lang="da-DK" sz="1200" dirty="0">
                <a:effectLst/>
                <a:highlight>
                  <a:srgbClr val="000000"/>
                </a:highlight>
                <a:latin typeface="Arial Narrow" panose="020B0606020202030204" pitchFamily="34" charset="0"/>
                <a:ea typeface="Verdana" panose="020B0604030504040204" pitchFamily="34" charset="0"/>
              </a:rPr>
              <a:t>.</a:t>
            </a:r>
            <a:endParaRPr lang="da-DK" dirty="0">
              <a:highlight>
                <a:srgbClr val="000000"/>
              </a:highlight>
            </a:endParaRPr>
          </a:p>
          <a:p>
            <a:endParaRPr lang="da-DK" dirty="0">
              <a:highlight>
                <a:srgbClr val="000000"/>
              </a:highlight>
            </a:endParaRP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1B4F52-130B-4546-BF0C-02D7329DC19B}" type="slidenum">
              <a:rPr lang="da-DK" smtClean="0"/>
              <a:t>5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740616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De første 5 er ikke ændret. Tilføjet 6-9 for de terminalt syge patienter, som f.eks. nr. 8: Kunstig ernæring bør ikke påbegyndes i de sidste uger af livet.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1B4F52-130B-4546-BF0C-02D7329DC19B}" type="slidenum">
              <a:rPr lang="da-DK" smtClean="0"/>
              <a:t>6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931372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1050"/>
              </a:spcAft>
            </a:pPr>
            <a:r>
              <a:rPr lang="da-DK" sz="1800" dirty="0">
                <a:effectLst/>
                <a:latin typeface="Arial Narrow" panose="020B0606020202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Den første anbefaling er ændret fra ”Er du deprimeret?” til ”Føler du dig nedtrykt, håbløs eller deprimeret?</a:t>
            </a:r>
          </a:p>
          <a:p>
            <a:pPr>
              <a:spcAft>
                <a:spcPts val="1050"/>
              </a:spcAft>
            </a:pPr>
            <a:r>
              <a:rPr lang="da-DK" sz="1800" dirty="0">
                <a:effectLst/>
                <a:latin typeface="Arial Narrow" panose="020B0606020202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Det giver ikke mening at spørge specifikt til om man er deprimeret. I stedet den nye formulering, som spørger mere bredt, og som der samtidig er evidens for.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50"/>
              </a:spcAft>
              <a:buClrTx/>
              <a:buSzTx/>
              <a:buFontTx/>
              <a:buNone/>
              <a:tabLst/>
              <a:defRPr/>
            </a:pPr>
            <a:r>
              <a:rPr lang="da-DK" sz="1800" dirty="0">
                <a:effectLst/>
                <a:latin typeface="Arial Narrow" panose="020B0606020202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Introduktionen er blevet gennemskrevet.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50"/>
              </a:spcAft>
              <a:buClrTx/>
              <a:buSzTx/>
              <a:buFontTx/>
              <a:buNone/>
              <a:tabLst/>
              <a:defRPr/>
            </a:pPr>
            <a:r>
              <a:rPr lang="da-DK" sz="1800" dirty="0">
                <a:effectLst/>
                <a:latin typeface="Arial Narrow" panose="020B0606020202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Det er fremhævet, at screening af depression ikke kan stå alene.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50"/>
              </a:spcAft>
              <a:buClrTx/>
              <a:buSzTx/>
              <a:buFontTx/>
              <a:buNone/>
              <a:tabLst/>
              <a:defRPr/>
            </a:pPr>
            <a:r>
              <a:rPr lang="da-DK" sz="1800" dirty="0">
                <a:effectLst/>
                <a:latin typeface="Arial Narrow" panose="020B0606020202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Definitionen af depression er blevet uddybet, herunder hvordan sværhedsgraden af depression vurderes.</a:t>
            </a:r>
          </a:p>
          <a:p>
            <a:pPr>
              <a:spcAft>
                <a:spcPts val="1050"/>
              </a:spcAft>
            </a:pPr>
            <a:endParaRPr lang="da-DK" sz="1800" dirty="0">
              <a:effectLst/>
              <a:latin typeface="Arial Narrow" panose="020B060602020203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da-DK" sz="1800" dirty="0">
              <a:effectLst/>
              <a:latin typeface="Arial Narrow" panose="020B0606020202030204" pitchFamily="34" charset="0"/>
              <a:ea typeface="Verdana" panose="020B0604030504040204" pitchFamily="34" charset="0"/>
            </a:endParaRPr>
          </a:p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1B4F52-130B-4546-BF0C-02D7329DC19B}" type="slidenum">
              <a:rPr lang="da-DK" smtClean="0"/>
              <a:t>7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228460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7F4843-9ADD-5262-5275-CB65949938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>
            <a:extLst>
              <a:ext uri="{FF2B5EF4-FFF2-40B4-BE49-F238E27FC236}">
                <a16:creationId xmlns:a16="http://schemas.microsoft.com/office/drawing/2014/main" id="{805914D4-54B5-F701-AD19-E8FA05C6781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>
            <a:extLst>
              <a:ext uri="{FF2B5EF4-FFF2-40B4-BE49-F238E27FC236}">
                <a16:creationId xmlns:a16="http://schemas.microsoft.com/office/drawing/2014/main" id="{4048DFD9-B2F2-AA3E-649F-84B7C5A16A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Dokumentation af pårørendeindsats er et arbejde der har været i gang nogle år efterhånden.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Retningslinjens formål: At angive hvornår en pårørendekontakt skal og ikke skal journalføres.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Samtale om seksualitet og intimitet. Ny. Arbejdsgruppen er på programmet i dag.</a:t>
            </a:r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2E82D461-4C6D-5D88-AF95-6C482319B01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1B4F52-130B-4546-BF0C-02D7329DC19B}" type="slidenum">
              <a:rPr lang="da-DK" smtClean="0"/>
              <a:t>8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0212218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3E3025-530A-0A6E-FC47-D3C71052BD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>
            <a:extLst>
              <a:ext uri="{FF2B5EF4-FFF2-40B4-BE49-F238E27FC236}">
                <a16:creationId xmlns:a16="http://schemas.microsoft.com/office/drawing/2014/main" id="{83A960BD-F075-E092-964B-0FF401F7F3D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>
            <a:extLst>
              <a:ext uri="{FF2B5EF4-FFF2-40B4-BE49-F238E27FC236}">
                <a16:creationId xmlns:a16="http://schemas.microsoft.com/office/drawing/2014/main" id="{E3435A3A-252F-7490-414B-8CBFB91DDC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Til sidst blot </a:t>
            </a:r>
            <a:r>
              <a:rPr lang="da-DK" sz="12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 opfordring.</a:t>
            </a:r>
            <a:endParaRPr lang="da-DK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8862D958-313D-85EA-E29D-DA30FAC0794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1B4F52-130B-4546-BF0C-02D7329DC19B}" type="slidenum">
              <a:rPr lang="da-DK" smtClean="0"/>
              <a:t>9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247851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D21648-9E3C-4F1E-A7C2-DBF74272E2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1B9EAA7E-67DC-42F2-892F-ACA435257B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93130F8-19CC-4EDB-BE77-A739B4EA47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9F4DC-14D3-4005-A9CF-76E91C314F4E}" type="datetimeFigureOut">
              <a:rPr lang="da-DK" smtClean="0"/>
              <a:t>14-04-2026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B0630C5-E568-475D-BD69-E5FC401937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7BC835E-0FFE-443C-99BA-276C45C23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4CBD-1BA8-4C8B-AB13-2578C60A9DD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99673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6F3479-1164-42E5-956D-A5F68473C3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8DDF2ADE-E43E-4F13-80D4-A1888B0AF1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E466310-A598-4A17-863D-E735844ACC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9F4DC-14D3-4005-A9CF-76E91C314F4E}" type="datetimeFigureOut">
              <a:rPr lang="da-DK" smtClean="0"/>
              <a:t>14-04-2026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E9234BE-F131-4947-9654-43F79CE913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AE176C7-8882-4101-93F9-D4CF95150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4CBD-1BA8-4C8B-AB13-2578C60A9DD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040863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8939384D-29C6-4A95-B545-3B30CFAEDB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5D254E7B-C7DF-428E-ADD2-CF27A8280A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EB61E02-616A-4015-A94D-1C9A02C523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9F4DC-14D3-4005-A9CF-76E91C314F4E}" type="datetimeFigureOut">
              <a:rPr lang="da-DK" smtClean="0"/>
              <a:t>14-04-2026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7315124-E688-4F75-B55F-AA298EE62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AC51EB4-7DDF-44F1-8763-3C481788E6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4CBD-1BA8-4C8B-AB13-2578C60A9DD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4550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2FBE07-4294-45D6-913C-45D4479B77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EE93B50-6267-4BB7-A140-4C65D917D3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A30BDF7-03CB-4B10-80E9-3F3593AE82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9F4DC-14D3-4005-A9CF-76E91C314F4E}" type="datetimeFigureOut">
              <a:rPr lang="da-DK" smtClean="0"/>
              <a:t>14-04-2026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3D07904-BBB4-4704-8D1E-40DB3DB36A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DF58C2D-91B7-4FEF-A3A8-7D834E308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4CBD-1BA8-4C8B-AB13-2578C60A9DD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35567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F10E275-0042-4C07-8F36-7A1F7974B4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F08E03EA-2346-4AFA-B536-BB62A85777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E09D720-82E6-43F1-A125-754F37AE20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9F4DC-14D3-4005-A9CF-76E91C314F4E}" type="datetimeFigureOut">
              <a:rPr lang="da-DK" smtClean="0"/>
              <a:t>14-04-2026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D8DA6FB-7403-4E4A-9600-38FED0747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9311277-4EA1-4BA1-8B57-798511630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4CBD-1BA8-4C8B-AB13-2578C60A9DD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83622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4832B7-F59A-4CA6-B8D6-6AB2DEFD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C17551B-5921-4C9D-8CB9-A9C3E3E086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D627B730-DC35-45F6-BD51-83C4D21FFC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ACA90492-EA32-4E85-A8F1-DAF1BC1E6C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9F4DC-14D3-4005-A9CF-76E91C314F4E}" type="datetimeFigureOut">
              <a:rPr lang="da-DK" smtClean="0"/>
              <a:t>14-04-2026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B3527589-8F53-4286-859E-D92153A1CA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CAC22EE9-490D-47C6-9932-7908A73625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4CBD-1BA8-4C8B-AB13-2578C60A9DD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15872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D908E2-CD1B-4092-B085-CB65409D38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372EDC0B-673C-42B1-9CA5-3410BBD6BE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3EED89AD-788D-49C3-B37E-B2EA3EC0A7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1D9A7C21-571C-4C76-BED0-34CDD6DA7C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70725600-4AB3-49A3-9330-83EA038D232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73FDF90F-0098-445A-B0F7-7B3018745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9F4DC-14D3-4005-A9CF-76E91C314F4E}" type="datetimeFigureOut">
              <a:rPr lang="da-DK" smtClean="0"/>
              <a:t>14-04-2026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21E76C6F-0B5F-4EEA-9C21-095145DA68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24CE77F7-AF70-4B06-B1ED-E3FBCCA264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4CBD-1BA8-4C8B-AB13-2578C60A9DD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67074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17BBEF4-533D-4A17-86B3-F52AF659F5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681CAFB1-3A38-4A05-B4C3-57A5D58B03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9F4DC-14D3-4005-A9CF-76E91C314F4E}" type="datetimeFigureOut">
              <a:rPr lang="da-DK" smtClean="0"/>
              <a:t>14-04-2026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651138E8-C1EA-4726-8FC5-0E9A1014C3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5D818BF3-8E5C-44DD-A864-6CED535F49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4CBD-1BA8-4C8B-AB13-2578C60A9DD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0297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1CD5DA25-4036-4BCC-8F93-B6F392702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9F4DC-14D3-4005-A9CF-76E91C314F4E}" type="datetimeFigureOut">
              <a:rPr lang="da-DK" smtClean="0"/>
              <a:t>14-04-2026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C8BAC67E-EEDF-4D99-BA37-B4929D643A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178BB482-BA20-401F-8D6B-42967FEEF4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4CBD-1BA8-4C8B-AB13-2578C60A9DD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36272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00E1FB6-C9AB-4A43-B362-F4B7348236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4C1B0E7-EC62-4049-A9C0-97C6BB54E4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2FB0925B-132E-4286-B4A7-B1D0E2DE70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062D95B6-63E3-41A0-8209-9B0924908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9F4DC-14D3-4005-A9CF-76E91C314F4E}" type="datetimeFigureOut">
              <a:rPr lang="da-DK" smtClean="0"/>
              <a:t>14-04-2026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60EAF127-9F64-4871-A317-E6F4776D8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5790CF13-8262-449C-BD8A-EEAC200294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4CBD-1BA8-4C8B-AB13-2578C60A9DD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846775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F10193A-7FE6-4C96-B44F-C43266CB2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D46AE9F5-DE86-47B0-936F-93EA4E7ACE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06EDE036-C16C-4472-9031-6AA0F6E2F2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28EEF694-FFB6-40E5-BA3B-5C8A1361E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9F4DC-14D3-4005-A9CF-76E91C314F4E}" type="datetimeFigureOut">
              <a:rPr lang="da-DK" smtClean="0"/>
              <a:t>14-04-2026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E0D6CBED-E310-4C08-B406-AEE1300465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FFA5BCEE-D273-4F38-98E7-3B96FD88B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4CBD-1BA8-4C8B-AB13-2578C60A9DD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86596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8C84CDE2-2C84-4953-86CF-ED5E9E2CC6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4553050F-29CB-49EA-B34D-90DED72456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4A8B17D-AD96-462C-8D2C-7EA797033C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9F4DC-14D3-4005-A9CF-76E91C314F4E}" type="datetimeFigureOut">
              <a:rPr lang="da-DK" smtClean="0"/>
              <a:t>14-04-2026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D434BC2-9A4C-4B83-AB20-07E34C93B9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39ADED8-4753-4FD7-BAD2-9ADB928783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BB4CBD-1BA8-4C8B-AB13-2578C60A9DD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92480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73F7ABE-1344-4670-A21B-D0CC299185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da-DK" sz="2800" dirty="0">
                <a:solidFill>
                  <a:srgbClr val="FFFFFF"/>
                </a:solidFill>
              </a:rPr>
              <a:t>Årsmøde d. 15. april 2026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68C3BBC-45C8-4874-B8BB-6427D43C0C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477078"/>
            <a:ext cx="6906491" cy="5699885"/>
          </a:xfrm>
        </p:spPr>
        <p:txBody>
          <a:bodyPr anchor="ctr">
            <a:normAutofit/>
          </a:bodyPr>
          <a:lstStyle/>
          <a:p>
            <a:endParaRPr lang="da-DK" dirty="0"/>
          </a:p>
          <a:p>
            <a:pPr marL="0" indent="0" algn="ctr">
              <a:buNone/>
            </a:pPr>
            <a:r>
              <a:rPr lang="da-DK" dirty="0"/>
              <a:t>Kliniske retningslinjer - Status</a:t>
            </a:r>
          </a:p>
          <a:p>
            <a:pPr marL="0" indent="0" algn="ctr">
              <a:buNone/>
            </a:pPr>
            <a:r>
              <a:rPr lang="da-DK" sz="2000" dirty="0"/>
              <a:t>Anna Jedzini Ogstrup </a:t>
            </a:r>
          </a:p>
          <a:p>
            <a:pPr marL="0" indent="0" algn="ctr">
              <a:buNone/>
            </a:pPr>
            <a:r>
              <a:rPr lang="da-DK" sz="2000" dirty="0"/>
              <a:t>akademisk medarbejder, DMCG-PAL</a:t>
            </a:r>
          </a:p>
          <a:p>
            <a:pPr marL="0" indent="0">
              <a:buNone/>
            </a:pPr>
            <a:endParaRPr lang="da-DK" dirty="0"/>
          </a:p>
        </p:txBody>
      </p:sp>
      <p:sp>
        <p:nvSpPr>
          <p:cNvPr id="28" name="Pladsholder til sidefod 1">
            <a:extLst>
              <a:ext uri="{FF2B5EF4-FFF2-40B4-BE49-F238E27FC236}">
                <a16:creationId xmlns:a16="http://schemas.microsoft.com/office/drawing/2014/main" id="{17E702DF-B627-4772-A1C8-0945E8082870}"/>
              </a:ext>
            </a:extLst>
          </p:cNvPr>
          <p:cNvSpPr txBox="1">
            <a:spLocks/>
          </p:cNvSpPr>
          <p:nvPr/>
        </p:nvSpPr>
        <p:spPr>
          <a:xfrm>
            <a:off x="686834" y="6065046"/>
            <a:ext cx="11195824" cy="6492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a-DK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da-DK" sz="3600" dirty="0">
                <a:latin typeface="Franklin Gothic Demi Cond" panose="020B0706030402020204" pitchFamily="34" charset="0"/>
              </a:rPr>
              <a:t>DMCG-</a:t>
            </a:r>
            <a:r>
              <a:rPr lang="da-DK" sz="3600" dirty="0">
                <a:solidFill>
                  <a:srgbClr val="92D050"/>
                </a:solidFill>
                <a:latin typeface="Franklin Gothic Demi Cond" panose="020B0706030402020204" pitchFamily="34" charset="0"/>
              </a:rPr>
              <a:t>PAL                                     </a:t>
            </a:r>
            <a:r>
              <a:rPr lang="da-DK" b="1" dirty="0"/>
              <a:t>Dansk Multidisciplinær Cancer Gruppe for Palliativ Indsats</a:t>
            </a:r>
            <a:endParaRPr lang="da-DK" sz="3600" dirty="0">
              <a:solidFill>
                <a:srgbClr val="92D050"/>
              </a:solidFill>
              <a:latin typeface="Franklin Gothic Demi Cond" panose="020B07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02730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BEB21E7-D360-7448-B8CC-D08392E0F6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sz="5400" dirty="0" err="1"/>
              <a:t>Kliniske</a:t>
            </a:r>
            <a:r>
              <a:rPr lang="en-US" sz="5400" dirty="0"/>
              <a:t> </a:t>
            </a:r>
            <a:r>
              <a:rPr lang="en-US" sz="5400" dirty="0" err="1"/>
              <a:t>retningslinjer</a:t>
            </a:r>
            <a:r>
              <a:rPr lang="en-US" sz="5400" dirty="0"/>
              <a:t> </a:t>
            </a:r>
            <a:r>
              <a:rPr lang="en-US" sz="5400" dirty="0" err="1"/>
              <a:t>udgivet</a:t>
            </a:r>
            <a:r>
              <a:rPr lang="en-US" sz="5400" dirty="0"/>
              <a:t> 2010-2026</a:t>
            </a:r>
            <a:endParaRPr lang="da-DK" sz="5400" dirty="0"/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ladsholder til indhold 3">
            <a:extLst>
              <a:ext uri="{FF2B5EF4-FFF2-40B4-BE49-F238E27FC236}">
                <a16:creationId xmlns:a16="http://schemas.microsoft.com/office/drawing/2014/main" id="{1A9A998B-09B3-F7E3-B59B-85C57AC8174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l="14915" t="5887" r="16431" b="7444"/>
          <a:stretch/>
        </p:blipFill>
        <p:spPr>
          <a:xfrm>
            <a:off x="1830370" y="1954184"/>
            <a:ext cx="6391564" cy="4538691"/>
          </a:xfrm>
          <a:prstGeom prst="rect">
            <a:avLst/>
          </a:prstGeom>
        </p:spPr>
      </p:pic>
      <p:sp>
        <p:nvSpPr>
          <p:cNvPr id="3" name="Tekstfelt 2">
            <a:extLst>
              <a:ext uri="{FF2B5EF4-FFF2-40B4-BE49-F238E27FC236}">
                <a16:creationId xmlns:a16="http://schemas.microsoft.com/office/drawing/2014/main" id="{86CD163B-7ACE-0D6A-7EBF-0CDB017147AE}"/>
              </a:ext>
            </a:extLst>
          </p:cNvPr>
          <p:cNvSpPr txBox="1"/>
          <p:nvPr/>
        </p:nvSpPr>
        <p:spPr>
          <a:xfrm>
            <a:off x="9534144" y="3900363"/>
            <a:ext cx="32308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dmcgpal.dk</a:t>
            </a:r>
          </a:p>
          <a:p>
            <a:r>
              <a:rPr lang="da-DK" dirty="0"/>
              <a:t>dmcg.dk</a:t>
            </a:r>
          </a:p>
          <a:p>
            <a:r>
              <a:rPr lang="da-DK" dirty="0"/>
              <a:t>retningslinjer.dk</a:t>
            </a:r>
          </a:p>
        </p:txBody>
      </p:sp>
    </p:spTree>
    <p:extLst>
      <p:ext uri="{BB962C8B-B14F-4D97-AF65-F5344CB8AC3E}">
        <p14:creationId xmlns:p14="http://schemas.microsoft.com/office/powerpoint/2010/main" val="24496554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7" name="Rectangle 42">
            <a:extLst>
              <a:ext uri="{FF2B5EF4-FFF2-40B4-BE49-F238E27FC236}">
                <a16:creationId xmlns:a16="http://schemas.microsoft.com/office/drawing/2014/main" id="{20366137-3DBB-4912-98D5-6727020207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4">
            <a:extLst>
              <a:ext uri="{FF2B5EF4-FFF2-40B4-BE49-F238E27FC236}">
                <a16:creationId xmlns:a16="http://schemas.microsoft.com/office/drawing/2014/main" id="{5D28D1CE-5BF4-45B7-8D6D-B31A319807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4775791" cy="685799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5B63709-0F35-FED1-8851-98AA09480A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3526" y="685801"/>
            <a:ext cx="3228738" cy="1454709"/>
          </a:xfrm>
        </p:spPr>
        <p:txBody>
          <a:bodyPr anchor="b">
            <a:normAutofit/>
          </a:bodyPr>
          <a:lstStyle/>
          <a:p>
            <a:pPr algn="ctr"/>
            <a:r>
              <a:rPr lang="da-DK" sz="2800">
                <a:solidFill>
                  <a:srgbClr val="595959"/>
                </a:solidFill>
              </a:rPr>
              <a:t>Kliniske retningslinjer udgivet 2025</a:t>
            </a:r>
          </a:p>
        </p:txBody>
      </p:sp>
      <p:pic>
        <p:nvPicPr>
          <p:cNvPr id="5" name="Billede 4" descr="Et billede, der indeholder tekst, skærmbillede, Font/skrifttype, design&#10;&#10;Indhold genereret af kunstig intelligens kan være forkert.">
            <a:extLst>
              <a:ext uri="{FF2B5EF4-FFF2-40B4-BE49-F238E27FC236}">
                <a16:creationId xmlns:a16="http://schemas.microsoft.com/office/drawing/2014/main" id="{504F5E8D-AD52-9045-A122-57A2FF6A7A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16978" y="1352582"/>
            <a:ext cx="2938131" cy="4152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90509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8594D14-2A10-EC01-4167-1A3CF45580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7" name="Rectangle 42">
            <a:extLst>
              <a:ext uri="{FF2B5EF4-FFF2-40B4-BE49-F238E27FC236}">
                <a16:creationId xmlns:a16="http://schemas.microsoft.com/office/drawing/2014/main" id="{E4B2E8EF-EBA4-77D0-B117-A5C9E47254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4">
            <a:extLst>
              <a:ext uri="{FF2B5EF4-FFF2-40B4-BE49-F238E27FC236}">
                <a16:creationId xmlns:a16="http://schemas.microsoft.com/office/drawing/2014/main" id="{910A176B-6A19-2B3C-07CA-4E704E637A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4775791" cy="685799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2A117BA-D8C5-50D2-1309-01E296930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3526" y="685801"/>
            <a:ext cx="3228738" cy="1454709"/>
          </a:xfrm>
        </p:spPr>
        <p:txBody>
          <a:bodyPr anchor="b">
            <a:normAutofit/>
          </a:bodyPr>
          <a:lstStyle/>
          <a:p>
            <a:pPr algn="ctr"/>
            <a:r>
              <a:rPr lang="da-DK" sz="2800" dirty="0">
                <a:solidFill>
                  <a:srgbClr val="595959"/>
                </a:solidFill>
              </a:rPr>
              <a:t>Kliniske retningslinjer som snart udgives</a:t>
            </a: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B6224ACA-6A41-E699-E032-06F1CDCEBD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07316" y="1349328"/>
            <a:ext cx="2953135" cy="4196805"/>
          </a:xfrm>
          <a:prstGeom prst="rect">
            <a:avLst/>
          </a:prstGeom>
        </p:spPr>
      </p:pic>
      <p:pic>
        <p:nvPicPr>
          <p:cNvPr id="5" name="Billede 4">
            <a:extLst>
              <a:ext uri="{FF2B5EF4-FFF2-40B4-BE49-F238E27FC236}">
                <a16:creationId xmlns:a16="http://schemas.microsoft.com/office/drawing/2014/main" id="{4EB8FF98-9BA5-10B0-3FF9-692D884D444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30760" y="1324656"/>
            <a:ext cx="2953135" cy="4208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28758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7" name="Rectangle 42">
            <a:extLst>
              <a:ext uri="{FF2B5EF4-FFF2-40B4-BE49-F238E27FC236}">
                <a16:creationId xmlns:a16="http://schemas.microsoft.com/office/drawing/2014/main" id="{20366137-3DBB-4912-98D5-6727020207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4">
            <a:extLst>
              <a:ext uri="{FF2B5EF4-FFF2-40B4-BE49-F238E27FC236}">
                <a16:creationId xmlns:a16="http://schemas.microsoft.com/office/drawing/2014/main" id="{5D28D1CE-5BF4-45B7-8D6D-B31A319807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4775791" cy="685799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Billede 3" descr="Et billede, der indeholder tekst, skærmbillede, Font/skrifttype, design&#10;&#10;Indhold genereret af kunstig intelligens kan være forkert.">
            <a:extLst>
              <a:ext uri="{FF2B5EF4-FFF2-40B4-BE49-F238E27FC236}">
                <a16:creationId xmlns:a16="http://schemas.microsoft.com/office/drawing/2014/main" id="{EC5B7C25-935D-AA62-C619-DC25D2FF5E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971" y="3628725"/>
            <a:ext cx="2050866" cy="2888542"/>
          </a:xfrm>
          <a:prstGeom prst="rect">
            <a:avLst/>
          </a:prstGeom>
        </p:spPr>
      </p:pic>
      <p:graphicFrame>
        <p:nvGraphicFramePr>
          <p:cNvPr id="9" name="Pladsholder til indhold 8">
            <a:extLst>
              <a:ext uri="{FF2B5EF4-FFF2-40B4-BE49-F238E27FC236}">
                <a16:creationId xmlns:a16="http://schemas.microsoft.com/office/drawing/2014/main" id="{FC0C22A1-634E-4B14-58D5-A12C06C8F9D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6361834"/>
              </p:ext>
            </p:extLst>
          </p:nvPr>
        </p:nvGraphicFramePr>
        <p:xfrm>
          <a:off x="5422632" y="1471103"/>
          <a:ext cx="6115050" cy="33470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77595">
                  <a:extLst>
                    <a:ext uri="{9D8B030D-6E8A-4147-A177-3AD203B41FA5}">
                      <a16:colId xmlns:a16="http://schemas.microsoft.com/office/drawing/2014/main" val="3289498995"/>
                    </a:ext>
                  </a:extLst>
                </a:gridCol>
                <a:gridCol w="4137455">
                  <a:extLst>
                    <a:ext uri="{9D8B030D-6E8A-4147-A177-3AD203B41FA5}">
                      <a16:colId xmlns:a16="http://schemas.microsoft.com/office/drawing/2014/main" val="4011367014"/>
                    </a:ext>
                  </a:extLst>
                </a:gridCol>
              </a:tblGrid>
              <a:tr h="464185">
                <a:tc>
                  <a:txBody>
                    <a:bodyPr/>
                    <a:lstStyle/>
                    <a:p>
                      <a:pPr>
                        <a:spcAft>
                          <a:spcPts val="1050"/>
                        </a:spcAft>
                      </a:pPr>
                      <a:r>
                        <a:rPr lang="da-DK" sz="1200" dirty="0">
                          <a:effectLst/>
                        </a:rPr>
                        <a:t>Retningslinjeafsnit</a:t>
                      </a:r>
                    </a:p>
                    <a:p>
                      <a:pPr>
                        <a:spcAft>
                          <a:spcPts val="1050"/>
                        </a:spcAft>
                      </a:pPr>
                      <a:r>
                        <a:rPr lang="da-DK" sz="800" dirty="0">
                          <a:effectLst/>
                        </a:rPr>
                        <a:t> </a:t>
                      </a:r>
                      <a:endParaRPr lang="da-DK" sz="1200" dirty="0">
                        <a:effectLst/>
                        <a:latin typeface="Arial Narrow" panose="020B060602020203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50"/>
                        </a:spcAft>
                      </a:pPr>
                      <a:r>
                        <a:rPr lang="da-DK" sz="1200">
                          <a:effectLst/>
                        </a:rPr>
                        <a:t>Beskrivelse af ændring</a:t>
                      </a:r>
                      <a:endParaRPr lang="da-DK" sz="1200">
                        <a:effectLst/>
                        <a:latin typeface="Arial Narrow" panose="020B060602020203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7486189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1050"/>
                        </a:spcAft>
                      </a:pPr>
                      <a:r>
                        <a:rPr lang="da-DK" sz="1000">
                          <a:effectLst/>
                        </a:rPr>
                        <a:t>Titel</a:t>
                      </a:r>
                      <a:endParaRPr lang="da-DK" sz="1200">
                        <a:effectLst/>
                        <a:latin typeface="Arial Narrow" panose="020B060602020203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1050"/>
                        </a:spcAft>
                      </a:pPr>
                      <a:r>
                        <a:rPr lang="da-DK" sz="1200">
                          <a:effectLst/>
                        </a:rPr>
                        <a:t>Fra ”Nonfarmakologisk forebyggelse af delirium hos patienter ≥65 år” til ”Nonfarmakologisk forebyggelse af delirium hos terminale -og ikke-terminale patienter ≥65 år”</a:t>
                      </a:r>
                      <a:endParaRPr lang="da-DK" sz="1200">
                        <a:effectLst/>
                        <a:latin typeface="Arial Narrow" panose="020B060602020203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0701942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1050"/>
                        </a:spcAft>
                      </a:pPr>
                      <a:r>
                        <a:rPr lang="da-DK" sz="1000">
                          <a:effectLst/>
                        </a:rPr>
                        <a:t>Patientgruppe</a:t>
                      </a:r>
                      <a:endParaRPr lang="da-DK" sz="1200">
                        <a:effectLst/>
                        <a:latin typeface="Arial Narrow" panose="020B060602020203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1050"/>
                        </a:spcAft>
                      </a:pPr>
                      <a:r>
                        <a:rPr lang="da-DK" sz="1200">
                          <a:effectLst/>
                        </a:rPr>
                        <a:t>Patientgruppen er blevet udvidet til at handle både om terminale og ikke-terminale patienter.</a:t>
                      </a:r>
                      <a:endParaRPr lang="da-DK" sz="1200">
                        <a:effectLst/>
                        <a:latin typeface="Arial Narrow" panose="020B060602020203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668479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1050"/>
                        </a:spcAft>
                      </a:pPr>
                      <a:r>
                        <a:rPr lang="da-DK" sz="1000">
                          <a:effectLst/>
                        </a:rPr>
                        <a:t>Målgruppe</a:t>
                      </a:r>
                      <a:endParaRPr lang="da-DK" sz="1200">
                        <a:effectLst/>
                        <a:latin typeface="Arial Narrow" panose="020B060602020203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1050"/>
                        </a:spcAft>
                      </a:pPr>
                      <a:r>
                        <a:rPr lang="da-DK" sz="1200" dirty="0">
                          <a:effectLst/>
                        </a:rPr>
                        <a:t>Retningslinjen skelner i denne version mellem terminale og ikke-terminale patienter. </a:t>
                      </a:r>
                      <a:endParaRPr lang="da-DK" sz="1200" dirty="0">
                        <a:effectLst/>
                        <a:latin typeface="Arial Narrow" panose="020B060602020203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9146234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1050"/>
                        </a:spcAft>
                      </a:pPr>
                      <a:r>
                        <a:rPr lang="da-DK" sz="1000">
                          <a:effectLst/>
                        </a:rPr>
                        <a:t>Anbefalinger</a:t>
                      </a:r>
                      <a:endParaRPr lang="da-DK" sz="1200">
                        <a:effectLst/>
                        <a:latin typeface="Arial Narrow" panose="020B060602020203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1050"/>
                        </a:spcAft>
                      </a:pPr>
                      <a:r>
                        <a:rPr lang="da-DK" sz="1200">
                          <a:effectLst/>
                        </a:rPr>
                        <a:t>Tilføjelse af anbefaling 6-9. </a:t>
                      </a:r>
                    </a:p>
                    <a:p>
                      <a:pPr>
                        <a:spcAft>
                          <a:spcPts val="1050"/>
                        </a:spcAft>
                      </a:pPr>
                      <a:r>
                        <a:rPr lang="da-DK" sz="1200">
                          <a:effectLst/>
                        </a:rPr>
                        <a:t>Øget evidensgradering ved flere af anbefalingerne, ud fra den nye evidensgennemgang, hvor flere systematiske reviews og metaanalyser er blevet publiceret. </a:t>
                      </a:r>
                      <a:endParaRPr lang="da-DK" sz="1200">
                        <a:effectLst/>
                        <a:latin typeface="Arial Narrow" panose="020B060602020203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6045353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1050"/>
                        </a:spcAft>
                      </a:pPr>
                      <a:r>
                        <a:rPr lang="da-DK" sz="1000">
                          <a:effectLst/>
                        </a:rPr>
                        <a:t>Litteratur- og evidensgennemgang</a:t>
                      </a:r>
                      <a:endParaRPr lang="da-DK" sz="1200">
                        <a:effectLst/>
                        <a:latin typeface="Arial Narrow" panose="020B060602020203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1050"/>
                        </a:spcAft>
                      </a:pPr>
                      <a:r>
                        <a:rPr lang="da-DK" sz="1200" dirty="0">
                          <a:effectLst/>
                        </a:rPr>
                        <a:t>Ny systematisk søgning - tilføjelse af evidens, samt nyt fokus på terminale patienter gennem adaption af ESMO guideline.</a:t>
                      </a:r>
                      <a:endParaRPr lang="da-DK" sz="1200" dirty="0">
                        <a:effectLst/>
                        <a:latin typeface="Arial Narrow" panose="020B060602020203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133204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1050"/>
                        </a:spcAft>
                      </a:pPr>
                      <a:r>
                        <a:rPr lang="da-DK" sz="1000">
                          <a:effectLst/>
                        </a:rPr>
                        <a:t>Referencer</a:t>
                      </a:r>
                      <a:endParaRPr lang="da-DK" sz="1200">
                        <a:effectLst/>
                        <a:latin typeface="Arial Narrow" panose="020B060602020203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1050"/>
                        </a:spcAft>
                      </a:pPr>
                      <a:r>
                        <a:rPr lang="da-DK" sz="1200">
                          <a:effectLst/>
                        </a:rPr>
                        <a:t>Nye referencer tilføjet. </a:t>
                      </a:r>
                      <a:endParaRPr lang="da-DK" sz="1200">
                        <a:effectLst/>
                        <a:latin typeface="Arial Narrow" panose="020B060602020203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6364807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1050"/>
                        </a:spcAft>
                      </a:pPr>
                      <a:r>
                        <a:rPr lang="da-DK" sz="1000">
                          <a:effectLst/>
                        </a:rPr>
                        <a:t>Litteratursøgning</a:t>
                      </a:r>
                      <a:endParaRPr lang="da-DK" sz="1200">
                        <a:effectLst/>
                        <a:latin typeface="Arial Narrow" panose="020B060602020203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1050"/>
                        </a:spcAft>
                      </a:pPr>
                      <a:r>
                        <a:rPr lang="da-DK" sz="1200" dirty="0">
                          <a:effectLst/>
                        </a:rPr>
                        <a:t>Ny opdateret søgning gældende fra 2011-2025.</a:t>
                      </a:r>
                      <a:endParaRPr lang="da-DK" sz="1200" dirty="0">
                        <a:effectLst/>
                        <a:latin typeface="Arial Narrow" panose="020B060602020203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72703584"/>
                  </a:ext>
                </a:extLst>
              </a:tr>
            </a:tbl>
          </a:graphicData>
        </a:graphic>
      </p:graphicFrame>
      <p:pic>
        <p:nvPicPr>
          <p:cNvPr id="3" name="Billede 2">
            <a:extLst>
              <a:ext uri="{FF2B5EF4-FFF2-40B4-BE49-F238E27FC236}">
                <a16:creationId xmlns:a16="http://schemas.microsoft.com/office/drawing/2014/main" id="{085E9399-69F0-AD08-39F9-5344656A69D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62808" y="352940"/>
            <a:ext cx="2513878" cy="3582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07406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7816848-9C63-99F6-B475-7FD0220C0E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z="1800" dirty="0">
                <a:effectLst/>
                <a:latin typeface="Arial Narrow" panose="020B0606020202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Anbefalingerne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10D9FCE-2A63-1FA6-4CF2-05DE9B799C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5354"/>
            <a:ext cx="5132832" cy="4964589"/>
          </a:xfrm>
        </p:spPr>
        <p:txBody>
          <a:bodyPr>
            <a:normAutofit fontScale="85000" lnSpcReduction="20000"/>
          </a:bodyPr>
          <a:lstStyle/>
          <a:p>
            <a:pPr marL="0" indent="0">
              <a:spcBef>
                <a:spcPts val="2200"/>
              </a:spcBef>
              <a:spcAft>
                <a:spcPts val="1200"/>
              </a:spcAft>
              <a:buNone/>
            </a:pPr>
            <a:r>
              <a:rPr lang="da-DK" sz="1600" dirty="0">
                <a:solidFill>
                  <a:srgbClr val="365F91"/>
                </a:solidFill>
                <a:effectLst/>
                <a:latin typeface="Palatino Linotype" panose="02040502050505030304" pitchFamily="18" charset="0"/>
                <a:ea typeface="MS Gothic" panose="020B0609070205080204" pitchFamily="49" charset="-128"/>
                <a:cs typeface="Verdana" panose="020B0604030504040204" pitchFamily="34" charset="0"/>
              </a:rPr>
              <a:t>Forebyggelse hos alle patienter ≥ 65 år</a:t>
            </a:r>
            <a:endParaRPr lang="da-DK" sz="1200" dirty="0">
              <a:effectLst/>
              <a:latin typeface="Arial Narrow" panose="020B060602020203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lvl="0" indent="-342900">
              <a:spcAft>
                <a:spcPts val="1200"/>
              </a:spcAft>
              <a:buFont typeface="+mj-lt"/>
              <a:buAutoNum type="arabicPeriod"/>
            </a:pPr>
            <a:r>
              <a:rPr lang="da-DK" sz="1200" b="1" dirty="0">
                <a:solidFill>
                  <a:srgbClr val="000000"/>
                </a:solidFill>
                <a:effectLst/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Der bør løbende være opmærksomhed på risikofaktorer og udløsende årsager til delirium (kognitiv svækkelse, søvnbesvær, immobilitet, svækket syn og hørelse, dehydrering) (A)</a:t>
            </a:r>
            <a:endParaRPr lang="da-DK" sz="1200" b="1" dirty="0">
              <a:solidFill>
                <a:srgbClr val="000000"/>
              </a:solidFill>
              <a:effectLst/>
              <a:latin typeface="Palatino Linotype" panose="02040502050505030304" pitchFamily="18" charset="0"/>
            </a:endParaRPr>
          </a:p>
          <a:p>
            <a:pPr marL="342900" lvl="0" indent="-342900">
              <a:spcAft>
                <a:spcPts val="1200"/>
              </a:spcAft>
              <a:buFont typeface="+mj-lt"/>
              <a:buAutoNum type="arabicPeriod"/>
            </a:pPr>
            <a:r>
              <a:rPr lang="da-DK" sz="1200" b="1" dirty="0">
                <a:solidFill>
                  <a:srgbClr val="000000"/>
                </a:solidFill>
                <a:effectLst/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 forebyggelse af delirium kan der igangsættes nonfarmakologisk intervention målrettet risikofaktorer og udløsende årsager til delirium (A) </a:t>
            </a:r>
            <a:endParaRPr lang="da-DK" sz="1200" b="1" dirty="0">
              <a:solidFill>
                <a:srgbClr val="000000"/>
              </a:solidFill>
              <a:effectLst/>
              <a:latin typeface="Palatino Linotype" panose="02040502050505030304" pitchFamily="18" charset="0"/>
            </a:endParaRPr>
          </a:p>
          <a:p>
            <a:pPr marL="342900" lvl="0" indent="-342900">
              <a:spcAft>
                <a:spcPts val="1200"/>
              </a:spcAft>
              <a:buFont typeface="+mj-lt"/>
              <a:buAutoNum type="arabicPeriod"/>
            </a:pPr>
            <a:r>
              <a:rPr lang="da-DK" sz="1200" b="1" dirty="0">
                <a:solidFill>
                  <a:srgbClr val="000000"/>
                </a:solidFill>
                <a:effectLst/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Interventionen kan med fordel indeholde en eller flere af understående fokuspunkter (se også bilag 4 for eksempel på et program):</a:t>
            </a:r>
            <a:endParaRPr lang="da-DK" sz="1200" b="1" dirty="0">
              <a:solidFill>
                <a:srgbClr val="000000"/>
              </a:solidFill>
              <a:effectLst/>
              <a:latin typeface="Palatino Linotype" panose="02040502050505030304" pitchFamily="18" charset="0"/>
            </a:endParaRPr>
          </a:p>
          <a:p>
            <a:pPr marL="742950" lvl="1" indent="-285750">
              <a:spcAft>
                <a:spcPts val="1200"/>
              </a:spcAft>
              <a:buFont typeface="Symbol" panose="05050102010706020507" pitchFamily="18" charset="2"/>
              <a:buChar char=""/>
            </a:pPr>
            <a:r>
              <a:rPr lang="da-DK" sz="1200" b="1" dirty="0">
                <a:solidFill>
                  <a:srgbClr val="000000"/>
                </a:solidFill>
                <a:effectLst/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Sikring af patientens basale behov (søvn, smertebehandling, medicinsanering, væske, ernæring, ilttension, blære- og tarmfunktion, mobilisering) (A)</a:t>
            </a:r>
            <a:endParaRPr lang="da-DK" sz="1200" b="1" dirty="0">
              <a:solidFill>
                <a:srgbClr val="000000"/>
              </a:solidFill>
              <a:effectLst/>
              <a:latin typeface="Palatino Linotype" panose="02040502050505030304" pitchFamily="18" charset="0"/>
            </a:endParaRPr>
          </a:p>
          <a:p>
            <a:pPr marL="742950" lvl="1" indent="-285750">
              <a:spcAft>
                <a:spcPts val="1200"/>
              </a:spcAft>
              <a:buFont typeface="Symbol" panose="05050102010706020507" pitchFamily="18" charset="2"/>
              <a:buChar char=""/>
            </a:pPr>
            <a:r>
              <a:rPr lang="da-DK" sz="1200" b="1" dirty="0">
                <a:solidFill>
                  <a:srgbClr val="000000"/>
                </a:solidFill>
                <a:effectLst/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Opmærksomhed på omgivelser/miljø (ro, god belysning, ur, kalender, radio/TV og familiære objekter) (A)</a:t>
            </a:r>
            <a:endParaRPr lang="da-DK" sz="1200" b="1" dirty="0">
              <a:solidFill>
                <a:srgbClr val="000000"/>
              </a:solidFill>
              <a:effectLst/>
              <a:latin typeface="Palatino Linotype" panose="02040502050505030304" pitchFamily="18" charset="0"/>
            </a:endParaRPr>
          </a:p>
          <a:p>
            <a:pPr marL="742950" lvl="1" indent="-285750">
              <a:spcAft>
                <a:spcPts val="1200"/>
              </a:spcAft>
              <a:buFont typeface="Symbol" panose="05050102010706020507" pitchFamily="18" charset="2"/>
              <a:buChar char=""/>
            </a:pPr>
            <a:r>
              <a:rPr lang="da-DK" sz="1200" b="1" dirty="0">
                <a:solidFill>
                  <a:srgbClr val="000000"/>
                </a:solidFill>
                <a:effectLst/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God kommunikation (briller, høreapparat) (A)</a:t>
            </a:r>
            <a:endParaRPr lang="da-DK" sz="1200" b="1" dirty="0">
              <a:solidFill>
                <a:srgbClr val="000000"/>
              </a:solidFill>
              <a:effectLst/>
              <a:latin typeface="Palatino Linotype" panose="02040502050505030304" pitchFamily="18" charset="0"/>
            </a:endParaRPr>
          </a:p>
          <a:p>
            <a:pPr marL="742950" lvl="1" indent="-285750">
              <a:spcAft>
                <a:spcPts val="1200"/>
              </a:spcAft>
              <a:buFont typeface="Symbol" panose="05050102010706020507" pitchFamily="18" charset="2"/>
              <a:buChar char=""/>
            </a:pPr>
            <a:r>
              <a:rPr lang="da-DK" sz="1200" b="1" dirty="0">
                <a:solidFill>
                  <a:srgbClr val="000000"/>
                </a:solidFill>
                <a:effectLst/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Kontinuitet i patientens indlæggelsesforløb (kontaktpersoner, individuel sygepleje) (B)</a:t>
            </a:r>
            <a:endParaRPr lang="da-DK" sz="1200" b="1" dirty="0">
              <a:solidFill>
                <a:srgbClr val="000000"/>
              </a:solidFill>
              <a:effectLst/>
              <a:latin typeface="Palatino Linotype" panose="02040502050505030304" pitchFamily="18" charset="0"/>
            </a:endParaRPr>
          </a:p>
          <a:p>
            <a:pPr marL="342900" lvl="0" indent="-342900">
              <a:spcAft>
                <a:spcPts val="1200"/>
              </a:spcAft>
              <a:buFont typeface="+mj-lt"/>
              <a:buAutoNum type="arabicPeriod"/>
            </a:pPr>
            <a:r>
              <a:rPr lang="da-DK" sz="1200" b="1" dirty="0">
                <a:solidFill>
                  <a:srgbClr val="000000"/>
                </a:solidFill>
                <a:effectLst/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 sundhedsfaglige kompetencer til at forebygge delirium kan sikres ved at indføre et struktureret undervisningsprogram (B)</a:t>
            </a:r>
            <a:endParaRPr lang="da-DK" sz="1200" b="1" dirty="0">
              <a:solidFill>
                <a:srgbClr val="000000"/>
              </a:solidFill>
              <a:effectLst/>
              <a:latin typeface="Palatino Linotype" panose="02040502050505030304" pitchFamily="18" charset="0"/>
            </a:endParaRPr>
          </a:p>
          <a:p>
            <a:pPr marL="342900" lvl="0" indent="-342900">
              <a:spcAft>
                <a:spcPts val="1200"/>
              </a:spcAft>
              <a:buFont typeface="+mj-lt"/>
              <a:buAutoNum type="arabicPeriod"/>
            </a:pPr>
            <a:r>
              <a:rPr lang="da-DK" sz="1200" b="1" dirty="0">
                <a:solidFill>
                  <a:srgbClr val="000000"/>
                </a:solidFill>
                <a:effectLst/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Der kan med fordel igangsættes proaktiv geriatrisk konsultation for at forebygge delirium hos patienter med risiko for at udvikle delirium (A)</a:t>
            </a:r>
            <a:endParaRPr lang="da-DK" sz="1200" b="1" dirty="0">
              <a:solidFill>
                <a:srgbClr val="000000"/>
              </a:solidFill>
              <a:effectLst/>
              <a:latin typeface="Palatino Linotype" panose="02040502050505030304" pitchFamily="18" charset="0"/>
            </a:endParaRPr>
          </a:p>
          <a:p>
            <a:endParaRPr lang="da-DK" dirty="0"/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3F30721A-F23B-190C-9FF0-5064F77EB157}"/>
              </a:ext>
            </a:extLst>
          </p:cNvPr>
          <p:cNvSpPr txBox="1"/>
          <p:nvPr/>
        </p:nvSpPr>
        <p:spPr>
          <a:xfrm>
            <a:off x="6698742" y="1445354"/>
            <a:ext cx="5493258" cy="21544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2200"/>
              </a:spcBef>
              <a:spcAft>
                <a:spcPts val="1200"/>
              </a:spcAft>
            </a:pPr>
            <a:r>
              <a:rPr lang="da-DK" sz="1400" dirty="0">
                <a:solidFill>
                  <a:srgbClr val="365F91"/>
                </a:solidFill>
                <a:effectLst/>
                <a:latin typeface="Palatino Linotype" panose="02040502050505030304" pitchFamily="18" charset="0"/>
                <a:ea typeface="MS Gothic" panose="020B0609070205080204" pitchFamily="49" charset="-128"/>
                <a:cs typeface="Verdana" panose="020B0604030504040204" pitchFamily="34" charset="0"/>
              </a:rPr>
              <a:t>Forebyggelse hos terminalt syge patienter</a:t>
            </a:r>
            <a:endParaRPr lang="da-DK" sz="1400" dirty="0">
              <a:effectLst/>
              <a:latin typeface="Arial Narrow" panose="020B060602020203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28600" lvl="0" indent="-228600">
              <a:spcAft>
                <a:spcPts val="1200"/>
              </a:spcAft>
              <a:buAutoNum type="arabicPeriod" startAt="6"/>
            </a:pPr>
            <a:r>
              <a:rPr lang="da-DK" sz="1000" b="1" dirty="0">
                <a:solidFill>
                  <a:srgbClr val="000000"/>
                </a:solidFill>
                <a:effectLst/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Hos patienter med en forventet overlevelse på under få uger eller dage bør   ernæringsinterventioner reduceres, og der bør i stedet tilbydes kostvejledning og orale kosttilskud (D)</a:t>
            </a:r>
            <a:endParaRPr lang="da-DK" sz="1000" b="1" dirty="0">
              <a:solidFill>
                <a:srgbClr val="000000"/>
              </a:solidFill>
              <a:effectLst/>
              <a:latin typeface="Palatino Linotype" panose="02040502050505030304" pitchFamily="18" charset="0"/>
            </a:endParaRPr>
          </a:p>
          <a:p>
            <a:pPr marL="228600" lvl="0" indent="-228600">
              <a:spcAft>
                <a:spcPts val="1200"/>
              </a:spcAft>
              <a:buAutoNum type="arabicPeriod" startAt="7"/>
            </a:pPr>
            <a:r>
              <a:rPr lang="da-DK" sz="1000" b="1" dirty="0">
                <a:solidFill>
                  <a:srgbClr val="000000"/>
                </a:solidFill>
                <a:effectLst/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Hos patienter med en forventet overlevelse på under få uger anbefales en komfortorienteret tilgang, herunder lindring af tørst, spise-relateret ubehag og andre belastende symptomer (D)</a:t>
            </a:r>
            <a:endParaRPr lang="da-DK" sz="1000" b="1" dirty="0">
              <a:solidFill>
                <a:srgbClr val="000000"/>
              </a:solidFill>
              <a:effectLst/>
              <a:latin typeface="Palatino Linotype" panose="02040502050505030304" pitchFamily="18" charset="0"/>
            </a:endParaRPr>
          </a:p>
          <a:p>
            <a:pPr lvl="0">
              <a:spcAft>
                <a:spcPts val="1200"/>
              </a:spcAft>
            </a:pPr>
            <a:r>
              <a:rPr lang="da-DK" sz="1000" b="1" dirty="0">
                <a:solidFill>
                  <a:srgbClr val="000000"/>
                </a:solidFill>
                <a:effectLst/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8.    Kunstig ernæring bør ikke påbegyndes i de sidste uger af livet (D)</a:t>
            </a:r>
            <a:endParaRPr lang="da-DK" sz="1000" b="1" dirty="0">
              <a:solidFill>
                <a:srgbClr val="000000"/>
              </a:solidFill>
              <a:effectLst/>
              <a:latin typeface="Palatino Linotype" panose="02040502050505030304" pitchFamily="18" charset="0"/>
            </a:endParaRPr>
          </a:p>
          <a:p>
            <a:pPr lvl="0">
              <a:spcAft>
                <a:spcPts val="1200"/>
              </a:spcAft>
            </a:pPr>
            <a:r>
              <a:rPr lang="da-DK" sz="1000" b="1" dirty="0">
                <a:solidFill>
                  <a:srgbClr val="000000"/>
                </a:solidFill>
                <a:effectLst/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9.    Kunstig hydrering forbedrer eller forebygger ikke symptomer på tørst (D)</a:t>
            </a:r>
            <a:endParaRPr lang="da-DK" sz="1000" b="1" dirty="0">
              <a:solidFill>
                <a:srgbClr val="000000"/>
              </a:solidFill>
              <a:effectLst/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61481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ladsholder til indhold 6">
            <a:extLst>
              <a:ext uri="{FF2B5EF4-FFF2-40B4-BE49-F238E27FC236}">
                <a16:creationId xmlns:a16="http://schemas.microsoft.com/office/drawing/2014/main" id="{41AA266E-59E4-FC01-ACB3-B7BEAFC9D99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727935" y="1010093"/>
            <a:ext cx="7247659" cy="4837812"/>
          </a:xfrm>
          <a:prstGeom prst="rect">
            <a:avLst/>
          </a:prstGeom>
        </p:spPr>
      </p:pic>
      <p:pic>
        <p:nvPicPr>
          <p:cNvPr id="4" name="Billede 3">
            <a:extLst>
              <a:ext uri="{FF2B5EF4-FFF2-40B4-BE49-F238E27FC236}">
                <a16:creationId xmlns:a16="http://schemas.microsoft.com/office/drawing/2014/main" id="{97A2098B-FA2C-94A2-F097-4A3B44B4450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7959" y="1461224"/>
            <a:ext cx="2953135" cy="4196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95019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C02F111-51FA-129C-7BF2-07C14865E4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7" name="Rectangle 42">
            <a:extLst>
              <a:ext uri="{FF2B5EF4-FFF2-40B4-BE49-F238E27FC236}">
                <a16:creationId xmlns:a16="http://schemas.microsoft.com/office/drawing/2014/main" id="{247B6A0F-FAD1-17C5-BF35-DE589A33FF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4">
            <a:extLst>
              <a:ext uri="{FF2B5EF4-FFF2-40B4-BE49-F238E27FC236}">
                <a16:creationId xmlns:a16="http://schemas.microsoft.com/office/drawing/2014/main" id="{C17CBC72-767D-76A3-A627-09F9DA3668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4775791" cy="685799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FF41C71-62D1-544B-5B2D-A7E6647AE8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3526" y="685801"/>
            <a:ext cx="3228738" cy="1454709"/>
          </a:xfrm>
        </p:spPr>
        <p:txBody>
          <a:bodyPr anchor="b">
            <a:normAutofit/>
          </a:bodyPr>
          <a:lstStyle/>
          <a:p>
            <a:pPr algn="ctr"/>
            <a:r>
              <a:rPr lang="da-DK" sz="2800" dirty="0">
                <a:solidFill>
                  <a:srgbClr val="595959"/>
                </a:solidFill>
              </a:rPr>
              <a:t>Kliniske retningslinjer i gang</a:t>
            </a:r>
          </a:p>
        </p:txBody>
      </p:sp>
      <p:sp>
        <p:nvSpPr>
          <p:cNvPr id="3" name="Tekstfelt 2">
            <a:extLst>
              <a:ext uri="{FF2B5EF4-FFF2-40B4-BE49-F238E27FC236}">
                <a16:creationId xmlns:a16="http://schemas.microsoft.com/office/drawing/2014/main" id="{3825D93C-0B06-C52C-BC39-FAC3C3F6320D}"/>
              </a:ext>
            </a:extLst>
          </p:cNvPr>
          <p:cNvSpPr txBox="1"/>
          <p:nvPr/>
        </p:nvSpPr>
        <p:spPr>
          <a:xfrm>
            <a:off x="5218827" y="1413155"/>
            <a:ext cx="8147481" cy="12708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da-DK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Dokumentation af pårørendeindsats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da-DK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Samtale om seksualitet og intimitet</a:t>
            </a:r>
          </a:p>
          <a:p>
            <a:pPr lvl="1">
              <a:lnSpc>
                <a:spcPct val="107000"/>
              </a:lnSpc>
              <a:spcAft>
                <a:spcPts val="800"/>
              </a:spcAft>
            </a:pPr>
            <a:endParaRPr lang="da-DK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83566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4AED0BF-4BDE-9320-B802-D7C33964DE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7" name="Rectangle 42">
            <a:extLst>
              <a:ext uri="{FF2B5EF4-FFF2-40B4-BE49-F238E27FC236}">
                <a16:creationId xmlns:a16="http://schemas.microsoft.com/office/drawing/2014/main" id="{A8621725-34CB-CED7-FC27-3BFFE8A50A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4">
            <a:extLst>
              <a:ext uri="{FF2B5EF4-FFF2-40B4-BE49-F238E27FC236}">
                <a16:creationId xmlns:a16="http://schemas.microsoft.com/office/drawing/2014/main" id="{2853524C-4444-FFA9-3BFE-B0BC7A84C8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4775791" cy="685799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00A5E69-59DD-18BF-A6CF-020D618A5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3526" y="685801"/>
            <a:ext cx="3228738" cy="1454709"/>
          </a:xfrm>
        </p:spPr>
        <p:txBody>
          <a:bodyPr anchor="b">
            <a:normAutofit/>
          </a:bodyPr>
          <a:lstStyle/>
          <a:p>
            <a:pPr algn="ctr"/>
            <a:r>
              <a:rPr lang="da-DK" sz="2800" dirty="0">
                <a:solidFill>
                  <a:srgbClr val="595959"/>
                </a:solidFill>
              </a:rPr>
              <a:t>Kommende kliniske retningslinjer</a:t>
            </a:r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029BB422-0DA2-A92F-55C9-BFD541F8BACF}"/>
              </a:ext>
            </a:extLst>
          </p:cNvPr>
          <p:cNvSpPr txBox="1"/>
          <p:nvPr/>
        </p:nvSpPr>
        <p:spPr>
          <a:xfrm>
            <a:off x="4951429" y="1828045"/>
            <a:ext cx="6313601" cy="7745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da-DK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Mangler du en retningslinje på et område?</a:t>
            </a: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da-DK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 kontakt til os!</a:t>
            </a:r>
          </a:p>
        </p:txBody>
      </p:sp>
    </p:spTree>
    <p:extLst>
      <p:ext uri="{BB962C8B-B14F-4D97-AF65-F5344CB8AC3E}">
        <p14:creationId xmlns:p14="http://schemas.microsoft.com/office/powerpoint/2010/main" val="10356104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1019</TotalTime>
  <Words>900</Words>
  <Application>Microsoft Office PowerPoint</Application>
  <PresentationFormat>Widescreen</PresentationFormat>
  <Paragraphs>83</Paragraphs>
  <Slides>9</Slides>
  <Notes>9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7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9</vt:i4>
      </vt:variant>
    </vt:vector>
  </HeadingPairs>
  <TitlesOfParts>
    <vt:vector size="17" baseType="lpstr">
      <vt:lpstr>Arial</vt:lpstr>
      <vt:lpstr>Arial Narrow</vt:lpstr>
      <vt:lpstr>Calibri</vt:lpstr>
      <vt:lpstr>Calibri Light</vt:lpstr>
      <vt:lpstr>Franklin Gothic Demi Cond</vt:lpstr>
      <vt:lpstr>Palatino Linotype</vt:lpstr>
      <vt:lpstr>Symbol</vt:lpstr>
      <vt:lpstr>Office-tema</vt:lpstr>
      <vt:lpstr>Årsmøde d. 15. april 2026</vt:lpstr>
      <vt:lpstr>Kliniske retningslinjer udgivet 2010-2026</vt:lpstr>
      <vt:lpstr>Kliniske retningslinjer udgivet 2025</vt:lpstr>
      <vt:lpstr>Kliniske retningslinjer som snart udgives</vt:lpstr>
      <vt:lpstr>PowerPoint-præsentation</vt:lpstr>
      <vt:lpstr>Anbefalingerne</vt:lpstr>
      <vt:lpstr>PowerPoint-præsentation</vt:lpstr>
      <vt:lpstr>Kliniske retningslinjer i gang</vt:lpstr>
      <vt:lpstr>Kommende kliniske retningslinjer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Anna Jedzini Ogstrup</dc:creator>
  <cp:lastModifiedBy>Anna Jedzini Ogstrup</cp:lastModifiedBy>
  <cp:revision>99</cp:revision>
  <cp:lastPrinted>2025-03-24T12:52:12Z</cp:lastPrinted>
  <dcterms:created xsi:type="dcterms:W3CDTF">2023-01-03T13:28:50Z</dcterms:created>
  <dcterms:modified xsi:type="dcterms:W3CDTF">2026-04-14T11:45:41Z</dcterms:modified>
</cp:coreProperties>
</file>