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95" r:id="rId3"/>
    <p:sldId id="258" r:id="rId4"/>
    <p:sldId id="300" r:id="rId5"/>
    <p:sldId id="273" r:id="rId6"/>
    <p:sldId id="257" r:id="rId7"/>
    <p:sldId id="289" r:id="rId8"/>
    <p:sldId id="298" r:id="rId9"/>
    <p:sldId id="299" r:id="rId10"/>
    <p:sldId id="292" r:id="rId11"/>
    <p:sldId id="296" r:id="rId12"/>
    <p:sldId id="288" r:id="rId13"/>
    <p:sldId id="287" r:id="rId14"/>
    <p:sldId id="293" r:id="rId15"/>
    <p:sldId id="294" r:id="rId16"/>
    <p:sldId id="266" r:id="rId17"/>
    <p:sldId id="286" r:id="rId18"/>
    <p:sldId id="283" r:id="rId19"/>
    <p:sldId id="284" r:id="rId20"/>
    <p:sldId id="285" r:id="rId21"/>
    <p:sldId id="297" r:id="rId22"/>
    <p:sldId id="272" r:id="rId23"/>
    <p:sldId id="282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231"/>
    <a:srgbClr val="F84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8310" autoAdjust="0"/>
  </p:normalViewPr>
  <p:slideViewPr>
    <p:cSldViewPr snapToGrid="0">
      <p:cViewPr varScale="1">
        <p:scale>
          <a:sx n="64" d="100"/>
          <a:sy n="64" d="100"/>
        </p:scale>
        <p:origin x="924" y="48"/>
      </p:cViewPr>
      <p:guideLst>
        <p:guide orient="horz" pos="11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4B778-DD33-4791-B7F3-40C3B88B69C9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D1DC-AC5F-4F67-942F-88AA09E40C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38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har I det? </a:t>
            </a:r>
          </a:p>
          <a:p>
            <a:r>
              <a:rPr lang="da-DK" dirty="0"/>
              <a:t>Brug </a:t>
            </a:r>
            <a:r>
              <a:rPr lang="da-DK" b="1" dirty="0"/>
              <a:t>tid</a:t>
            </a:r>
            <a:r>
              <a:rPr lang="da-DK" dirty="0"/>
              <a:t> på at lande igen – sæt dig godt til rette, stræk dig lige, gab hvis du trænger til at lufte hjernen lidt.</a:t>
            </a:r>
          </a:p>
          <a:p>
            <a:r>
              <a:rPr lang="da-DK" dirty="0"/>
              <a:t> – og så </a:t>
            </a:r>
            <a:r>
              <a:rPr lang="da-DK" b="1" dirty="0"/>
              <a:t>tænk</a:t>
            </a:r>
            <a:r>
              <a:rPr lang="da-DK" dirty="0"/>
              <a:t> lige på din egen hverdag i klinikken. </a:t>
            </a:r>
          </a:p>
          <a:p>
            <a:endParaRPr lang="da-DK" dirty="0"/>
          </a:p>
          <a:p>
            <a:r>
              <a:rPr lang="da-DK" dirty="0"/>
              <a:t>Vend tanken/blikket </a:t>
            </a:r>
            <a:r>
              <a:rPr lang="da-DK" b="1" dirty="0"/>
              <a:t>indad</a:t>
            </a:r>
            <a:r>
              <a:rPr lang="da-DK" dirty="0"/>
              <a:t> og spørg dig selv:</a:t>
            </a:r>
          </a:p>
          <a:p>
            <a:endParaRPr lang="da-DK" dirty="0"/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skal der egentlig til, før jeg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begynder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spørge mine patienter om deres problemer med intimitet og seksualitet under deres sygdomsforløb?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jeg er færdig med mit oplæg om en halv times tid, så håber jeg du har fået flere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netop det!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29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En anden teoretiker jeg stiftede bekendtskab med var Bjarne 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Wahlgren</a:t>
            </a:r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, som har skrevet en bog om 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: Hvordan bliver 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undervisning omsat til praktisk handling?</a:t>
            </a: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Undervisningen tilrettelægges med fokus på: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Motivation, Mulighed for afprøvning, Organisatorisk opbakning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Hvad kræver </a:t>
            </a:r>
            <a:r>
              <a:rPr lang="da-DK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langtids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-transfer?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Gentagelse, Anvendelse, Refleksion, Handleplaner / politikker, som understøtter en praksisændring </a:t>
            </a:r>
          </a:p>
          <a:p>
            <a:endParaRPr lang="da-DK" dirty="0"/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Transfer fremmes, når deltagerne får mulighed for: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At sætte ord på deres viden, At afprøve den i trygge rammer, At relatere den til konkrete situationer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Forslag: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Simulation, Dialogøvelser, Kollegiale refleksionsrum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Ikke muligt i denne her 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MEN jeg er jo nødt til at sætte en smule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handling bag mine ord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91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8973-09B0-10A6-6067-57E211CBB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39DDDBA-0601-E22A-5F5A-5DF7A62DD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4D15DD9-95AD-6C16-DA90-3966D6743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Brug lige 2 minutter på at tale med din kollega ved siden af dig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6F650D-AD55-EEAE-B28A-A9821341E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26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Et spørgsmål jeg har stillet mig selv og mine kolleger mange gange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– og forhåbentlig også en tanke der kan </a:t>
            </a:r>
            <a:r>
              <a:rPr lang="da-DK" b="1" dirty="0"/>
              <a:t>motivere</a:t>
            </a:r>
            <a:r>
              <a:rPr lang="da-DK" dirty="0"/>
              <a:t> jer endnu mere for at kaste jer ud i de her intime samtaler!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42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her artikel har virkelig inspireret mig – den forklarer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seksualitet og palliativ pleje hænger sammen!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palliationen har vi fokus på både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patientens og familiens behov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vi ser </a:t>
            </a:r>
            <a:r>
              <a:rPr lang="da-DK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 mennesket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er vant til at tale om tabubelagte emner – f.eks.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døden og selve dødsprocessen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og vi gør det med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 og professionalisme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accepterer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døden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en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naturlig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af livet, samtidig med at vi anerkender, at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oplevelsen af døden er meget individuel. Vi er med andre ord “døds-positive” </a:t>
            </a: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Seksualitet er en vigtig del af livet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mennesker med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alvorlig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sygdom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samme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måde kan vi møde patienter og pårørende med en ”sex-positiv” tilgang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ser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seksualitet som en helt naturlig del af livet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kommer til udtryk på forskellige måder fra person til person. Når vi arbejder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både en sex-positiv og døds-positiv tilgang, forsøger vi at sætte fokus på det, der er vigtigst for den enkelte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den tilgang, kan vi være med til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gøre det svære mere trygt at tale om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så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patienterne tør at dele deres ønsker og behov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både når det gælder deres seksualitet og deres forløb ved livets afslutning. Bare for at sige til jer –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måske er vi intuitivt meget bedre til at tale om seksualitet, end vi selv lige går og tror!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74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dirty="0">
                <a:latin typeface="Arial" panose="020B0604020202020204" pitchFamily="34" charset="0"/>
                <a:cs typeface="Arial" panose="020B0604020202020204" pitchFamily="34" charset="0"/>
              </a:rPr>
              <a:t>JA - hvis vi skal kunne levere det, som </a:t>
            </a:r>
            <a:r>
              <a:rPr lang="da-DK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patienterne efterspørger!</a:t>
            </a:r>
          </a:p>
          <a:p>
            <a:r>
              <a:rPr lang="da-DK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skal øve os!</a:t>
            </a:r>
          </a:p>
          <a:p>
            <a:r>
              <a:rPr lang="da-DK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Måske kan vi også øve os </a:t>
            </a:r>
            <a:r>
              <a:rPr lang="da-DK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derhjemme</a:t>
            </a:r>
            <a:r>
              <a:rPr lang="da-DK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med venner og familie, hvor de her samtaler måske heller ikke altid er så nemme at tage?</a:t>
            </a:r>
          </a:p>
          <a:p>
            <a:r>
              <a:rPr lang="da-DK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Måske er vi danskere ikke så frisindede og åbne omkring seksualitet, som vi har ry for i resten af verden?</a:t>
            </a:r>
          </a:p>
          <a:p>
            <a:r>
              <a:rPr lang="da-DK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 taler du selv med om seksualitet?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00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Jeg har bemærket at emnet seksualitet er begyndt at fylde på en anden måde i </a:t>
            </a:r>
            <a:r>
              <a:rPr lang="da-DK" b="1" dirty="0"/>
              <a:t>TV programmer, musik og podcasts</a:t>
            </a:r>
            <a:r>
              <a:rPr lang="da-DK" dirty="0"/>
              <a:t>: </a:t>
            </a:r>
          </a:p>
          <a:p>
            <a:r>
              <a:rPr lang="da-DK" dirty="0"/>
              <a:t>der blæser </a:t>
            </a:r>
            <a:r>
              <a:rPr lang="da-DK" b="1" dirty="0"/>
              <a:t>nye vinde, </a:t>
            </a:r>
            <a:r>
              <a:rPr lang="da-DK" dirty="0"/>
              <a:t>og de blæser i samme retning : vi skal tale mere om seksualitet!</a:t>
            </a:r>
          </a:p>
          <a:p>
            <a:r>
              <a:rPr lang="da-DK" b="1" dirty="0"/>
              <a:t>Hotel Romantik </a:t>
            </a:r>
            <a:r>
              <a:rPr lang="da-DK" dirty="0"/>
              <a:t>sætter fokus på ældre og deres behov for at finde kærligheden, men også for </a:t>
            </a:r>
            <a:r>
              <a:rPr lang="da-DK" b="1" dirty="0"/>
              <a:t>behovet for at blive lagt mærke til, begæret, flirtet med, være intim med og lysten til stadig at have et aktivt sexliv selvom man har passeret de 60-70 år – FEDT!</a:t>
            </a:r>
          </a:p>
          <a:p>
            <a:endParaRPr lang="da-DK" b="1" dirty="0"/>
          </a:p>
          <a:p>
            <a:r>
              <a:rPr lang="da-DK" b="1" dirty="0"/>
              <a:t>Ditte Hansen </a:t>
            </a:r>
            <a:r>
              <a:rPr lang="da-DK" dirty="0"/>
              <a:t>taler om SEX med både humor, samtaler med almindelige mennesker og faktuel viden fra </a:t>
            </a:r>
            <a:r>
              <a:rPr lang="da-DK" b="1" dirty="0"/>
              <a:t>Projekt Sexus </a:t>
            </a:r>
            <a:r>
              <a:rPr lang="da-DK" dirty="0"/>
              <a:t>formidlet af sexolog/professor Christian Graugaard</a:t>
            </a:r>
          </a:p>
          <a:p>
            <a:endParaRPr lang="da-DK" dirty="0"/>
          </a:p>
          <a:p>
            <a:r>
              <a:rPr lang="da-DK" b="1" dirty="0" err="1"/>
              <a:t>Dying</a:t>
            </a:r>
            <a:r>
              <a:rPr lang="da-DK" b="1" dirty="0"/>
              <a:t> for Sex </a:t>
            </a:r>
            <a:r>
              <a:rPr lang="da-DK" dirty="0"/>
              <a:t>er et </a:t>
            </a:r>
            <a:r>
              <a:rPr lang="da-DK" dirty="0" err="1"/>
              <a:t>podacst</a:t>
            </a:r>
            <a:r>
              <a:rPr lang="da-DK" dirty="0"/>
              <a:t> og nu også TV serie om et ung kvinde med uhelbredelig brystkræft, </a:t>
            </a:r>
          </a:p>
          <a:p>
            <a:r>
              <a:rPr lang="da-DK" dirty="0"/>
              <a:t>som </a:t>
            </a:r>
            <a:r>
              <a:rPr lang="da-DK" b="1" dirty="0"/>
              <a:t>vælger at udforske sin egen seksualitet og afsøge grænser før det er for sent </a:t>
            </a:r>
          </a:p>
          <a:p>
            <a:r>
              <a:rPr lang="da-DK" dirty="0"/>
              <a:t>– fordi det giver hende mening og glæde at være i nydelse i sin krop og ikke være for meget i sit hoved og i sin sygdom.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78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National</a:t>
            </a:r>
            <a:r>
              <a:rPr lang="da-DK" dirty="0"/>
              <a:t> </a:t>
            </a:r>
            <a:r>
              <a:rPr lang="da-DK" b="1" dirty="0"/>
              <a:t>implementering</a:t>
            </a:r>
            <a:r>
              <a:rPr lang="da-DK" dirty="0"/>
              <a:t> af Spørgeskema om lindring og livskvalitet, hvor vi stiller spørgsmålet ”har du savnet </a:t>
            </a:r>
            <a:r>
              <a:rPr lang="da-DK" b="1" dirty="0"/>
              <a:t>intimitet</a:t>
            </a:r>
            <a:r>
              <a:rPr lang="da-DK" dirty="0"/>
              <a:t> (ømhed, nærhed, sex)”</a:t>
            </a:r>
          </a:p>
          <a:p>
            <a:endParaRPr lang="da-DK" dirty="0"/>
          </a:p>
          <a:p>
            <a:r>
              <a:rPr lang="da-DK" dirty="0"/>
              <a:t>Vores </a:t>
            </a:r>
            <a:r>
              <a:rPr lang="da-DK" b="1" dirty="0"/>
              <a:t>kliniske retningslinje </a:t>
            </a:r>
            <a:r>
              <a:rPr lang="da-DK" dirty="0"/>
              <a:t>skal forhåbentlig hjælpe med at sætte ord på og danne et </a:t>
            </a:r>
            <a:r>
              <a:rPr lang="da-DK" b="1" dirty="0"/>
              <a:t>fælles fagligt sprog </a:t>
            </a:r>
            <a:r>
              <a:rPr lang="da-DK" dirty="0"/>
              <a:t>for </a:t>
            </a:r>
            <a:r>
              <a:rPr lang="da-DK" b="1" dirty="0"/>
              <a:t>hvorfor</a:t>
            </a:r>
            <a:r>
              <a:rPr lang="da-DK" dirty="0"/>
              <a:t> og </a:t>
            </a:r>
            <a:r>
              <a:rPr lang="da-DK" b="1" dirty="0"/>
              <a:t>hvordan</a:t>
            </a:r>
            <a:r>
              <a:rPr lang="da-DK" dirty="0"/>
              <a:t> vi taler om seksualitet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926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Gerbild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og Laursen har udgivet denne bog i 2025: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 understreger behovet for af vi får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implementeret undervisning om seksualitet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må være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praksisnær, tværfaglig og koblet til vores organisatoriske struktur.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Udform en seksualpolitik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på afdelingen, som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vedtages i det tværfaglige team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og som kan bidrage til at skabe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et fælles sprog samt tydeliggøre hvilke fagpersoner gør hvad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Vigtigt at udpege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nøglepersoner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med specialiseret viden på afdelingsniveau.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225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mit eget palliative afsnit holder vi tværfaglig konference ud fra denne her </a:t>
            </a:r>
            <a:r>
              <a:rPr lang="da-DK" b="1" dirty="0"/>
              <a:t>model</a:t>
            </a:r>
            <a:r>
              <a:rPr lang="da-DK" dirty="0"/>
              <a:t> af de fire </a:t>
            </a:r>
            <a:r>
              <a:rPr lang="da-DK" b="1" dirty="0"/>
              <a:t>dimensioner</a:t>
            </a:r>
            <a:r>
              <a:rPr lang="da-DK" dirty="0"/>
              <a:t>, </a:t>
            </a:r>
          </a:p>
          <a:p>
            <a:r>
              <a:rPr lang="da-DK" dirty="0"/>
              <a:t>så alle der fremlægger en patient kommer omkring alle </a:t>
            </a:r>
            <a:r>
              <a:rPr lang="da-DK" b="1" dirty="0"/>
              <a:t>aspekter</a:t>
            </a:r>
            <a:r>
              <a:rPr lang="da-DK" dirty="0"/>
              <a:t> af patientens liv, eller det vi ved om det indtil videre.</a:t>
            </a:r>
          </a:p>
          <a:p>
            <a:endParaRPr lang="da-DK" b="1" u="sng" dirty="0"/>
          </a:p>
          <a:p>
            <a:r>
              <a:rPr lang="da-DK" b="1" u="sng" dirty="0"/>
              <a:t>TRYK</a:t>
            </a:r>
          </a:p>
          <a:p>
            <a:endParaRPr lang="da-DK" dirty="0"/>
          </a:p>
          <a:p>
            <a:r>
              <a:rPr lang="da-DK" dirty="0"/>
              <a:t>Jeg tænker at seksualitet bør </a:t>
            </a:r>
            <a:r>
              <a:rPr lang="da-DK" b="1" dirty="0"/>
              <a:t>integreres</a:t>
            </a:r>
            <a:r>
              <a:rPr lang="da-DK" dirty="0"/>
              <a:t> i denne her model og i vores tilgang til patienten og de pårørende </a:t>
            </a:r>
          </a:p>
          <a:p>
            <a:r>
              <a:rPr lang="da-DK" dirty="0"/>
              <a:t>– og mange af os har nok svært ved at afgøre </a:t>
            </a:r>
            <a:r>
              <a:rPr lang="da-DK" b="1" dirty="0"/>
              <a:t>hvilken</a:t>
            </a:r>
            <a:r>
              <a:rPr lang="da-DK" dirty="0"/>
              <a:t> </a:t>
            </a:r>
            <a:r>
              <a:rPr lang="da-DK" b="1" dirty="0"/>
              <a:t>dimension</a:t>
            </a:r>
            <a:r>
              <a:rPr lang="da-DK" dirty="0"/>
              <a:t> seksualitet egentlig hører ind under? </a:t>
            </a:r>
          </a:p>
          <a:p>
            <a:r>
              <a:rPr lang="da-DK" dirty="0"/>
              <a:t>Er det </a:t>
            </a:r>
            <a:r>
              <a:rPr lang="da-DK" b="1" dirty="0"/>
              <a:t>kun</a:t>
            </a:r>
            <a:r>
              <a:rPr lang="da-DK" dirty="0"/>
              <a:t> </a:t>
            </a:r>
            <a:r>
              <a:rPr lang="da-DK" b="1" dirty="0"/>
              <a:t>fysisk</a:t>
            </a:r>
            <a:r>
              <a:rPr lang="da-DK" dirty="0"/>
              <a:t> – nej, det kan i teorien høre ind under </a:t>
            </a:r>
            <a:r>
              <a:rPr lang="da-DK" b="1" dirty="0"/>
              <a:t>alle</a:t>
            </a:r>
            <a:r>
              <a:rPr lang="da-DK" dirty="0"/>
              <a:t> fire dimensioner … det er meget </a:t>
            </a:r>
            <a:r>
              <a:rPr lang="da-DK" b="1" dirty="0"/>
              <a:t>individuelt</a:t>
            </a:r>
            <a:r>
              <a:rPr lang="da-DK" dirty="0"/>
              <a:t>!</a:t>
            </a:r>
          </a:p>
          <a:p>
            <a:r>
              <a:rPr lang="da-DK" dirty="0"/>
              <a:t>Der sidder måske en enkelt eller to i salen som tænker … okay, kan seksualitet også hænge sammen med den eksistentielle dimension? </a:t>
            </a:r>
          </a:p>
          <a:p>
            <a:endParaRPr lang="da-DK" dirty="0"/>
          </a:p>
          <a:p>
            <a:r>
              <a:rPr lang="da-DK" b="1" dirty="0"/>
              <a:t>TRYK</a:t>
            </a:r>
          </a:p>
          <a:p>
            <a:endParaRPr lang="da-DK" dirty="0"/>
          </a:p>
          <a:p>
            <a:r>
              <a:rPr lang="da-DK" dirty="0"/>
              <a:t>JA, ifølge den svenske sangerinde </a:t>
            </a:r>
            <a:r>
              <a:rPr lang="da-DK" b="1" dirty="0"/>
              <a:t>Robyn</a:t>
            </a:r>
            <a:r>
              <a:rPr lang="da-DK" dirty="0"/>
              <a:t>, som lige har udgivet albummet ”</a:t>
            </a:r>
            <a:r>
              <a:rPr lang="da-DK" b="1" dirty="0" err="1"/>
              <a:t>Sexistential</a:t>
            </a:r>
            <a:r>
              <a:rPr lang="da-DK" dirty="0"/>
              <a:t>” …. Et helt fantastisk ord!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 synger her om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blandingen af seksuelt og eksistentielt begær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at have et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begejstret og sultent syn på sig selv og sin plads i 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handler om langt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lysten til sex! 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skal lyde en varm anbefaling herfra ;o)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214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 andet konkret </a:t>
            </a:r>
            <a:r>
              <a:rPr lang="da-DK" b="1" dirty="0"/>
              <a:t>bud</a:t>
            </a:r>
            <a:r>
              <a:rPr lang="da-DK" dirty="0"/>
              <a:t> på en måde at få klinikere til at øve sig lidt kunne også være noget så retro-agtigt som </a:t>
            </a:r>
            <a:r>
              <a:rPr lang="da-DK" b="1" dirty="0"/>
              <a:t>lommekort</a:t>
            </a:r>
            <a:r>
              <a:rPr lang="da-DK" dirty="0"/>
              <a:t>!</a:t>
            </a:r>
          </a:p>
          <a:p>
            <a:r>
              <a:rPr lang="da-DK" dirty="0"/>
              <a:t>Vi elsker bare at få </a:t>
            </a:r>
            <a:r>
              <a:rPr lang="da-DK" b="1" dirty="0"/>
              <a:t>løsninger</a:t>
            </a:r>
            <a:r>
              <a:rPr lang="da-DK" dirty="0"/>
              <a:t> serveret – hos mig er det især lægegruppen, der har efterlyst netop det her redskab – nogle konkrete sætninger, som de kan øve sig på og tage frem før en samtale.</a:t>
            </a:r>
          </a:p>
          <a:p>
            <a:pPr>
              <a:lnSpc>
                <a:spcPct val="150000"/>
              </a:lnSpc>
            </a:pPr>
            <a:r>
              <a:rPr lang="da-DK" dirty="0"/>
              <a:t>Eks: </a:t>
            </a:r>
          </a:p>
          <a:p>
            <a:pPr>
              <a:lnSpc>
                <a:spcPct val="150000"/>
              </a:lnSpc>
            </a:pP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Til singler: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Har du tænkt over det at få en kæreste? Har du været på dating / på datingsider?</a:t>
            </a:r>
          </a:p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Til par: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Har du oplevet, at jeres samliv, intimitet  eller sexliv har ændret sig, efter du har fået stillet din diagnose eller er påbegyndt din behandling?</a:t>
            </a:r>
          </a:p>
          <a:p>
            <a:pPr>
              <a:lnSpc>
                <a:spcPct val="150000"/>
              </a:lnSpc>
            </a:pP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/>
              <a:t>Lad os lave de lommekort … men </a:t>
            </a:r>
            <a:r>
              <a:rPr lang="da-DK" b="1" dirty="0"/>
              <a:t>OGSÅ</a:t>
            </a:r>
            <a:r>
              <a:rPr lang="da-DK" dirty="0"/>
              <a:t> brugte dem til at øve os på </a:t>
            </a:r>
            <a:r>
              <a:rPr lang="da-DK" b="1" dirty="0"/>
              <a:t>hinanden</a:t>
            </a:r>
            <a:r>
              <a:rPr lang="da-DK" dirty="0"/>
              <a:t> f.eks. 10 minutter af  konferencen på </a:t>
            </a:r>
          </a:p>
          <a:p>
            <a:r>
              <a:rPr lang="da-DK" dirty="0"/>
              <a:t>– vend dig mod din kollega og øv jer på at stille hinanden nogle spørgsmål om seksualitet.</a:t>
            </a:r>
          </a:p>
          <a:p>
            <a:r>
              <a:rPr lang="da-DK" dirty="0"/>
              <a:t>Det er et </a:t>
            </a:r>
            <a:r>
              <a:rPr lang="da-DK" b="1" dirty="0"/>
              <a:t>vigtigt</a:t>
            </a:r>
            <a:r>
              <a:rPr lang="da-DK" dirty="0"/>
              <a:t> sted at starte – kan vi tale med hinanden om det på en </a:t>
            </a:r>
            <a:r>
              <a:rPr lang="da-DK" b="1" dirty="0"/>
              <a:t>professionel</a:t>
            </a:r>
            <a:r>
              <a:rPr lang="da-DK" dirty="0"/>
              <a:t> måde, så er det også </a:t>
            </a:r>
            <a:r>
              <a:rPr lang="da-DK" b="1" dirty="0"/>
              <a:t>nemmere</a:t>
            </a:r>
            <a:r>
              <a:rPr lang="da-DK" dirty="0"/>
              <a:t> at gøre det med patienter og pårørende.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8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Tænk engang at seksualitet er dagens </a:t>
            </a:r>
            <a:r>
              <a:rPr lang="da-DK" b="1" dirty="0"/>
              <a:t>hovedtema</a:t>
            </a:r>
            <a:r>
              <a:rPr lang="da-DK" dirty="0"/>
              <a:t> – det synes jeg er et skridt i den rigtige </a:t>
            </a:r>
            <a:r>
              <a:rPr lang="da-DK" b="1" dirty="0"/>
              <a:t>retning</a:t>
            </a:r>
            <a:r>
              <a:rPr lang="da-DK" dirty="0"/>
              <a:t>. </a:t>
            </a:r>
          </a:p>
          <a:p>
            <a:r>
              <a:rPr lang="da-DK" dirty="0"/>
              <a:t>Vi skal tale meget mere om </a:t>
            </a:r>
            <a:r>
              <a:rPr lang="da-DK" b="1" dirty="0"/>
              <a:t>seksualitet</a:t>
            </a:r>
            <a:r>
              <a:rPr lang="da-DK" dirty="0"/>
              <a:t> - både i dag og fremover. </a:t>
            </a:r>
          </a:p>
          <a:p>
            <a:r>
              <a:rPr lang="da-DK" dirty="0"/>
              <a:t>Det er bare min erfaring, at der er langt fra oplæg og undervisning til reel </a:t>
            </a:r>
            <a:r>
              <a:rPr lang="da-DK" b="1" dirty="0"/>
              <a:t>handling</a:t>
            </a:r>
            <a:r>
              <a:rPr lang="da-DK" dirty="0"/>
              <a:t> </a:t>
            </a:r>
          </a:p>
          <a:p>
            <a:r>
              <a:rPr lang="da-DK" dirty="0"/>
              <a:t>– så det er det jeg gerne vil bruge min tid på at </a:t>
            </a:r>
            <a:r>
              <a:rPr lang="da-DK" b="1" dirty="0"/>
              <a:t>tænke</a:t>
            </a:r>
            <a:r>
              <a:rPr lang="da-DK" dirty="0"/>
              <a:t> over sammen med jer!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926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Årshjul</a:t>
            </a:r>
            <a:r>
              <a:rPr lang="da-DK" dirty="0"/>
              <a:t> – har I det hos jer? </a:t>
            </a:r>
          </a:p>
          <a:p>
            <a:endParaRPr lang="da-DK" dirty="0"/>
          </a:p>
          <a:p>
            <a:r>
              <a:rPr lang="da-DK" b="1" dirty="0"/>
              <a:t>Undervisningsudvalget</a:t>
            </a:r>
            <a:r>
              <a:rPr lang="da-DK" dirty="0"/>
              <a:t> – udgangspunkt i de kliniske retningslinjer fra DMCG-PAL til årets program</a:t>
            </a:r>
          </a:p>
          <a:p>
            <a:endParaRPr lang="da-DK" dirty="0"/>
          </a:p>
          <a:p>
            <a:r>
              <a:rPr lang="da-DK" b="1" dirty="0"/>
              <a:t>Drøm</a:t>
            </a:r>
            <a:r>
              <a:rPr lang="da-DK" dirty="0"/>
              <a:t> stort – lav et webinar for palliationen i Danmark, som udbydes fast x 2årligt? </a:t>
            </a:r>
            <a:r>
              <a:rPr lang="da-DK" b="1" dirty="0"/>
              <a:t>Hvem vil være med?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12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Nu er det jeres tur til at </a:t>
            </a:r>
            <a:r>
              <a:rPr lang="da-DK" b="1" dirty="0"/>
              <a:t>tænke højt </a:t>
            </a:r>
            <a:r>
              <a:rPr lang="da-DK" dirty="0"/>
              <a:t>– vend jer igen mod jeres makker til den modsatte side og tal sammen om det her!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263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Jeg kan godt lide at slutte med det her </a:t>
            </a:r>
            <a:r>
              <a:rPr lang="da-DK" b="1" dirty="0"/>
              <a:t>budskab</a:t>
            </a:r>
            <a:r>
              <a:rPr lang="da-DK" dirty="0"/>
              <a:t>, fordi mange af os er vant til hele tiden at tænke </a:t>
            </a:r>
            <a:r>
              <a:rPr lang="da-DK" b="1" dirty="0"/>
              <a:t>løsninger</a:t>
            </a:r>
            <a:r>
              <a:rPr lang="da-DK" dirty="0"/>
              <a:t> </a:t>
            </a:r>
          </a:p>
          <a:p>
            <a:r>
              <a:rPr lang="da-DK" dirty="0"/>
              <a:t>– vi vil gerne </a:t>
            </a:r>
            <a:r>
              <a:rPr lang="da-DK" b="1" dirty="0"/>
              <a:t>fixe</a:t>
            </a:r>
            <a:r>
              <a:rPr lang="da-DK" dirty="0"/>
              <a:t> problemerne og have et bud klar på, </a:t>
            </a:r>
            <a:r>
              <a:rPr lang="da-DK" b="1" dirty="0"/>
              <a:t>hvad</a:t>
            </a:r>
            <a:r>
              <a:rPr lang="da-DK" dirty="0"/>
              <a:t> der kan lindre .</a:t>
            </a:r>
          </a:p>
          <a:p>
            <a:r>
              <a:rPr lang="da-DK" dirty="0"/>
              <a:t>Det kan også være en </a:t>
            </a:r>
            <a:r>
              <a:rPr lang="da-DK" b="1" dirty="0"/>
              <a:t>hæmsko</a:t>
            </a:r>
            <a:r>
              <a:rPr lang="da-DK" dirty="0"/>
              <a:t> for overhovedet at spørge om seksualitet – for </a:t>
            </a:r>
            <a:r>
              <a:rPr lang="da-DK" b="1" dirty="0"/>
              <a:t>hvad skal vi svare</a:t>
            </a:r>
            <a:r>
              <a:rPr lang="da-DK" dirty="0"/>
              <a:t>, hvis de rent faktisk fortæller at der er problemer med seksualiteten?</a:t>
            </a:r>
          </a:p>
          <a:p>
            <a:endParaRPr lang="da-DK" dirty="0"/>
          </a:p>
          <a:p>
            <a:r>
              <a:rPr lang="da-DK" b="1" dirty="0"/>
              <a:t>TRYK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Du skal ikke </a:t>
            </a:r>
            <a:r>
              <a:rPr lang="da-DK" sz="12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problemet, men det kan virke </a:t>
            </a:r>
            <a:r>
              <a:rPr lang="da-DK" sz="12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forløsende</a:t>
            </a:r>
            <a:r>
              <a:rPr lang="da-DK" sz="1200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at tale om det!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Lyt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og forhold dig åben og </a:t>
            </a: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nysgerrig!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Tid til input eller spørgsmål fra jer i salen !?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651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375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Min egen rejse:</a:t>
            </a:r>
          </a:p>
          <a:p>
            <a:r>
              <a:rPr lang="da-DK" dirty="0"/>
              <a:t>Diplom modul om </a:t>
            </a:r>
            <a:r>
              <a:rPr lang="da-DK" b="1" dirty="0"/>
              <a:t>symptomlindring</a:t>
            </a:r>
            <a:r>
              <a:rPr lang="da-DK" dirty="0"/>
              <a:t> i palliation , hvor en underviser og sexolog gav mig en </a:t>
            </a:r>
            <a:r>
              <a:rPr lang="da-DK" b="1" dirty="0"/>
              <a:t>åbenbaring</a:t>
            </a:r>
            <a:r>
              <a:rPr lang="da-DK" dirty="0"/>
              <a:t> på de 3 timer han havde fået tildelt! </a:t>
            </a:r>
          </a:p>
          <a:p>
            <a:r>
              <a:rPr lang="da-DK" dirty="0"/>
              <a:t>Det var ligesom at få øje på et kæmpe </a:t>
            </a:r>
            <a:r>
              <a:rPr lang="da-DK" b="1" dirty="0"/>
              <a:t>hul</a:t>
            </a:r>
            <a:r>
              <a:rPr lang="da-DK" dirty="0"/>
              <a:t> i hegnet, som man ikke havde set før – </a:t>
            </a:r>
            <a:r>
              <a:rPr lang="da-DK" b="1" dirty="0"/>
              <a:t>hvorfor</a:t>
            </a:r>
            <a:r>
              <a:rPr lang="da-DK" dirty="0"/>
              <a:t> taler vi ikke med vores patienter om det? </a:t>
            </a:r>
          </a:p>
          <a:p>
            <a:r>
              <a:rPr lang="da-DK" dirty="0"/>
              <a:t>Jeg begyndte selv at </a:t>
            </a:r>
            <a:r>
              <a:rPr lang="da-DK" b="1" dirty="0"/>
              <a:t>øve</a:t>
            </a:r>
            <a:r>
              <a:rPr lang="da-DK" dirty="0"/>
              <a:t> mig …</a:t>
            </a:r>
          </a:p>
          <a:p>
            <a:r>
              <a:rPr lang="da-DK" dirty="0"/>
              <a:t>Lavede poster om min </a:t>
            </a:r>
            <a:r>
              <a:rPr lang="da-DK" b="1" dirty="0"/>
              <a:t>eksamensopgave</a:t>
            </a:r>
            <a:r>
              <a:rPr lang="da-DK" dirty="0"/>
              <a:t>, som selvfølgelig skulle handle om seksualitet – og den fik virkelig meget positiv </a:t>
            </a:r>
            <a:r>
              <a:rPr lang="da-DK" b="1" dirty="0"/>
              <a:t>opmærksomhed</a:t>
            </a:r>
            <a:r>
              <a:rPr lang="da-DK" dirty="0"/>
              <a:t> </a:t>
            </a:r>
          </a:p>
          <a:p>
            <a:r>
              <a:rPr lang="da-DK" dirty="0"/>
              <a:t>- Selvfølgelig fordi det her emne er et </a:t>
            </a:r>
            <a:r>
              <a:rPr lang="da-DK" dirty="0" err="1"/>
              <a:t>blindspot</a:t>
            </a:r>
            <a:r>
              <a:rPr lang="da-DK" dirty="0"/>
              <a:t> for rigtig mange sygeplejersker </a:t>
            </a:r>
            <a:r>
              <a:rPr lang="da-DK" b="1" u="sng" dirty="0"/>
              <a:t>uanset</a:t>
            </a:r>
            <a:r>
              <a:rPr lang="da-DK" dirty="0"/>
              <a:t> </a:t>
            </a:r>
            <a:r>
              <a:rPr lang="da-DK" b="1" dirty="0"/>
              <a:t>speciale</a:t>
            </a:r>
            <a:r>
              <a:rPr lang="da-DK" dirty="0"/>
              <a:t>.</a:t>
            </a:r>
          </a:p>
          <a:p>
            <a:r>
              <a:rPr lang="da-DK" dirty="0"/>
              <a:t>Jeg fortalte om </a:t>
            </a:r>
            <a:r>
              <a:rPr lang="da-DK" b="1" dirty="0"/>
              <a:t>Claus</a:t>
            </a:r>
            <a:r>
              <a:rPr lang="da-DK" dirty="0"/>
              <a:t> – port a </a:t>
            </a:r>
            <a:r>
              <a:rPr lang="da-DK" dirty="0" err="1"/>
              <a:t>cath</a:t>
            </a:r>
            <a:r>
              <a:rPr lang="da-DK" dirty="0"/>
              <a:t> – har ikke ligget i ske med sin kone i 4 måneder.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74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E4BAB-AF8F-40CC-A26F-BE2A2CD9B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C34678-738E-3EC5-B8A9-98FA2AF5F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9E76D47-D05D-9CB5-394E-976E3FE3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Jeg arbejdede videre med seksualitet på et kursus i </a:t>
            </a:r>
            <a:r>
              <a:rPr lang="da-DK" b="1" dirty="0"/>
              <a:t>kliniske</a:t>
            </a:r>
            <a:r>
              <a:rPr lang="da-DK" dirty="0"/>
              <a:t> </a:t>
            </a:r>
            <a:r>
              <a:rPr lang="da-DK" b="1" dirty="0"/>
              <a:t>forskningsmetoder</a:t>
            </a:r>
            <a:r>
              <a:rPr lang="da-DK" dirty="0"/>
              <a:t> og lavede en ny poster året efter.</a:t>
            </a:r>
          </a:p>
          <a:p>
            <a:r>
              <a:rPr lang="da-DK" dirty="0"/>
              <a:t>Jeg fortalte igen om </a:t>
            </a:r>
            <a:r>
              <a:rPr lang="da-DK" b="1" dirty="0"/>
              <a:t>Claus</a:t>
            </a:r>
            <a:r>
              <a:rPr lang="da-DK" dirty="0"/>
              <a:t> efter hans død – </a:t>
            </a:r>
            <a:r>
              <a:rPr lang="da-DK" b="1" dirty="0"/>
              <a:t>hustru</a:t>
            </a:r>
            <a:r>
              <a:rPr lang="da-DK" dirty="0"/>
              <a:t> nævner det som det sidste i vores sidste samtale – SÅ </a:t>
            </a:r>
            <a:r>
              <a:rPr lang="da-DK" b="1" dirty="0"/>
              <a:t>vigtigt</a:t>
            </a:r>
            <a:r>
              <a:rPr lang="da-DK" dirty="0"/>
              <a:t>!</a:t>
            </a:r>
          </a:p>
          <a:p>
            <a:r>
              <a:rPr lang="da-DK" dirty="0"/>
              <a:t>Den </a:t>
            </a:r>
            <a:r>
              <a:rPr lang="da-DK" b="1" dirty="0"/>
              <a:t>respons</a:t>
            </a:r>
            <a:r>
              <a:rPr lang="da-DK" dirty="0"/>
              <a:t> som jeg igen fik til symposiet, gav mig </a:t>
            </a:r>
            <a:r>
              <a:rPr lang="da-DK" b="1" dirty="0"/>
              <a:t>mod</a:t>
            </a:r>
            <a:r>
              <a:rPr lang="da-DK" dirty="0"/>
              <a:t> på at henvende mig til DMCG-PAL </a:t>
            </a:r>
          </a:p>
          <a:p>
            <a:r>
              <a:rPr lang="da-DK" dirty="0"/>
              <a:t>for at få sat skub i noget der var </a:t>
            </a:r>
            <a:r>
              <a:rPr lang="da-DK" b="1" dirty="0"/>
              <a:t>større</a:t>
            </a:r>
            <a:r>
              <a:rPr lang="da-DK" dirty="0"/>
              <a:t> og nåede </a:t>
            </a:r>
            <a:r>
              <a:rPr lang="da-DK" b="1" dirty="0"/>
              <a:t>bredere</a:t>
            </a:r>
            <a:r>
              <a:rPr lang="da-DK" dirty="0"/>
              <a:t> </a:t>
            </a:r>
            <a:r>
              <a:rPr lang="da-DK" b="1" dirty="0"/>
              <a:t>ud</a:t>
            </a:r>
            <a:r>
              <a:rPr lang="da-DK" dirty="0"/>
              <a:t> end Bispebjerg Hospital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A23BAA-1C7A-C376-1A11-19129E475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9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Efter min første opgave om seksualitet, satte jeg mig for at lave mit eget </a:t>
            </a:r>
            <a:r>
              <a:rPr lang="da-DK" b="1" dirty="0"/>
              <a:t>kursusforløb</a:t>
            </a:r>
            <a:r>
              <a:rPr lang="da-DK" dirty="0"/>
              <a:t> i afdelingen Sex Hver Uge hen over 8 uger </a:t>
            </a:r>
          </a:p>
          <a:p>
            <a:r>
              <a:rPr lang="da-DK" dirty="0"/>
              <a:t>– reaktionerne var positive, men </a:t>
            </a:r>
            <a:r>
              <a:rPr lang="da-DK" b="1" dirty="0"/>
              <a:t>forandringerne</a:t>
            </a:r>
            <a:r>
              <a:rPr lang="da-DK" dirty="0"/>
              <a:t> i praksis var </a:t>
            </a:r>
            <a:r>
              <a:rPr lang="da-DK" b="1" dirty="0"/>
              <a:t>svære</a:t>
            </a:r>
            <a:r>
              <a:rPr lang="da-DK" dirty="0"/>
              <a:t> at få øje på</a:t>
            </a:r>
          </a:p>
          <a:p>
            <a:r>
              <a:rPr lang="da-DK" dirty="0"/>
              <a:t>Den </a:t>
            </a:r>
            <a:r>
              <a:rPr lang="da-DK" b="1" dirty="0"/>
              <a:t>forskningslitteratur</a:t>
            </a:r>
            <a:r>
              <a:rPr lang="da-DK" dirty="0"/>
              <a:t> jeg fandt om palliation og seksualitet pegede på noget af det samme </a:t>
            </a:r>
          </a:p>
          <a:p>
            <a:r>
              <a:rPr lang="da-DK" dirty="0"/>
              <a:t>4 dages kursus for palliationssygeplejersker gav viden skabte øget </a:t>
            </a:r>
            <a:r>
              <a:rPr lang="da-DK" b="1" dirty="0"/>
              <a:t>bevidsthed</a:t>
            </a:r>
            <a:r>
              <a:rPr lang="da-DK" dirty="0"/>
              <a:t> – de kom tættere på </a:t>
            </a:r>
            <a:r>
              <a:rPr lang="da-DK" b="1" dirty="0"/>
              <a:t>erkendelsen</a:t>
            </a:r>
            <a:r>
              <a:rPr lang="da-DK" dirty="0"/>
              <a:t> af, </a:t>
            </a:r>
          </a:p>
          <a:p>
            <a:r>
              <a:rPr lang="da-DK" dirty="0"/>
              <a:t>at det faktisk var deres </a:t>
            </a:r>
            <a:r>
              <a:rPr lang="da-DK" b="1" u="sng" dirty="0"/>
              <a:t>ansvar</a:t>
            </a:r>
            <a:r>
              <a:rPr lang="da-DK" dirty="0"/>
              <a:t> at starte den samtale og ikke patientens – det er at være </a:t>
            </a:r>
            <a:r>
              <a:rPr lang="da-DK" b="1" dirty="0"/>
              <a:t>professionel</a:t>
            </a:r>
            <a:r>
              <a:rPr lang="da-DK" dirty="0"/>
              <a:t>.</a:t>
            </a:r>
          </a:p>
          <a:p>
            <a:r>
              <a:rPr lang="da-DK" dirty="0"/>
              <a:t>Hvad sker der så, når man vender tilbage til sin egen </a:t>
            </a:r>
            <a:r>
              <a:rPr lang="da-DK" b="1" dirty="0"/>
              <a:t>praksis</a:t>
            </a:r>
            <a:r>
              <a:rPr lang="da-DK" dirty="0"/>
              <a:t> efter kurset er slut – så er det svært at omsætte den viden til handling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17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Ivrig efter at få </a:t>
            </a:r>
            <a:r>
              <a:rPr lang="da-DK" b="1" dirty="0"/>
              <a:t>flere</a:t>
            </a:r>
            <a:r>
              <a:rPr lang="da-DK" dirty="0"/>
              <a:t> til at begynde at have samtaler om seksualitet, </a:t>
            </a:r>
          </a:p>
          <a:p>
            <a:r>
              <a:rPr lang="da-DK" dirty="0"/>
              <a:t>begyndte jeg at interessere mig for selve opgaven med at </a:t>
            </a:r>
            <a:r>
              <a:rPr lang="da-DK" b="1" dirty="0"/>
              <a:t>formidle</a:t>
            </a:r>
            <a:r>
              <a:rPr lang="da-DK" dirty="0"/>
              <a:t> og </a:t>
            </a:r>
            <a:r>
              <a:rPr lang="da-DK" b="1" dirty="0"/>
              <a:t>undervise</a:t>
            </a:r>
            <a:r>
              <a:rPr lang="da-DK" dirty="0"/>
              <a:t> i seksualitet</a:t>
            </a:r>
          </a:p>
          <a:p>
            <a:r>
              <a:rPr lang="da-DK" dirty="0"/>
              <a:t>  … hvordan ændrer man på menneskers </a:t>
            </a:r>
            <a:r>
              <a:rPr lang="da-DK" b="1" dirty="0"/>
              <a:t>handlemønstre</a:t>
            </a:r>
            <a:r>
              <a:rPr lang="da-DK" dirty="0"/>
              <a:t> gennem oplæg og undervisning?</a:t>
            </a:r>
          </a:p>
          <a:p>
            <a:r>
              <a:rPr lang="da-DK" dirty="0"/>
              <a:t>Hvordan kan man være med til at sætte gang i en </a:t>
            </a:r>
            <a:r>
              <a:rPr lang="da-DK" b="1" dirty="0"/>
              <a:t>kulturændring</a:t>
            </a:r>
            <a:r>
              <a:rPr lang="da-DK" dirty="0"/>
              <a:t>?</a:t>
            </a:r>
          </a:p>
          <a:p>
            <a:r>
              <a:rPr lang="da-DK" dirty="0"/>
              <a:t>… og kan man overhovedet det?</a:t>
            </a:r>
          </a:p>
          <a:p>
            <a:r>
              <a:rPr lang="da-DK" dirty="0"/>
              <a:t>Så nu bliver det faktisk lidt </a:t>
            </a:r>
            <a:r>
              <a:rPr lang="da-DK" b="1" dirty="0"/>
              <a:t>teoretisk</a:t>
            </a:r>
            <a:r>
              <a:rPr lang="da-DK" dirty="0"/>
              <a:t> med et par af </a:t>
            </a:r>
            <a:r>
              <a:rPr lang="da-DK" b="1" dirty="0"/>
              <a:t>hovedpointerne</a:t>
            </a:r>
            <a:r>
              <a:rPr lang="da-DK" dirty="0"/>
              <a:t> fra min opgave  … hvordan lærer vi og hvordan omsætter vi ny viden til praksis?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D1DC-AC5F-4F67-942F-88AA09E40CC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26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En teoretiker der er svær at komme udenom, når man tager et kursus i undervisning og formidling </a:t>
            </a:r>
          </a:p>
          <a:p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er den danske professor og 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læringsteoretiker</a:t>
            </a:r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 Knud Illeris, som har illustreret læringsprocessen ved en 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trekant</a:t>
            </a:r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a-DK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Indholdsdimensionen: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drejer det sig om, hvad der helt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læres.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 skal føre til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den, der lærer, så man får muligheder for at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praksis.</a:t>
            </a:r>
          </a:p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undervisningsforløb havde nok mest fokus på denne del af trekanten – det var 10 minutters oplæg hver uge med fuld skrue på </a:t>
            </a:r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seksualitet, </a:t>
            </a:r>
          </a:p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siger </a:t>
            </a:r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forskningen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befolkningsundersøgelserne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ændrer det sig gennem livet, </a:t>
            </a:r>
          </a:p>
          <a:p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sker der så når man bliver syg?</a:t>
            </a:r>
          </a:p>
          <a:p>
            <a:endParaRPr lang="da-DK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7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9FE41-B09A-3284-7CA3-E8AF5392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C59B7F7-AA48-7CC1-A962-0D2817433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59F3330-8A10-A2D6-4BA9-A95BF0BF2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u="none" dirty="0">
                <a:latin typeface="Arial" panose="020B0604020202020204" pitchFamily="34" charset="0"/>
                <a:cs typeface="Arial" panose="020B0604020202020204" pitchFamily="34" charset="0"/>
              </a:rPr>
              <a:t>En anden vigtig dimension, som jeg ikke selv havde forholdt mig aktivt til i min undervisning var:</a:t>
            </a:r>
          </a:p>
          <a:p>
            <a:endParaRPr lang="da-DK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Drivkraftdimensionen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Følelser, motivation og vilje til at lære. Måske er det her vi virkelig skal gøre os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umage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hvis vi reelt skal flytte noget eller nogen?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Seksualitet er et emne, der sætter gang i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følelserne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Hvad </a:t>
            </a:r>
            <a:r>
              <a:rPr lang="da-DK" u="none" dirty="0">
                <a:latin typeface="Arial" panose="020B0604020202020204" pitchFamily="34" charset="0"/>
                <a:cs typeface="Arial" panose="020B0604020202020204" pitchFamily="34" charset="0"/>
              </a:rPr>
              <a:t>sker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der hos den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enkelte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? Er der en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vilje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til at lære noget her? Hvordan kan man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motivere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</a:p>
          <a:p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”Det har jeg ikke lyst til ! Der er </a:t>
            </a:r>
            <a:r>
              <a:rPr lang="da-DK" i="1" dirty="0" err="1">
                <a:latin typeface="Arial" panose="020B0604020202020204" pitchFamily="34" charset="0"/>
                <a:cs typeface="Arial" panose="020B0604020202020204" pitchFamily="34" charset="0"/>
              </a:rPr>
              <a:t>grænseoveskridende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! Det har vi aldrig gjort før! Det er for privat for mig selv at tale om!” 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Jeg forsøgte at skabe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ved at fortælle om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samtaler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jeg selv havde haft med patienter –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der gør det klart, at det handler om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livskvalitet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Vi har et fælles ønske om at forbedre patienternes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livskvalitet – og seksualitet er en lige så vigtig del af den, som alt andet vi spørger ind til.</a:t>
            </a:r>
          </a:p>
          <a:p>
            <a:endParaRPr lang="da-DK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Mangler i undervisningen:</a:t>
            </a: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Tid og rum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til at sætte ord på følelser, hvad er det for nogle normer vi handler ud fra her,  hvordan udfordrer det her emne min </a:t>
            </a: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selvforståelse som professionel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D67EF1-50DB-9C06-2ED3-09BEAE0D3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44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9DE4-AA85-A673-5E83-BB36E7B8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F9CE511-8516-5178-198A-7AC16A6ED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873F833-922B-6053-A2FA-4B699E404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Samspilsdimensionen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: Kommunikation, samarbejde og deltagelse.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vi lærer noget, lærer vi det også i en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kontekst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ofte er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daglige arbejde med kollegaerne den vigtigste kilde til læring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vi er </a:t>
            </a:r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omgivet af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</a:t>
            </a:r>
            <a:r>
              <a:rPr lang="da-DK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de agerer 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påvirker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vi lærer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Vores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arbejdsplads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den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omgiver os, skal derfor også medtænkes, hvis vi for alvor skal flytte på noget og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ændre en grundlæggende kultur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Eksisterende kultur i palliationen i forhold til samtaler om seksualitet og intimitet?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Afgørende for læring: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At dele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praksiserfaringer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at indgå i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faglige dialoger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at give hinanden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for at lære. 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Hvad kræver det?</a:t>
            </a:r>
            <a:r>
              <a:rPr lang="da-DK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Tålmodighed og vedholdenhed - ”Sæt det lange lys på”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2A23A5-B72B-F705-02DC-06B43F8E4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22F5-949A-4D22-BADC-3A9E295EB98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49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B1A50-87EF-B453-7F67-0094F0BE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614736-83FC-F8AC-3B68-A029767C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43FEC5-CA51-8AF3-3108-95D834F9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BAFA34-40E6-8BD8-0F42-7FC04C79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51B6C8-DAE6-B854-F63C-E5A3695F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8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2EB60-FBED-B520-B1DC-701785BC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EC52B3-2481-5416-6362-F95655731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042F9F-5D49-E966-749B-67AEA34A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6DA461-CC2D-CA67-1A89-D5EB440A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3F7FEC-AAF4-79C3-E903-AB78E13E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47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5820B9A-D015-74AF-461D-73D62B1CD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61195F-207C-85DC-D3B3-0CEE48D1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855D39-6B7E-AFC4-A0E7-A2584129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6B30A2-56CE-D747-428F-EFE1D1C3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5C23E3-3D67-68AB-76DA-5B541B0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C4D0D-BBD2-AB77-7DAD-CA9AB181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5A479-E474-B7FC-C95C-DB1A5161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4212DA-E2A7-B4B4-BA43-96940038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711DE6-B9F2-FD72-512B-F3112671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D61ACA-4CD4-68A0-BB01-E208660A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07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8D1D7-F0CB-DF74-4106-1F8AA777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9B2C80-B048-B83D-C87E-7E2C861F4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BCF466-FBBE-5F53-E6F2-802558B7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9BE60D-5E4A-C808-CB57-84182EF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C185AD-628A-077E-D8A6-CEAB5F9C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3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EA97D-71B3-6EB6-02A3-6D3B89AC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D959F6-12E8-A4C3-0F96-A4924C597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53B52D-12B8-CDB7-3EC4-3A6FCF705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82FA15-9772-AECD-6264-B9BB9C0C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28256D-9B47-6A43-DA1D-E59EFC4D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B163F5-E4DC-2E66-DB7D-8EE4B085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17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76F68-70DE-31B2-759E-EB6500A3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6FA428-CB1C-1687-5321-9105E41A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CCAFDA-E6C5-1D06-BC58-548483423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B45481-4481-ADFB-D464-038FFB2DC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04BFF16-97F3-A20F-AC51-DDD756B5D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9981BF-D5F7-A34F-3F92-CDD1205C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ED62F8-3F3E-A0DC-EBD8-06BC4331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F85E20D-3FF1-A066-1FB6-45EF85CE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9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02774-6EE3-CD7C-0EDB-E8359E70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FD4AE1-F9CA-FAFD-B969-5601B9D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F54794-83FB-1C2B-9701-B52DAA8B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C88FF2-7763-F7EB-1093-FC3D46BA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41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6BF123-2C37-335B-4DA8-8E165E11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7475821-E525-0477-5E47-78B8D20D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EA9173-241B-0C8E-BE4C-870CA948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1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F9229-5842-F14E-35BE-D4403258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57447F-9B02-F555-0C2B-41A38D95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51FA84-61BF-1109-3621-EA7971766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FD2F79-2520-27ED-E830-34557E5E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27311C-8553-9FE1-D0D6-C2DE2D54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E4162F7-D9A3-7CFB-35DB-9AC1E3FF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140CA-9329-C3B2-DD9F-0E90CC69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4A86E1A-67A9-A047-1DF0-93D402B8E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5150D90-F527-49DD-59E8-144D9687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B987A0-4D55-2110-DFE2-2069A186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D1BC98-288D-FCE2-AE72-B6473C27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13C7F2-ACDC-33BC-FDBB-75C23FF8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3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6DF592-281E-DE28-5754-8426AEFA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3433EC-8473-599B-1912-41551BE3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433222-F427-4D2D-CE00-1FFD50713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ACC97-D31A-4EDF-A963-9F2488BB67C0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C462D4-23B3-BC33-763C-88DD6C09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C2D020-A358-00BB-A56C-0C89F1A99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F8F18-E031-4D83-BA09-FA14A7D51B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7E49EF86-88DB-DDFD-32C9-DC73DE2A7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05" y="1272516"/>
            <a:ext cx="4327208" cy="431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7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815D-A981-DF44-2714-EFE7B11D1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41F6283E-4B0B-0E4D-C865-DB7C768E11FC}"/>
              </a:ext>
            </a:extLst>
          </p:cNvPr>
          <p:cNvSpPr txBox="1"/>
          <p:nvPr/>
        </p:nvSpPr>
        <p:spPr>
          <a:xfrm>
            <a:off x="1738151" y="1797784"/>
            <a:ext cx="3288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000" b="1" cap="all" spc="500" dirty="0">
              <a:solidFill>
                <a:srgbClr val="F84A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Hvordan viden og færdigheder kan omsættes til handling i praksis.</a:t>
            </a:r>
          </a:p>
          <a:p>
            <a:pPr algn="ctr"/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28BB03E-F758-EF60-FBB5-B91AAC33664D}"/>
              </a:ext>
            </a:extLst>
          </p:cNvPr>
          <p:cNvSpPr txBox="1"/>
          <p:nvPr/>
        </p:nvSpPr>
        <p:spPr>
          <a:xfrm>
            <a:off x="1375542" y="3724180"/>
            <a:ext cx="4013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rgbClr val="F84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 aflæres hurtigt, </a:t>
            </a:r>
          </a:p>
          <a:p>
            <a:pPr algn="ctr"/>
            <a:r>
              <a:rPr lang="da-DK" sz="2000" dirty="0">
                <a:solidFill>
                  <a:srgbClr val="F84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den ikke </a:t>
            </a:r>
          </a:p>
          <a:p>
            <a:pPr algn="ctr"/>
            <a:r>
              <a:rPr lang="da-DK" sz="2000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aktiveres</a:t>
            </a:r>
            <a:r>
              <a:rPr lang="da-DK" sz="2000" dirty="0">
                <a:solidFill>
                  <a:srgbClr val="F84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forankres!</a:t>
            </a:r>
          </a:p>
        </p:txBody>
      </p:sp>
      <p:pic>
        <p:nvPicPr>
          <p:cNvPr id="6" name="Billede 5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BC4FB52-1395-187C-AD04-B544BEF98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01906364-93FF-B59B-9537-034BE6FB27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9B22E45-CF3C-304B-6513-D0698D6DA44F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WAHLGRENS TEORI OM TRANSFER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EF977D7-05BE-981C-7DBF-D6E2DBF1D3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045" b="4684"/>
          <a:stretch>
            <a:fillRect/>
          </a:stretch>
        </p:blipFill>
        <p:spPr>
          <a:xfrm rot="187098">
            <a:off x="6938839" y="2461413"/>
            <a:ext cx="2401838" cy="32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73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37045 -0.14792 L -3.75E-6 3.7037E-7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7FC9-FD9D-A793-AEE4-AC215869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CBD006F1-E85B-AB87-83B9-29261FEAC01F}"/>
              </a:ext>
            </a:extLst>
          </p:cNvPr>
          <p:cNvSpPr txBox="1"/>
          <p:nvPr/>
        </p:nvSpPr>
        <p:spPr>
          <a:xfrm>
            <a:off x="1507773" y="2903576"/>
            <a:ext cx="93345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Har I haft undervisning i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seksualitet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Har I oplevet, at der opstod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FD21774-871A-C9B0-EDA0-3E832EFD8D83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reflektion</a:t>
            </a:r>
          </a:p>
        </p:txBody>
      </p:sp>
      <p:pic>
        <p:nvPicPr>
          <p:cNvPr id="4" name="Billede 3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DEA6B95C-8348-6230-2F81-03E2CB89F8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917" flipH="1">
            <a:off x="9330717" y="-2100017"/>
            <a:ext cx="6865565" cy="457786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8585836-7CA1-9A53-E82E-4211BFA9BC0C}"/>
              </a:ext>
            </a:extLst>
          </p:cNvPr>
          <p:cNvSpPr txBox="1"/>
          <p:nvPr/>
        </p:nvSpPr>
        <p:spPr>
          <a:xfrm>
            <a:off x="8103488" y="668046"/>
            <a:ext cx="1951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4400" b="1" dirty="0">
                <a:ln w="3175">
                  <a:solidFill>
                    <a:schemeClr val="bg1"/>
                  </a:solidFill>
                </a:ln>
                <a:solidFill>
                  <a:srgbClr val="E2223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Billede 2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7876AB66-F811-3908-D8A4-5E6785A2D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0" y="4332846"/>
            <a:ext cx="775432" cy="77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329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BB2837F-4CCE-CD8C-D948-5A4156052A10}"/>
              </a:ext>
            </a:extLst>
          </p:cNvPr>
          <p:cNvSpPr txBox="1"/>
          <p:nvPr/>
        </p:nvSpPr>
        <p:spPr>
          <a:xfrm>
            <a:off x="4949769" y="2582318"/>
            <a:ext cx="455547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Hvis ikke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skulle være gode til at tale om det </a:t>
            </a:r>
          </a:p>
          <a:p>
            <a:pPr>
              <a:lnSpc>
                <a:spcPct val="150000"/>
              </a:lnSpc>
            </a:pP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hvem skulle så?</a:t>
            </a:r>
          </a:p>
        </p:txBody>
      </p:sp>
      <p:pic>
        <p:nvPicPr>
          <p:cNvPr id="4" name="Billede 3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FFC53F88-12C6-B89C-188E-DCA7C90F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3" name="Billede 2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651D902-9127-CF65-1DF0-B1F122040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6" y="1998032"/>
            <a:ext cx="3130374" cy="312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025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AB6545-2FDE-0EA6-C69F-2351FBE1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8" y="444927"/>
            <a:ext cx="8153571" cy="5648558"/>
          </a:xfrm>
          <a:prstGeom prst="rect">
            <a:avLst/>
          </a:prstGeom>
        </p:spPr>
      </p:pic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9514713-3DEA-538C-635F-184E9F622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C9EBA76F-D3CA-B05D-DEC3-61DF4F1DFA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9016598" y="-2645842"/>
            <a:ext cx="14070865" cy="93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8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C2F305F-A48E-C53C-C33F-D276B39F8D6A}"/>
              </a:ext>
            </a:extLst>
          </p:cNvPr>
          <p:cNvSpPr txBox="1"/>
          <p:nvPr/>
        </p:nvSpPr>
        <p:spPr>
          <a:xfrm>
            <a:off x="5101886" y="2905483"/>
            <a:ext cx="57056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Hvordan øver vi os?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er det nødvendigt?</a:t>
            </a:r>
          </a:p>
        </p:txBody>
      </p:sp>
      <p:pic>
        <p:nvPicPr>
          <p:cNvPr id="5" name="Billede 4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F5B54A93-09E8-58DE-4587-F049EB38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2" name="Billede 1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2453B190-443C-8C96-A3F3-320582DF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6" y="1998032"/>
            <a:ext cx="3130374" cy="312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1170354-BDC8-B902-679A-2FB7626A1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2545">
            <a:off x="-4720683" y="-2996374"/>
            <a:ext cx="5383886" cy="30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A80CCB2-9FD8-82C6-CAA3-A9EBB799B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7155">
            <a:off x="10377917" y="-4788381"/>
            <a:ext cx="3628164" cy="454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D2931F8-EFAF-95BD-83F7-C325A35E6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14266">
            <a:off x="4440090" y="7180641"/>
            <a:ext cx="4602144" cy="276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FC87B13-BB54-330A-38C9-7034A3E5D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68492">
            <a:off x="-5427999" y="-805362"/>
            <a:ext cx="4809974" cy="253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0379D11-8090-DC2E-2E29-E911D4DD6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0563">
            <a:off x="12456886" y="5937121"/>
            <a:ext cx="2399922" cy="224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F1A09F9-01BD-ED09-4224-CF130B2766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2200">
            <a:off x="14145718" y="6949090"/>
            <a:ext cx="1672966" cy="30075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21E1822-9684-3B1E-74E0-2C3F50566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77155">
            <a:off x="13078378" y="-2931743"/>
            <a:ext cx="1553366" cy="7963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A5A3405-A4E0-E489-7904-65B23DF112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186"/>
          <a:stretch>
            <a:fillRect/>
          </a:stretch>
        </p:blipFill>
        <p:spPr>
          <a:xfrm rot="247734">
            <a:off x="540389" y="7448705"/>
            <a:ext cx="1997250" cy="19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167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C6A03A5-EFD9-917E-AE2F-7761B761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545">
            <a:off x="995737" y="628502"/>
            <a:ext cx="5383886" cy="30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D0C4176-A0D3-BF7B-3987-48BA7986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7155">
            <a:off x="6334181" y="386559"/>
            <a:ext cx="3628164" cy="454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8F321C7-2F2C-7649-A825-1CF49F18B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4266">
            <a:off x="4584314" y="3927926"/>
            <a:ext cx="4602144" cy="276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26244B8-8A78-1A8F-1664-8FBE1F4A7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8492">
            <a:off x="256018" y="2770144"/>
            <a:ext cx="4809974" cy="253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95A3AA7-FFD7-A4D4-B619-51AFEBFBD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146">
            <a:off x="8567619" y="3651156"/>
            <a:ext cx="2399922" cy="224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74F7E7A-A5A0-8924-D907-7B3346075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5783">
            <a:off x="10186295" y="4520449"/>
            <a:ext cx="1672966" cy="30075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47F0050-E0C1-97EB-0F48-B50C71BA9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77155">
            <a:off x="8930244" y="2263374"/>
            <a:ext cx="1553366" cy="796346"/>
          </a:xfrm>
          <a:prstGeom prst="rect">
            <a:avLst/>
          </a:prstGeom>
        </p:spPr>
      </p:pic>
      <p:pic>
        <p:nvPicPr>
          <p:cNvPr id="12" name="Billede 11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87551189-2409-90D7-5562-37C310A28E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79" y="2134542"/>
            <a:ext cx="2445258" cy="243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D6092112-2326-CC35-6A01-A0E666B4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851" flipH="1">
            <a:off x="9452274" y="-2057781"/>
            <a:ext cx="6865565" cy="457786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6D387BB-4781-6069-FCA3-4BA936FBF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186"/>
          <a:stretch>
            <a:fillRect/>
          </a:stretch>
        </p:blipFill>
        <p:spPr>
          <a:xfrm rot="247734">
            <a:off x="2578739" y="4664713"/>
            <a:ext cx="1997250" cy="19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81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50068678-1799-AE0A-05C0-A74D8CA2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7" y="1364281"/>
            <a:ext cx="6513612" cy="576818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1E0747C-AAEF-B62E-D60B-6FA470E7F903}"/>
              </a:ext>
            </a:extLst>
          </p:cNvPr>
          <p:cNvSpPr txBox="1"/>
          <p:nvPr/>
        </p:nvSpPr>
        <p:spPr>
          <a:xfrm>
            <a:off x="1018822" y="1398148"/>
            <a:ext cx="499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Spørgeskema om lindring og livskvalitet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PRO basal</a:t>
            </a:r>
          </a:p>
        </p:txBody>
      </p:sp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7D24E7EB-00D0-F6EC-24FF-FF828628C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5B92983-2C60-260C-8A18-4F1C62A78F7C}"/>
              </a:ext>
            </a:extLst>
          </p:cNvPr>
          <p:cNvSpPr txBox="1"/>
          <p:nvPr/>
        </p:nvSpPr>
        <p:spPr>
          <a:xfrm>
            <a:off x="6843579" y="3429000"/>
            <a:ext cx="338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Klinisk retningslinje om seksualitet og intimitet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7FFDF00-5769-88B9-7E34-60877ACCA7E4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HVAD SKAL DER SÅ TIL?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D76D0E-A239-6363-A2F4-25559CCC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4207786"/>
            <a:ext cx="2691109" cy="5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6D2CE6D8-11FB-4301-24E9-3944A830142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4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3D1E-35F4-E544-6954-975969CA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52B6E05-AF2E-4FDB-9E6D-A5414D69D09B}"/>
              </a:ext>
            </a:extLst>
          </p:cNvPr>
          <p:cNvSpPr txBox="1"/>
          <p:nvPr/>
        </p:nvSpPr>
        <p:spPr>
          <a:xfrm>
            <a:off x="1073760" y="1459307"/>
            <a:ext cx="5257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Gerbild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og Laursen 2025:</a:t>
            </a:r>
          </a:p>
          <a:p>
            <a:pPr>
              <a:lnSpc>
                <a:spcPct val="150000"/>
              </a:lnSpc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Skab en tryg kultur i afdelingen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Udform en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seksualpolitik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Skab et fælles sprog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Spar med kolleger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Udpeg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nøglepersoner</a:t>
            </a:r>
          </a:p>
          <a:p>
            <a:pPr>
              <a:lnSpc>
                <a:spcPct val="150000"/>
              </a:lnSpc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Hvis kulturen er tavs, bliver praksis også tavs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2FFECF-1E07-E0B5-438D-C8979620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501">
            <a:off x="6899575" y="2228981"/>
            <a:ext cx="2708236" cy="389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8073459B-31B1-9B3A-56D0-5964209A4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4320C30-F64C-E88E-C7A3-88388880631C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HVAD SKAL ændre på noget?</a:t>
            </a:r>
          </a:p>
        </p:txBody>
      </p:sp>
      <p:pic>
        <p:nvPicPr>
          <p:cNvPr id="9" name="Billede 8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9A8A2365-7644-2C6A-8F6E-D8698075CA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125454F-2476-615C-F7BB-9927CC5574EF}"/>
              </a:ext>
            </a:extLst>
          </p:cNvPr>
          <p:cNvGrpSpPr/>
          <p:nvPr/>
        </p:nvGrpSpPr>
        <p:grpSpPr>
          <a:xfrm>
            <a:off x="2567489" y="1228223"/>
            <a:ext cx="5282680" cy="5099370"/>
            <a:chOff x="2567489" y="1228223"/>
            <a:chExt cx="5282680" cy="5099370"/>
          </a:xfrm>
        </p:grpSpPr>
        <p:sp>
          <p:nvSpPr>
            <p:cNvPr id="14" name="Rutediagram: Forbindelse 13">
              <a:extLst>
                <a:ext uri="{FF2B5EF4-FFF2-40B4-BE49-F238E27FC236}">
                  <a16:creationId xmlns:a16="http://schemas.microsoft.com/office/drawing/2014/main" id="{7C313096-7F73-7F49-F181-C9719A6FED6E}"/>
                </a:ext>
              </a:extLst>
            </p:cNvPr>
            <p:cNvSpPr>
              <a:spLocks/>
            </p:cNvSpPr>
            <p:nvPr/>
          </p:nvSpPr>
          <p:spPr>
            <a:xfrm>
              <a:off x="2567489" y="1228223"/>
              <a:ext cx="5282680" cy="5099370"/>
            </a:xfrm>
            <a:prstGeom prst="flowChartConnector">
              <a:avLst/>
            </a:prstGeom>
            <a:solidFill>
              <a:srgbClr val="FF0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4A6BEAB9-01CC-1029-3690-6FCC6F8E9600}"/>
                </a:ext>
              </a:extLst>
            </p:cNvPr>
            <p:cNvSpPr txBox="1"/>
            <p:nvPr/>
          </p:nvSpPr>
          <p:spPr>
            <a:xfrm>
              <a:off x="3890393" y="1458308"/>
              <a:ext cx="2644328" cy="130095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48548"/>
                </a:avLst>
              </a:prstTxWarp>
              <a:spAutoFit/>
            </a:bodyPr>
            <a:lstStyle/>
            <a:p>
              <a:pPr algn="ctr"/>
              <a:r>
                <a:rPr lang="da-DK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SEKSUALITET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83110C1E-87FE-9ED0-7580-8A130F6F3212}"/>
              </a:ext>
            </a:extLst>
          </p:cNvPr>
          <p:cNvGrpSpPr/>
          <p:nvPr/>
        </p:nvGrpSpPr>
        <p:grpSpPr>
          <a:xfrm>
            <a:off x="2969093" y="1620980"/>
            <a:ext cx="4479474" cy="4313856"/>
            <a:chOff x="3375497" y="1677425"/>
            <a:chExt cx="4479474" cy="4313856"/>
          </a:xfrm>
        </p:grpSpPr>
        <p:sp>
          <p:nvSpPr>
            <p:cNvPr id="15" name="Rutediagram: Forbindelse 14">
              <a:extLst>
                <a:ext uri="{FF2B5EF4-FFF2-40B4-BE49-F238E27FC236}">
                  <a16:creationId xmlns:a16="http://schemas.microsoft.com/office/drawing/2014/main" id="{D627E374-D808-C142-1DE5-FD7CF0EA5802}"/>
                </a:ext>
              </a:extLst>
            </p:cNvPr>
            <p:cNvSpPr>
              <a:spLocks/>
            </p:cNvSpPr>
            <p:nvPr/>
          </p:nvSpPr>
          <p:spPr>
            <a:xfrm>
              <a:off x="5615234" y="2755889"/>
              <a:ext cx="2239737" cy="215692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utediagram: Forbindelse 15">
              <a:extLst>
                <a:ext uri="{FF2B5EF4-FFF2-40B4-BE49-F238E27FC236}">
                  <a16:creationId xmlns:a16="http://schemas.microsoft.com/office/drawing/2014/main" id="{C44DEB53-4702-89D2-979F-12AE39510263}"/>
                </a:ext>
              </a:extLst>
            </p:cNvPr>
            <p:cNvSpPr>
              <a:spLocks/>
            </p:cNvSpPr>
            <p:nvPr/>
          </p:nvSpPr>
          <p:spPr>
            <a:xfrm>
              <a:off x="3375497" y="2755889"/>
              <a:ext cx="2239737" cy="215692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utediagram: Forbindelse 16">
              <a:extLst>
                <a:ext uri="{FF2B5EF4-FFF2-40B4-BE49-F238E27FC236}">
                  <a16:creationId xmlns:a16="http://schemas.microsoft.com/office/drawing/2014/main" id="{E6A43B42-5319-A91E-401D-929227123069}"/>
                </a:ext>
              </a:extLst>
            </p:cNvPr>
            <p:cNvSpPr>
              <a:spLocks/>
            </p:cNvSpPr>
            <p:nvPr/>
          </p:nvSpPr>
          <p:spPr>
            <a:xfrm>
              <a:off x="4495365" y="3834353"/>
              <a:ext cx="2239737" cy="2156928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utediagram: Forbindelse 17">
              <a:extLst>
                <a:ext uri="{FF2B5EF4-FFF2-40B4-BE49-F238E27FC236}">
                  <a16:creationId xmlns:a16="http://schemas.microsoft.com/office/drawing/2014/main" id="{7030CCDD-0878-33A8-9C8C-DACF02E2353E}"/>
                </a:ext>
              </a:extLst>
            </p:cNvPr>
            <p:cNvSpPr>
              <a:spLocks/>
            </p:cNvSpPr>
            <p:nvPr/>
          </p:nvSpPr>
          <p:spPr>
            <a:xfrm>
              <a:off x="4550791" y="1677425"/>
              <a:ext cx="2239737" cy="2156928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Rutediagram: Forbindelse 18">
              <a:extLst>
                <a:ext uri="{FF2B5EF4-FFF2-40B4-BE49-F238E27FC236}">
                  <a16:creationId xmlns:a16="http://schemas.microsoft.com/office/drawing/2014/main" id="{2A445A6A-DAB3-BF0D-2CE5-048D8EAA82E2}"/>
                </a:ext>
              </a:extLst>
            </p:cNvPr>
            <p:cNvSpPr>
              <a:spLocks/>
            </p:cNvSpPr>
            <p:nvPr/>
          </p:nvSpPr>
          <p:spPr>
            <a:xfrm>
              <a:off x="4502874" y="2789456"/>
              <a:ext cx="2224720" cy="2089794"/>
            </a:xfrm>
            <a:prstGeom prst="flowChartConnector">
              <a:avLst/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9F2E3702-2005-5473-892F-5EC22303FCA4}"/>
                </a:ext>
              </a:extLst>
            </p:cNvPr>
            <p:cNvSpPr txBox="1"/>
            <p:nvPr/>
          </p:nvSpPr>
          <p:spPr>
            <a:xfrm>
              <a:off x="4932612" y="3452421"/>
              <a:ext cx="14911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PATIENT </a:t>
              </a:r>
            </a:p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</a:p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PÅRØRENDE</a:t>
              </a:r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04EDA5FF-5C2A-90D3-0F00-B7404C8FD760}"/>
                </a:ext>
              </a:extLst>
            </p:cNvPr>
            <p:cNvSpPr txBox="1"/>
            <p:nvPr/>
          </p:nvSpPr>
          <p:spPr>
            <a:xfrm>
              <a:off x="5168585" y="221377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FYSISK</a:t>
              </a:r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284CBE1F-2568-D756-F7D2-ABBC649EFB2E}"/>
                </a:ext>
              </a:extLst>
            </p:cNvPr>
            <p:cNvSpPr txBox="1"/>
            <p:nvPr/>
          </p:nvSpPr>
          <p:spPr>
            <a:xfrm>
              <a:off x="6710034" y="3698643"/>
              <a:ext cx="106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SOCIALT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A815CD84-AD24-2C56-33DD-F695C9D0D0E3}"/>
                </a:ext>
              </a:extLst>
            </p:cNvPr>
            <p:cNvSpPr txBox="1"/>
            <p:nvPr/>
          </p:nvSpPr>
          <p:spPr>
            <a:xfrm>
              <a:off x="4734638" y="5140596"/>
              <a:ext cx="1761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EKSISTENTIELT</a:t>
              </a: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911C54B4-3244-37EE-3589-3C71029BB3CD}"/>
                </a:ext>
              </a:extLst>
            </p:cNvPr>
            <p:cNvSpPr txBox="1"/>
            <p:nvPr/>
          </p:nvSpPr>
          <p:spPr>
            <a:xfrm>
              <a:off x="3405216" y="3698643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PSYKISK</a:t>
              </a:r>
            </a:p>
          </p:txBody>
        </p:sp>
      </p:grpSp>
      <p:pic>
        <p:nvPicPr>
          <p:cNvPr id="5" name="Billede 4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21BE5A63-4A26-E61E-5F82-772DFB792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E9B58DB-847B-F06C-319E-CC9E2132FD38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TVÆRFAGLIG KONFERENCE</a:t>
            </a:r>
          </a:p>
        </p:txBody>
      </p:sp>
      <p:pic>
        <p:nvPicPr>
          <p:cNvPr id="6" name="Billede 5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1F022C4E-FC44-06A7-E363-4562ADCAC6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DB7419F-6036-E732-13B6-93B568C5DD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86"/>
          <a:stretch>
            <a:fillRect/>
          </a:stretch>
        </p:blipFill>
        <p:spPr>
          <a:xfrm>
            <a:off x="4088962" y="3737879"/>
            <a:ext cx="2245922" cy="2219291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8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85572-A287-A47C-C90E-8FC5989C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D9C11D6-D355-A4DB-E708-7FDD120F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305">
            <a:off x="8488982" y="455109"/>
            <a:ext cx="3122960" cy="269902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FF2AB29-DAF5-4A43-CFC3-0ABDDCACA7A7}"/>
              </a:ext>
            </a:extLst>
          </p:cNvPr>
          <p:cNvSpPr txBox="1"/>
          <p:nvPr/>
        </p:nvSpPr>
        <p:spPr>
          <a:xfrm>
            <a:off x="1073293" y="1043042"/>
            <a:ext cx="8615362" cy="562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Til singler: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Har du tænkt over det at få en kæreste? Har du været på dating / på datingsider?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Til par: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Hvordan går det med at være kærester?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Har du og din partner talt om hvordan sygdommen påvirker jeres samliv?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Vi ved af erfaring at alvorlig sygdom også påvirker intimiteten - . er det også sådan for dig? 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Når man bliver ramt af en livstruende sygdom, bliver man også ofte ramt på sin seksualitet - er det noget du kan genkende?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Har du oplevet, at jeres samliv, intimitet  eller sexliv har ændret sig,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efter du har fået stillet din diagnose eller er påbegyndt din behandling?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Vi ved at den behandling du har været igennem kan påvirke både ens samliv og sexliv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– er det noget du har tænkt over / er det noget du har brug for at tale om?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Måske har du ikke brug for at tale om det lige nu?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Du skal vide, at det er et emne vi gerne taler med dig om, hvis du får brug for det. 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ECBA5D6-19EC-EC92-C3FC-87D634D2038C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Lommekort?</a:t>
            </a:r>
          </a:p>
        </p:txBody>
      </p:sp>
      <p:pic>
        <p:nvPicPr>
          <p:cNvPr id="11" name="Billede 10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BDAB854B-3FC1-9808-1728-AAE6CB2B23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0617" y="-1643632"/>
            <a:ext cx="6865565" cy="4577861"/>
          </a:xfrm>
          <a:prstGeom prst="rect">
            <a:avLst/>
          </a:prstGeom>
        </p:spPr>
      </p:pic>
      <p:pic>
        <p:nvPicPr>
          <p:cNvPr id="12" name="Billede 11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2258DABC-1A5D-1986-EA28-F40943DA4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94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88A8-45D7-E867-D778-2A5BAB5C7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87DFD0BD-F0E1-46B9-9549-2694E3D82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139" y="3429000"/>
            <a:ext cx="6062469" cy="955498"/>
          </a:xfrm>
        </p:spPr>
        <p:txBody>
          <a:bodyPr/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… hvordan kommer vi i gang med det?</a:t>
            </a:r>
          </a:p>
        </p:txBody>
      </p:sp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3B24D7D7-B7C2-7A4F-FE59-BF1161EAF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AF3A7FB-FC97-8FCC-60B1-E3F7D97A57C0}"/>
              </a:ext>
            </a:extLst>
          </p:cNvPr>
          <p:cNvSpPr txBox="1"/>
          <p:nvPr/>
        </p:nvSpPr>
        <p:spPr>
          <a:xfrm>
            <a:off x="1030840" y="1921053"/>
            <a:ext cx="845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spc="500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Samtaler med patienter og pårørende om seksualitet og intimitet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6B900C4-0D49-2BD0-932C-CD4BCA1B4E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943">
            <a:off x="2018227" y="4932397"/>
            <a:ext cx="381973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9036DF9-00A3-D0FA-5150-D1A2B7D9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30">
            <a:off x="7475836" y="5786891"/>
            <a:ext cx="381864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C843B07-5BF5-46B4-82ED-9FDB2CE7694B}"/>
              </a:ext>
            </a:extLst>
          </p:cNvPr>
          <p:cNvSpPr txBox="1"/>
          <p:nvPr/>
        </p:nvSpPr>
        <p:spPr>
          <a:xfrm>
            <a:off x="363538" y="6323582"/>
            <a:ext cx="1167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cap="all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 </a:t>
            </a:r>
            <a:r>
              <a:rPr lang="da-DK" sz="1200" cap="all" spc="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bloch-rose</a:t>
            </a:r>
            <a:endParaRPr lang="da-DK" sz="1200" cap="all" spc="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9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1310-CFF0-2DDC-8B22-48C1DC49A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8CB61C0-00FF-AAA7-935C-CF98F58FB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55" b="91691" l="10000" r="90000">
                        <a14:foregroundMark x1="53300" y1="8455" x2="53300" y2="8455"/>
                        <a14:foregroundMark x1="52200" y1="91691" x2="52200" y2="91691"/>
                        <a14:backgroundMark x1="47500" y1="8455" x2="47500" y2="8455"/>
                        <a14:backgroundMark x1="47500" y1="8455" x2="47500" y2="8455"/>
                        <a14:backgroundMark x1="51200" y1="6997" x2="51200" y2="6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4749" y="1134822"/>
            <a:ext cx="8019473" cy="550135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F0434FE-6D55-A2A1-060D-AD7E559F7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8" y="2481157"/>
            <a:ext cx="4687514" cy="3144788"/>
          </a:xfrm>
          <a:prstGeom prst="rect">
            <a:avLst/>
          </a:prstGeom>
        </p:spPr>
      </p:pic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628EA00B-9730-248B-33A9-AF6EA9DD2AF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24A999AC-CB8B-A802-3BA7-0F717C5F99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24D07E8-E5C1-C4AE-A17B-E1FA82E0EF03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ÅRSHJUL / WEBINAR ?</a:t>
            </a:r>
          </a:p>
        </p:txBody>
      </p:sp>
    </p:spTree>
    <p:extLst>
      <p:ext uri="{BB962C8B-B14F-4D97-AF65-F5344CB8AC3E}">
        <p14:creationId xmlns:p14="http://schemas.microsoft.com/office/powerpoint/2010/main" val="1066285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78AF-A1D1-7F11-3154-7A9396285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47D6D286-E0F5-884E-7126-0F846026287F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reflektion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7C91C10-2ABA-62A7-0144-EAB00D45B415}"/>
              </a:ext>
            </a:extLst>
          </p:cNvPr>
          <p:cNvSpPr txBox="1"/>
          <p:nvPr/>
        </p:nvSpPr>
        <p:spPr>
          <a:xfrm>
            <a:off x="1601609" y="3235296"/>
            <a:ext cx="5966901" cy="15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Hvordan kan I være med til at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</a:t>
            </a: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jeres egen kliniske praksis</a:t>
            </a:r>
          </a:p>
          <a:p>
            <a:pPr>
              <a:lnSpc>
                <a:spcPct val="150000"/>
              </a:lnSpc>
            </a:pP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B737B42E-893F-10CC-9ABD-A5A2A0D9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917" flipH="1">
            <a:off x="9330717" y="-2100017"/>
            <a:ext cx="6865565" cy="457786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06F6198-1CC3-6B95-5097-3A53C88C8650}"/>
              </a:ext>
            </a:extLst>
          </p:cNvPr>
          <p:cNvSpPr txBox="1"/>
          <p:nvPr/>
        </p:nvSpPr>
        <p:spPr>
          <a:xfrm>
            <a:off x="8103488" y="668046"/>
            <a:ext cx="1951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4400" b="1" dirty="0">
                <a:ln w="3175">
                  <a:solidFill>
                    <a:schemeClr val="bg1"/>
                  </a:solidFill>
                </a:ln>
                <a:solidFill>
                  <a:srgbClr val="E2223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68635FE-CC9E-7B64-31B2-989D6886F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0" y="4332846"/>
            <a:ext cx="775432" cy="77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5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BCEEF33-4B0A-9D0F-FB4A-25930AF2FCB1}"/>
              </a:ext>
            </a:extLst>
          </p:cNvPr>
          <p:cNvSpPr txBox="1"/>
          <p:nvPr/>
        </p:nvSpPr>
        <p:spPr>
          <a:xfrm>
            <a:off x="4619563" y="3393049"/>
            <a:ext cx="651181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Du skal ikke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løse</a:t>
            </a: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problemet, men det kan virke </a:t>
            </a:r>
            <a:r>
              <a:rPr lang="da-DK" sz="2800" b="1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forløsende</a:t>
            </a:r>
            <a:r>
              <a:rPr lang="da-DK" sz="2800" dirty="0">
                <a:solidFill>
                  <a:srgbClr val="E22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at tale om det!</a:t>
            </a:r>
          </a:p>
        </p:txBody>
      </p:sp>
      <p:pic>
        <p:nvPicPr>
          <p:cNvPr id="6" name="Billede 5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09081C25-D0B4-2BC7-9CC6-067567B1AF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3" name="Billede 2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016962F-C7CB-FA67-22AE-3F767DE43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" y="1998032"/>
            <a:ext cx="3130374" cy="3120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F7DD83C-CCD4-07A5-D68C-5C647FD89259}"/>
              </a:ext>
            </a:extLst>
          </p:cNvPr>
          <p:cNvSpPr txBox="1"/>
          <p:nvPr/>
        </p:nvSpPr>
        <p:spPr>
          <a:xfrm>
            <a:off x="4619563" y="2420234"/>
            <a:ext cx="65118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vigtigste budskab?</a:t>
            </a:r>
          </a:p>
        </p:txBody>
      </p:sp>
    </p:spTree>
    <p:extLst>
      <p:ext uri="{BB962C8B-B14F-4D97-AF65-F5344CB8AC3E}">
        <p14:creationId xmlns:p14="http://schemas.microsoft.com/office/powerpoint/2010/main" val="1585895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6A54-0031-5932-CCA6-33AC680B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7A9A45B1-4F4A-302D-6C5C-5DAE3C453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05" y="1082674"/>
            <a:ext cx="4327208" cy="4312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dertitel 2">
            <a:extLst>
              <a:ext uri="{FF2B5EF4-FFF2-40B4-BE49-F238E27FC236}">
                <a16:creationId xmlns:a16="http://schemas.microsoft.com/office/drawing/2014/main" id="{77A41E96-A0E7-9361-DE22-0EE0E4DC525C}"/>
              </a:ext>
            </a:extLst>
          </p:cNvPr>
          <p:cNvSpPr txBox="1">
            <a:spLocks/>
          </p:cNvSpPr>
          <p:nvPr/>
        </p:nvSpPr>
        <p:spPr>
          <a:xfrm>
            <a:off x="6739095" y="5996390"/>
            <a:ext cx="6062469" cy="520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... tak for opmærksomheden!</a:t>
            </a:r>
          </a:p>
        </p:txBody>
      </p:sp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BEB69DCC-516A-91CC-2E64-65777CE93F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280" flipH="1">
            <a:off x="9800581" y="-2063276"/>
            <a:ext cx="6865565" cy="457786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0DA6FA3-313A-AEB9-D5BF-92A4EFFF3FB6}"/>
              </a:ext>
            </a:extLst>
          </p:cNvPr>
          <p:cNvSpPr txBox="1"/>
          <p:nvPr/>
        </p:nvSpPr>
        <p:spPr>
          <a:xfrm>
            <a:off x="363538" y="6323582"/>
            <a:ext cx="1167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cap="all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 </a:t>
            </a:r>
            <a:r>
              <a:rPr lang="da-DK" sz="1200" cap="all" spc="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bloch-rose</a:t>
            </a:r>
            <a:endParaRPr lang="da-DK" sz="1200" cap="all" spc="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8441C9F-5318-5143-A766-B09365F58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8">
            <a:off x="6469882" y="2128397"/>
            <a:ext cx="2501770" cy="353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DED3F89-E972-0823-A6F7-2D0AC8909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31" y="922483"/>
            <a:ext cx="381973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lede 1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036DFA0-4271-849B-BB7C-98162014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63343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87530BF-442E-5DB8-BD35-26F978200997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SYGEPLEJESYMPOSIUM 2024+2025</a:t>
            </a:r>
          </a:p>
        </p:txBody>
      </p:sp>
      <p:pic>
        <p:nvPicPr>
          <p:cNvPr id="5" name="Billede 4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1444B02E-BBAD-61AA-F8A3-C6919513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0617" y="-1643632"/>
            <a:ext cx="6865565" cy="457786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75FBF67-73AC-D2A8-69C2-C31F28B55F2E}"/>
              </a:ext>
            </a:extLst>
          </p:cNvPr>
          <p:cNvSpPr txBox="1"/>
          <p:nvPr/>
        </p:nvSpPr>
        <p:spPr>
          <a:xfrm>
            <a:off x="-550862" y="7205559"/>
            <a:ext cx="1167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cap="all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 </a:t>
            </a:r>
            <a:r>
              <a:rPr lang="da-DK" sz="1200" cap="all" spc="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bloch-rose</a:t>
            </a:r>
            <a:endParaRPr lang="da-DK" sz="1200" cap="all" spc="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4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F22AC-2641-C21F-E12A-A0F5CC45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5A9D12-2A97-C662-3178-37148BCBA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018" y="1559117"/>
            <a:ext cx="2645356" cy="373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F78157E-7BB3-DC07-1D49-7991593E5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76" y="865333"/>
            <a:ext cx="381864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lede 1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B58E70C-08B6-0F52-2DE3-8249FC14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63343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F3417FC-0279-4CB1-1B7F-AACECC29ACE7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SYGEPLEJESYMPOSIUM 2024+2025</a:t>
            </a:r>
          </a:p>
        </p:txBody>
      </p:sp>
      <p:pic>
        <p:nvPicPr>
          <p:cNvPr id="5" name="Billede 4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8ECAEAEA-CC80-9B08-C12E-B8CCD815AB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0617" y="-1643632"/>
            <a:ext cx="6865565" cy="457786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FA93B66-7E32-3655-C3B8-C6F727F0DDD8}"/>
              </a:ext>
            </a:extLst>
          </p:cNvPr>
          <p:cNvSpPr txBox="1"/>
          <p:nvPr/>
        </p:nvSpPr>
        <p:spPr>
          <a:xfrm>
            <a:off x="-550862" y="7205559"/>
            <a:ext cx="1167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cap="all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 </a:t>
            </a:r>
            <a:r>
              <a:rPr lang="da-DK" sz="1200" cap="all" spc="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bloch-rose</a:t>
            </a:r>
            <a:endParaRPr lang="da-DK" sz="1200" cap="all" spc="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2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8C583CE7-4AC6-A544-B483-9E6F5463A235}"/>
              </a:ext>
            </a:extLst>
          </p:cNvPr>
          <p:cNvSpPr txBox="1"/>
          <p:nvPr/>
        </p:nvSpPr>
        <p:spPr>
          <a:xfrm>
            <a:off x="1239765" y="2313302"/>
            <a:ext cx="356156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Mine erfaringer med at undervise kolleger i seksualitet gennem et 8 ugers forløb.</a:t>
            </a:r>
          </a:p>
        </p:txBody>
      </p:sp>
      <p:pic>
        <p:nvPicPr>
          <p:cNvPr id="8" name="Billede 7" descr="Et billede, der indeholder symbol, flag&#10;&#10;AI-genereret indhold kan være ukorrekt.">
            <a:extLst>
              <a:ext uri="{FF2B5EF4-FFF2-40B4-BE49-F238E27FC236}">
                <a16:creationId xmlns:a16="http://schemas.microsoft.com/office/drawing/2014/main" id="{1D4F3BE7-D45C-BCF4-C1FD-8A18B1927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17149">
            <a:off x="6339022" y="1989456"/>
            <a:ext cx="772059" cy="104060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9351750-1272-3437-D96B-A9FB3A6B8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527" t="3775" r="527" b="10608"/>
          <a:stretch/>
        </p:blipFill>
        <p:spPr>
          <a:xfrm rot="205991">
            <a:off x="6623500" y="2933608"/>
            <a:ext cx="3633546" cy="272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8AF04C8-511B-224E-CFDC-A09C42265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8623">
            <a:off x="987138" y="1181822"/>
            <a:ext cx="4149880" cy="52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DFD1522-DEF7-CDD0-7553-E07CC30AA8DA}"/>
              </a:ext>
            </a:extLst>
          </p:cNvPr>
          <p:cNvSpPr txBox="1"/>
          <p:nvPr/>
        </p:nvSpPr>
        <p:spPr>
          <a:xfrm>
            <a:off x="1245293" y="3919733"/>
            <a:ext cx="5108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u="sng" dirty="0">
                <a:latin typeface="Arial" panose="020B0604020202020204" pitchFamily="34" charset="0"/>
                <a:cs typeface="Arial" panose="020B0604020202020204" pitchFamily="34" charset="0"/>
              </a:rPr>
              <a:t>4 dages kursus i palliation og seksualitet: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Skabte øget bevidsthed og ansvarsfølelse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Organisatoriske barrierer hæmmede omsætningen af læring til praksis. 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FCAEB2F7-13FB-F965-EADF-59B495749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30895FE0-295A-E13E-369B-BD727AB06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7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Stregtegning&#10;&#10;AI-genereret indhold kan være ukorrekt.">
            <a:extLst>
              <a:ext uri="{FF2B5EF4-FFF2-40B4-BE49-F238E27FC236}">
                <a16:creationId xmlns:a16="http://schemas.microsoft.com/office/drawing/2014/main" id="{B0BB14C9-04D6-B44C-10A9-6C217B01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35" y="1103553"/>
            <a:ext cx="6720837" cy="2544619"/>
          </a:xfrm>
          <a:prstGeom prst="rect">
            <a:avLst/>
          </a:prstGeom>
        </p:spPr>
      </p:pic>
      <p:pic>
        <p:nvPicPr>
          <p:cNvPr id="6" name="Billede 5" descr="Et billede, der indeholder tegning, skitse, kunst, Danse&#10;&#10;AI-genereret indhold kan være ukorrekt.">
            <a:extLst>
              <a:ext uri="{FF2B5EF4-FFF2-40B4-BE49-F238E27FC236}">
                <a16:creationId xmlns:a16="http://schemas.microsoft.com/office/drawing/2014/main" id="{4EFCE359-C640-4952-1C98-75110A985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482" y="3744722"/>
            <a:ext cx="3820415" cy="212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A6AAA5E-56E7-8DAD-8B4D-D99C24A035AC}"/>
              </a:ext>
            </a:extLst>
          </p:cNvPr>
          <p:cNvSpPr txBox="1"/>
          <p:nvPr/>
        </p:nvSpPr>
        <p:spPr>
          <a:xfrm>
            <a:off x="4808898" y="4575620"/>
            <a:ext cx="7515225" cy="76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rial" panose="020B0604020202020204" pitchFamily="34" charset="0"/>
                <a:cs typeface="Arial" panose="020B0604020202020204" pitchFamily="34" charset="0"/>
              </a:rPr>
              <a:t>Modulopgave i formidlings- og undervisningspraksis</a:t>
            </a:r>
            <a:endParaRPr lang="da-DK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900" dirty="0">
                <a:latin typeface="Arial" panose="020B0604020202020204" pitchFamily="34" charset="0"/>
                <a:cs typeface="Arial" panose="020B0604020202020204" pitchFamily="34" charset="0"/>
              </a:rPr>
              <a:t>Københavns Professionshøjskole</a:t>
            </a:r>
          </a:p>
        </p:txBody>
      </p:sp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7C0C6BC6-6A08-718C-BBDE-9419E0CD89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0617" y="-1643632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E91575BE-72E0-93EF-6FAD-BEEF3DAF0E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63343"/>
            <a:ext cx="1206337" cy="120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0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0C27BE47-9A68-665D-FA76-22EB54EE1D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F939936D-D122-5952-C027-8E23BE75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5" t="-1" b="1937"/>
          <a:stretch>
            <a:fillRect/>
          </a:stretch>
        </p:blipFill>
        <p:spPr>
          <a:xfrm>
            <a:off x="1320799" y="1206772"/>
            <a:ext cx="6329363" cy="48666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682020C-3557-3A00-BA40-3C0479FA3B92}"/>
              </a:ext>
            </a:extLst>
          </p:cNvPr>
          <p:cNvSpPr txBox="1"/>
          <p:nvPr/>
        </p:nvSpPr>
        <p:spPr>
          <a:xfrm>
            <a:off x="6096000" y="3956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A3749694-DC89-A4BE-67E3-9305A4860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3B4CE9-5A85-D1F3-2CCB-37C048B23DFC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ILLERIS´LÆRINGSTREKANT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C5858E1-3EC0-B639-FCB2-F8569BA92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7" y="815513"/>
            <a:ext cx="20097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8F99C-7BDF-BF1C-064D-9242F96A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5E2BFB97-7165-1FF6-435E-7F6668C965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A0A4DCA3-40E5-5031-59A8-71DCDBF557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5" t="-1" b="1937"/>
          <a:stretch>
            <a:fillRect/>
          </a:stretch>
        </p:blipFill>
        <p:spPr>
          <a:xfrm>
            <a:off x="1320799" y="1206772"/>
            <a:ext cx="6329363" cy="48666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958F733-3EB9-3223-4C51-F907EBF31F56}"/>
              </a:ext>
            </a:extLst>
          </p:cNvPr>
          <p:cNvSpPr txBox="1"/>
          <p:nvPr/>
        </p:nvSpPr>
        <p:spPr>
          <a:xfrm>
            <a:off x="6096000" y="3956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12C8FAB-3E58-5F3E-7E95-C54240121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0318582-26E6-BA93-0BBB-DB66DD5EEF9F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ILLERIS´LÆRINGSTREKANT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A37BBCF4-F741-B3C5-1568-2F006FC96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1" y="815513"/>
            <a:ext cx="20097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8F73-C0C8-96D1-E3F0-98901C0BB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, Grafik, skitse, kunst&#10;&#10;AI-genereret indhold kan være ukorrekt.">
            <a:extLst>
              <a:ext uri="{FF2B5EF4-FFF2-40B4-BE49-F238E27FC236}">
                <a16:creationId xmlns:a16="http://schemas.microsoft.com/office/drawing/2014/main" id="{5B10FBDA-0FD8-85FE-5048-794B7D36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53" flipH="1">
            <a:off x="8683017" y="-829623"/>
            <a:ext cx="6865565" cy="4577861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B37DFEB3-938E-8D93-2ACF-451D0AE3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5" t="-1" b="1937"/>
          <a:stretch>
            <a:fillRect/>
          </a:stretch>
        </p:blipFill>
        <p:spPr>
          <a:xfrm>
            <a:off x="1320799" y="1206772"/>
            <a:ext cx="6329363" cy="48666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3BAC6FE-D667-D1A1-34A6-E21B45C95DA7}"/>
              </a:ext>
            </a:extLst>
          </p:cNvPr>
          <p:cNvSpPr txBox="1"/>
          <p:nvPr/>
        </p:nvSpPr>
        <p:spPr>
          <a:xfrm>
            <a:off x="6096000" y="3956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Et billede, der indeholder Grafik, logo, Font/skrifttyp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149818C-27C2-C045-1366-885CCCA42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7" y="5349875"/>
            <a:ext cx="1206337" cy="12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F6C38B9-D60C-7DEB-237A-F7BCE0605C8B}"/>
              </a:ext>
            </a:extLst>
          </p:cNvPr>
          <p:cNvSpPr txBox="1"/>
          <p:nvPr/>
        </p:nvSpPr>
        <p:spPr>
          <a:xfrm>
            <a:off x="515938" y="188913"/>
            <a:ext cx="11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 spc="500" dirty="0">
                <a:latin typeface="Arial" panose="020B0604020202020204" pitchFamily="34" charset="0"/>
                <a:cs typeface="Arial" panose="020B0604020202020204" pitchFamily="34" charset="0"/>
              </a:rPr>
              <a:t>ILLERIS´LÆRINGSTREKANT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5CAC3257-14EE-1D53-2043-248D9BDA4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53" y="4618622"/>
            <a:ext cx="20097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9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2876</Words>
  <Application>Microsoft Office PowerPoint</Application>
  <PresentationFormat>Widescreen</PresentationFormat>
  <Paragraphs>257</Paragraphs>
  <Slides>23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Arial Rounded MT Bold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Signe Bloch-Rose</dc:creator>
  <cp:lastModifiedBy>Anna Jedzini Ogstrup</cp:lastModifiedBy>
  <cp:revision>46</cp:revision>
  <dcterms:created xsi:type="dcterms:W3CDTF">2026-03-21T09:31:19Z</dcterms:created>
  <dcterms:modified xsi:type="dcterms:W3CDTF">2026-05-01T08:03:26Z</dcterms:modified>
</cp:coreProperties>
</file>