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cRQyJ9rKlOlFHfVzkXqicuqTl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34DB5-A2A4-4AA1-B695-B19F3CD0AADE}">
  <a:tblStyle styleId="{CBB34DB5-A2A4-4AA1-B695-B19F3CD0AA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365e1112e_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365e1112e_2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d365e1112e_2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365e1112e_2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d365e1112e_2_10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d365e1112e_2_10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365e1112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d365e1112e_5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d365e1112e_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d365e1112e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d365e1112e_2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d365e1112e_2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d365e1112e_2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d365e1112e_2_10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d365e1112e_2_10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365e1112e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365e1112e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d365e1112e_2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365e1112e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3d365e1112e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3d365e1112e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s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02000" y="875675"/>
            <a:ext cx="774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a-DK"/>
              <a:t>En national klinisk retningslinje for samtaler om seksualitet og intimitet med palliative patienter og deres pårørende </a:t>
            </a:r>
            <a:r>
              <a:rPr lang="da-DK">
                <a:solidFill>
                  <a:srgbClr val="FF0000"/>
                </a:solidFill>
              </a:rPr>
              <a:t>er på vej!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da-DK">
                <a:solidFill>
                  <a:srgbClr val="0070C0"/>
                </a:solidFill>
              </a:rPr>
              <a:t>Status fra arbejdsgruppen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da-DK"/>
              <a:t>DMCG-PAL årsmøde, Vejle, 15.4.26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0" algn="l" rtl="0">
              <a:spcBef>
                <a:spcPts val="592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200000"/>
              </a:lnSpc>
              <a:spcBef>
                <a:spcPts val="592"/>
              </a:spcBef>
              <a:spcAft>
                <a:spcPts val="0"/>
              </a:spcAft>
              <a:buNone/>
            </a:pPr>
            <a:r>
              <a:rPr lang="da-DK" sz="2800"/>
              <a:t>2. Er der evidens for, at </a:t>
            </a:r>
            <a:r>
              <a:rPr lang="da-DK" sz="2800">
                <a:solidFill>
                  <a:srgbClr val="FF0000"/>
                </a:solidFill>
              </a:rPr>
              <a:t>samtaler om seksualitet, intimitet og nærhed </a:t>
            </a:r>
            <a:r>
              <a:rPr lang="da-DK" sz="2800">
                <a:solidFill>
                  <a:srgbClr val="FFC000"/>
                </a:solidFill>
              </a:rPr>
              <a:t>øger den </a:t>
            </a:r>
            <a:r>
              <a:rPr lang="da-DK" sz="2800">
                <a:solidFill>
                  <a:schemeClr val="accent4"/>
                </a:solidFill>
              </a:rPr>
              <a:t>palliative patient og pårørendes</a:t>
            </a:r>
            <a:r>
              <a:rPr lang="da-DK" sz="2800">
                <a:solidFill>
                  <a:srgbClr val="FFC000"/>
                </a:solidFill>
              </a:rPr>
              <a:t> livskvalitet</a:t>
            </a:r>
            <a:r>
              <a:rPr lang="da-DK" sz="2800"/>
              <a:t>?</a:t>
            </a:r>
            <a:endParaRPr sz="2800"/>
          </a:p>
        </p:txBody>
      </p:sp>
      <p:sp>
        <p:nvSpPr>
          <p:cNvPr id="190" name="Google Shape;190;p8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 txBox="1">
            <a:spLocks noGrp="1"/>
          </p:cNvSpPr>
          <p:nvPr>
            <p:ph type="title"/>
          </p:nvPr>
        </p:nvSpPr>
        <p:spPr>
          <a:xfrm>
            <a:off x="442900" y="264803"/>
            <a:ext cx="82296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Calibri"/>
              <a:buNone/>
            </a:pPr>
            <a:br>
              <a:rPr lang="da-DK" sz="2200">
                <a:solidFill>
                  <a:srgbClr val="FF0066"/>
                </a:solidFill>
              </a:rPr>
            </a:br>
            <a:r>
              <a:rPr lang="da-DK" sz="3200"/>
              <a:t>Fokuseret spørgsmål 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68750"/>
              <a:buFont typeface="Calibri"/>
              <a:buNone/>
            </a:pPr>
            <a:r>
              <a:rPr lang="da-DK" sz="3200">
                <a:solidFill>
                  <a:srgbClr val="6600CC"/>
                </a:solidFill>
              </a:rPr>
              <a:t>P</a:t>
            </a:r>
            <a:r>
              <a:rPr lang="da-DK" sz="3200">
                <a:solidFill>
                  <a:srgbClr val="FF0066"/>
                </a:solidFill>
              </a:rPr>
              <a:t>I</a:t>
            </a:r>
            <a:r>
              <a:rPr lang="da-DK" sz="3200">
                <a:solidFill>
                  <a:srgbClr val="00B050"/>
                </a:solidFill>
              </a:rPr>
              <a:t>C</a:t>
            </a:r>
            <a:r>
              <a:rPr lang="da-DK" sz="3200">
                <a:solidFill>
                  <a:srgbClr val="FFC000"/>
                </a:solidFill>
              </a:rPr>
              <a:t>O</a:t>
            </a:r>
            <a:br>
              <a:rPr lang="da-DK" sz="3200">
                <a:solidFill>
                  <a:srgbClr val="FFC000"/>
                </a:solidFill>
              </a:rPr>
            </a:br>
            <a:r>
              <a:rPr lang="da-DK" sz="3200">
                <a:solidFill>
                  <a:srgbClr val="6600CC"/>
                </a:solidFill>
              </a:rPr>
              <a:t>Population</a:t>
            </a:r>
            <a:r>
              <a:rPr lang="da-DK" sz="3200">
                <a:solidFill>
                  <a:schemeClr val="accent4"/>
                </a:solidFill>
              </a:rPr>
              <a:t>,</a:t>
            </a:r>
            <a:r>
              <a:rPr lang="da-DK" sz="3200">
                <a:solidFill>
                  <a:srgbClr val="FF0066"/>
                </a:solidFill>
              </a:rPr>
              <a:t> Intervention, </a:t>
            </a:r>
            <a:r>
              <a:rPr lang="da-DK" sz="3200">
                <a:solidFill>
                  <a:srgbClr val="00B050"/>
                </a:solidFill>
              </a:rPr>
              <a:t>Comparison, </a:t>
            </a:r>
            <a:r>
              <a:rPr lang="da-DK" sz="3200">
                <a:solidFill>
                  <a:srgbClr val="FFC000"/>
                </a:solidFill>
              </a:rPr>
              <a:t>Outcome</a:t>
            </a:r>
            <a:br>
              <a:rPr lang="da-DK" sz="3544"/>
            </a:br>
            <a:endParaRPr sz="3544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365e1112e_2_4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chemeClr val="accent1"/>
                </a:solidFill>
              </a:rPr>
              <a:t>Søgestrategi - Søgeord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8" name="Google Shape;198;g3d365e1112e_2_48"/>
          <p:cNvSpPr txBox="1">
            <a:spLocks noGrp="1"/>
          </p:cNvSpPr>
          <p:nvPr>
            <p:ph type="body" idx="1"/>
          </p:nvPr>
        </p:nvSpPr>
        <p:spPr>
          <a:xfrm rot="5400000">
            <a:off x="321225" y="410549"/>
            <a:ext cx="5561100" cy="52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9" name="Google Shape;199;g3d365e1112e_2_48"/>
          <p:cNvGraphicFramePr/>
          <p:nvPr/>
        </p:nvGraphicFramePr>
        <p:xfrm>
          <a:off x="541125" y="27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{CBB34DB5-A2A4-4AA1-B695-B19F3CD0AADE}</a:tableStyleId>
              </a:tblPr>
              <a:tblGrid>
                <a:gridCol w="143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>
                          <a:solidFill>
                            <a:schemeClr val="accent2"/>
                          </a:solidFill>
                        </a:rPr>
                        <a:t>Blok 1 Seksualitet og intimitet</a:t>
                      </a:r>
                      <a:endParaRPr sz="1100" b="1">
                        <a:solidFill>
                          <a:schemeClr val="accent2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>
                          <a:solidFill>
                            <a:schemeClr val="accent2"/>
                          </a:solidFill>
                        </a:rPr>
                        <a:t>Blok 2 Palliation</a:t>
                      </a:r>
                      <a:endParaRPr sz="1100" b="1">
                        <a:solidFill>
                          <a:schemeClr val="accent2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>
                          <a:solidFill>
                            <a:schemeClr val="accent2"/>
                          </a:solidFill>
                        </a:rPr>
                        <a:t>Blok 3 interventioner</a:t>
                      </a:r>
                      <a:endParaRPr sz="1100" b="1">
                        <a:solidFill>
                          <a:schemeClr val="accent2"/>
                        </a:solidFill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 b="1">
                          <a:solidFill>
                            <a:schemeClr val="accent2"/>
                          </a:solidFill>
                        </a:rPr>
                        <a:t>Blok 4 Sundhedsansatte</a:t>
                      </a:r>
                      <a:endParaRPr sz="1100" b="1">
                        <a:solidFill>
                          <a:schemeClr val="accent2"/>
                        </a:solidFill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sexuality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sexual health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intimacy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sex education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sexual dysfunction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sexual needs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body image</a:t>
                      </a:r>
                      <a:endParaRPr sz="110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Palliation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Palliative care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Hospice and palliative care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Hospice care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Nursing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Quality of life care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End of life care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Terminal care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Terminally ill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Symptom management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Advanced cancer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Dying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End-stage disease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Life-threatening illness</a:t>
                      </a: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Intervention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Education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Counseling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Information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Guidance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Instruction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Staff Education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Personnel Education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Staff organisation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Team structure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Healthcare professional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Health personnel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Health professional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Clinicians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100"/>
                        <a:t>Nurse Practitioner</a:t>
                      </a:r>
                      <a:endParaRPr sz="11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365e1112e_2_10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Systematisk litteratursøgning</a:t>
            </a:r>
            <a:endParaRPr/>
          </a:p>
        </p:txBody>
      </p:sp>
      <p:sp>
        <p:nvSpPr>
          <p:cNvPr id="206" name="Google Shape;206;g3d365e1112e_2_1037"/>
          <p:cNvSpPr txBox="1">
            <a:spLocks noGrp="1"/>
          </p:cNvSpPr>
          <p:nvPr>
            <p:ph type="body" idx="1"/>
          </p:nvPr>
        </p:nvSpPr>
        <p:spPr>
          <a:xfrm>
            <a:off x="353825" y="1309750"/>
            <a:ext cx="8958900" cy="52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Livskvalitet: 11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d365e1112e_2_1037"/>
          <p:cNvSpPr/>
          <p:nvPr/>
        </p:nvSpPr>
        <p:spPr>
          <a:xfrm>
            <a:off x="3802950" y="2332325"/>
            <a:ext cx="1824300" cy="866100"/>
          </a:xfrm>
          <a:prstGeom prst="roundRect">
            <a:avLst>
              <a:gd name="adj" fmla="val 50000"/>
            </a:avLst>
          </a:prstGeom>
          <a:solidFill>
            <a:srgbClr val="0942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Litteratursøgning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PubMed, Cochrane, Embase, Psyc Info, CINAHL 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Hits i alt: 1.572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3d365e1112e_2_1037"/>
          <p:cNvSpPr/>
          <p:nvPr/>
        </p:nvSpPr>
        <p:spPr>
          <a:xfrm>
            <a:off x="5573240" y="342900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C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Ikke relevante: 1.530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9" name="Google Shape;209;g3d365e1112e_2_1037"/>
          <p:cNvSpPr/>
          <p:nvPr/>
        </p:nvSpPr>
        <p:spPr>
          <a:xfrm>
            <a:off x="2032647" y="3429000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0D5C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Relevante: 42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g3d365e1112e_2_1037"/>
          <p:cNvSpPr/>
          <p:nvPr/>
        </p:nvSpPr>
        <p:spPr>
          <a:xfrm>
            <a:off x="1187400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A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Interventioner: 13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1" name="Google Shape;211;g3d365e1112e_2_1037"/>
          <p:cNvSpPr/>
          <p:nvPr/>
        </p:nvSpPr>
        <p:spPr>
          <a:xfrm>
            <a:off x="2877893" y="4328701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A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Livskvalitet: 11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12" name="Google Shape;212;g3d365e1112e_2_1037"/>
          <p:cNvCxnSpPr>
            <a:stCxn id="207" idx="2"/>
            <a:endCxn id="208" idx="0"/>
          </p:cNvCxnSpPr>
          <p:nvPr/>
        </p:nvCxnSpPr>
        <p:spPr>
          <a:xfrm rot="-5400000" flipH="1">
            <a:off x="5413350" y="2500175"/>
            <a:ext cx="230700" cy="16272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g3d365e1112e_2_1037"/>
          <p:cNvCxnSpPr>
            <a:stCxn id="209" idx="0"/>
            <a:endCxn id="207" idx="2"/>
          </p:cNvCxnSpPr>
          <p:nvPr/>
        </p:nvCxnSpPr>
        <p:spPr>
          <a:xfrm rot="-5400000">
            <a:off x="3643047" y="2356950"/>
            <a:ext cx="230700" cy="1913400"/>
          </a:xfrm>
          <a:prstGeom prst="bentConnector3">
            <a:avLst>
              <a:gd name="adj1" fmla="val 49973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g3d365e1112e_2_1037"/>
          <p:cNvCxnSpPr>
            <a:stCxn id="209" idx="2"/>
            <a:endCxn id="211" idx="0"/>
          </p:cNvCxnSpPr>
          <p:nvPr/>
        </p:nvCxnSpPr>
        <p:spPr>
          <a:xfrm rot="-5400000" flipH="1">
            <a:off x="2995647" y="3677550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g3d365e1112e_2_1037"/>
          <p:cNvCxnSpPr>
            <a:stCxn id="210" idx="0"/>
            <a:endCxn id="209" idx="2"/>
          </p:cNvCxnSpPr>
          <p:nvPr/>
        </p:nvCxnSpPr>
        <p:spPr>
          <a:xfrm rot="-5400000">
            <a:off x="2150400" y="3677551"/>
            <a:ext cx="457200" cy="845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g3d365e1112e_2_1037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7" name="Google Shape;217;g3d365e1112e_2_1037"/>
          <p:cNvCxnSpPr/>
          <p:nvPr/>
        </p:nvCxnSpPr>
        <p:spPr>
          <a:xfrm rot="10800000" flipH="1">
            <a:off x="3632450" y="4089025"/>
            <a:ext cx="1756800" cy="9900"/>
          </a:xfrm>
          <a:prstGeom prst="straightConnector1">
            <a:avLst/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g3d365e1112e_2_1037"/>
          <p:cNvSpPr/>
          <p:nvPr/>
        </p:nvSpPr>
        <p:spPr>
          <a:xfrm>
            <a:off x="4759643" y="4310326"/>
            <a:ext cx="1538100" cy="442500"/>
          </a:xfrm>
          <a:prstGeom prst="roundRect">
            <a:avLst>
              <a:gd name="adj" fmla="val 50000"/>
            </a:avLst>
          </a:prstGeom>
          <a:solidFill>
            <a:srgbClr val="307A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Andet: 28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19" name="Google Shape;219;g3d365e1112e_2_1037"/>
          <p:cNvCxnSpPr>
            <a:endCxn id="218" idx="0"/>
          </p:cNvCxnSpPr>
          <p:nvPr/>
        </p:nvCxnSpPr>
        <p:spPr>
          <a:xfrm>
            <a:off x="5379293" y="4098826"/>
            <a:ext cx="149400" cy="21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g3d365e1112e_5_0" title="260330_Poster_EAPC_A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9742">
            <a:off x="4369199" y="496150"/>
            <a:ext cx="3822776" cy="54068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6" name="Google Shape;226;g3d365e1112e_5_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700">
                <a:solidFill>
                  <a:schemeClr val="accent4"/>
                </a:solidFill>
              </a:rPr>
              <a:t>Vi skal til EAPC!</a:t>
            </a:r>
            <a:endParaRPr sz="2800">
              <a:solidFill>
                <a:schemeClr val="accent4"/>
              </a:solidFill>
            </a:endParaRPr>
          </a:p>
        </p:txBody>
      </p:sp>
      <p:sp>
        <p:nvSpPr>
          <p:cNvPr id="227" name="Google Shape;227;g3d365e1112e_5_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3d365e1112e_5_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d365e1112e_5_0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365e1112e_2_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000"/>
              <a:t>Vær med til at lave en klinisk retningslinje!  </a:t>
            </a:r>
            <a:endParaRPr/>
          </a:p>
        </p:txBody>
      </p:sp>
      <p:sp>
        <p:nvSpPr>
          <p:cNvPr id="236" name="Google Shape;236;g3d365e1112e_2_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da-DK"/>
              <a:t>Som arbejdsgruppemedlem du får:</a:t>
            </a:r>
            <a:endParaRPr/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da-DK" sz="2800"/>
              <a:t>Indsigt I hvordan en klinisk retningslinje udarbejdes</a:t>
            </a:r>
            <a:endParaRPr sz="2800"/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da-DK" sz="2800"/>
              <a:t>Erfaring med at gennemgå evidens</a:t>
            </a:r>
            <a:endParaRPr sz="2800"/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da-DK" sz="2800"/>
              <a:t>Mere viden</a:t>
            </a:r>
            <a:endParaRPr sz="2800"/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da-DK" sz="2800"/>
              <a:t>Et netværk nationalt og tværfagligt</a:t>
            </a:r>
            <a:endParaRPr sz="2800"/>
          </a:p>
          <a:p>
            <a:pPr marL="1270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800"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da-DK" sz="2800"/>
              <a:t>Mulighed for at præge, hvad der skal udbredes af viden/kompetencer på et område, </a:t>
            </a:r>
            <a:r>
              <a:rPr lang="da-DK" sz="2800">
                <a:solidFill>
                  <a:srgbClr val="FF0000"/>
                </a:solidFill>
              </a:rPr>
              <a:t>du brænder for.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d365e1112e_2_33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d365e1112e_2_10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Tak og hold øje!</a:t>
            </a:r>
            <a:endParaRPr/>
          </a:p>
        </p:txBody>
      </p:sp>
      <p:sp>
        <p:nvSpPr>
          <p:cNvPr id="244" name="Google Shape;244;g3d365e1112e_2_10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g3d365e1112e_2_10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4251" y="1417649"/>
            <a:ext cx="6240901" cy="468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d365e1112e_2_1056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Arbejdsgruppen</a:t>
            </a:r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/>
          </a:bodyPr>
          <a:lstStyle/>
          <a:p>
            <a:pPr marL="342900" lvl="0" indent="-289560" algn="l" rtl="0">
              <a:spcBef>
                <a:spcPts val="392"/>
              </a:spcBef>
              <a:spcAft>
                <a:spcPts val="0"/>
              </a:spcAft>
              <a:buSzPct val="100000"/>
              <a:buChar char="•"/>
            </a:pPr>
            <a:r>
              <a:rPr lang="da-DK"/>
              <a:t>Anna Jedzini Ogstrup, akademisk medarbejder, DMCG-PAL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Signe Bloch-Rose, sygeplejerske, Palliativt Afsnit, Bispebjerg Hospital</a:t>
            </a:r>
            <a:endParaRPr/>
          </a:p>
          <a:p>
            <a:pPr marL="342900" lvl="0" indent="-34290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Signe Keeper, sygeplejerske, Arresødal Hospice</a:t>
            </a:r>
            <a:endParaRPr/>
          </a:p>
          <a:p>
            <a:pPr marL="342900" lvl="0" indent="-289560" algn="l" rtl="0">
              <a:spcBef>
                <a:spcPts val="392"/>
              </a:spcBef>
              <a:spcAft>
                <a:spcPts val="0"/>
              </a:spcAft>
              <a:buSzPct val="100000"/>
              <a:buChar char="•"/>
            </a:pPr>
            <a:r>
              <a:rPr lang="da-DK"/>
              <a:t>Lenette Sørensen, fysioterapeut, Hospice Vendsyssel</a:t>
            </a:r>
            <a:endParaRPr/>
          </a:p>
          <a:p>
            <a:pPr marL="342900" lvl="0" indent="-34290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Susan Cawley, overlæge, Sankt Lukas Hospice</a:t>
            </a:r>
            <a:endParaRPr/>
          </a:p>
          <a:p>
            <a:pPr marL="342900" lvl="0" indent="-342900" algn="l" rtl="0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da-DK"/>
              <a:t>Theodor P. Kruse, fysioterapeut, Enhed for Lindrende Behandling, Vejle Sygehus 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2"/>
          </p:nvPr>
        </p:nvSpPr>
        <p:spPr>
          <a:xfrm>
            <a:off x="4633762" y="158576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0" y="2435875"/>
            <a:ext cx="4038602" cy="19862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da-DK" sz="3460"/>
              <a:t>Seksualitet og intimitet er vigtigt </a:t>
            </a:r>
            <a:r>
              <a:rPr lang="da-DK" sz="3460">
                <a:solidFill>
                  <a:srgbClr val="FF0000"/>
                </a:solidFill>
              </a:rPr>
              <a:t>hele livet</a:t>
            </a:r>
            <a:r>
              <a:rPr lang="da-DK" sz="3460"/>
              <a:t> - også når vi er døende!</a:t>
            </a:r>
            <a:endParaRPr sz="3460"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2890"/>
              <a:buFont typeface="Arial"/>
              <a:buNone/>
            </a:pPr>
            <a:r>
              <a:rPr lang="da-DK" sz="2565"/>
              <a:t>Lemieux et al. (2004) </a:t>
            </a:r>
            <a:endParaRPr sz="2565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2890"/>
              <a:buFont typeface="Arial"/>
              <a:buNone/>
            </a:pPr>
            <a:r>
              <a:rPr lang="da-DK" sz="2565"/>
              <a:t>“Sexuality in Palliative care: patient perspectives”, </a:t>
            </a:r>
            <a:endParaRPr sz="2565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4952"/>
              <a:buFont typeface="Arial"/>
              <a:buNone/>
            </a:pPr>
            <a:r>
              <a:rPr lang="da-DK" sz="2447"/>
              <a:t>Palliative Medicine.</a:t>
            </a:r>
            <a:endParaRPr sz="2447"/>
          </a:p>
          <a:p>
            <a:pPr marL="127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da-DK" sz="2400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400"/>
              <a:t>10 Palliative Care pt’s with Cancer. Ages 44-81. Heterosexual. 4 women, 6 men. Married. Days to weeks/few months before death.</a:t>
            </a:r>
            <a:endParaRPr sz="2400"/>
          </a:p>
          <a:p>
            <a:pPr marL="127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da-DK" sz="2400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400"/>
              <a:t>Qualitative study investigating the meaning of sexuality to palliative patients via 30 minute interview.</a:t>
            </a:r>
            <a:endParaRPr sz="2400"/>
          </a:p>
          <a:p>
            <a:pPr marL="12700" lvl="0" indent="444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da-DK" sz="2400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400"/>
              <a:t>Themes</a:t>
            </a:r>
            <a:endParaRPr sz="2400"/>
          </a:p>
          <a:p>
            <a:pPr marL="469900" lvl="0" indent="444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da-DK" sz="2000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106"/>
              <a:t>Emotional connection taking precedence over physical expression</a:t>
            </a:r>
            <a:endParaRPr sz="2106"/>
          </a:p>
          <a:p>
            <a:pPr marL="469900" lvl="0" indent="444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2225"/>
              <a:buFont typeface="Arial"/>
              <a:buNone/>
            </a:pPr>
            <a:r>
              <a:rPr lang="da-DK" sz="2106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106"/>
              <a:t>Sexuality continued to be important</a:t>
            </a:r>
            <a:endParaRPr sz="2106"/>
          </a:p>
          <a:p>
            <a:pPr marL="469900" lvl="0" indent="444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2225"/>
              <a:buFont typeface="Arial"/>
              <a:buNone/>
            </a:pPr>
            <a:r>
              <a:rPr lang="da-DK" sz="2106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106"/>
              <a:t>Barriers in hospice – no privacy, staff intrusion, single beds.</a:t>
            </a:r>
            <a:endParaRPr sz="2106"/>
          </a:p>
          <a:p>
            <a:pPr marL="9271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52225"/>
              <a:buFont typeface="Arial"/>
              <a:buNone/>
            </a:pPr>
            <a:r>
              <a:rPr lang="da-DK" sz="2106"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da-DK" sz="2106"/>
              <a:t>Only one patient had previously been asked about their sexuality. All pt’s thought it should be talked about and that their doctors/nurses were the correct people to do so.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365e1112e_2_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da-DK" sz="2900"/>
              <a:t>KReSS rapport - REHPA et al.</a:t>
            </a:r>
            <a:endParaRPr sz="29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da-DK" sz="2900"/>
              <a:t>“Rehabilitering og seksuel sundhed. Udvikling af praksis gennem uddannelse.”</a:t>
            </a:r>
            <a:endParaRPr sz="29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da-DK" sz="2900"/>
              <a:t>I projektet KReSS undersøges det, hvordan kompetenceudvikling inden for seksuel rehabilitering kan bidrage til udvikling af kompetencer og praksis.</a:t>
            </a:r>
            <a:endParaRPr sz="29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9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da-DK" sz="2900"/>
              <a:t>Duus, S. </a:t>
            </a:r>
            <a:endParaRPr sz="2900"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da-DK" sz="2900"/>
              <a:t>“Samtale om samliv og seksualitet med den palliative patient.” Master afhandling.</a:t>
            </a:r>
            <a:endParaRPr sz="2900"/>
          </a:p>
        </p:txBody>
      </p:sp>
      <p:sp>
        <p:nvSpPr>
          <p:cNvPr id="113" name="Google Shape;113;g3d365e1112e_2_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da-DK" sz="3460"/>
              <a:t>Seksualitet og intimitet er vigtigt </a:t>
            </a:r>
            <a:r>
              <a:rPr lang="da-DK" sz="3460">
                <a:solidFill>
                  <a:srgbClr val="FF0000"/>
                </a:solidFill>
              </a:rPr>
              <a:t>hele livet</a:t>
            </a:r>
            <a:r>
              <a:rPr lang="da-DK" sz="3460"/>
              <a:t> - også når vi er døende!</a:t>
            </a:r>
            <a:endParaRPr sz="3460"/>
          </a:p>
        </p:txBody>
      </p:sp>
      <p:sp>
        <p:nvSpPr>
          <p:cNvPr id="114" name="Google Shape;114;g3d365e1112e_2_2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a-DK"/>
              <a:t>Udvidet PRO Palliation spørgeskema: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472"/>
              <a:buFont typeface="Calibri"/>
              <a:buNone/>
            </a:pPr>
            <a:r>
              <a:rPr lang="da-DK" sz="3622"/>
              <a:t>“Spørgeskema om lindring og livskvalitet”</a:t>
            </a:r>
            <a:endParaRPr sz="3622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4038600" cy="435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da-DK" sz="2600">
                <a:solidFill>
                  <a:schemeClr val="accent1"/>
                </a:solidFill>
              </a:rPr>
              <a:t>18. Har du savnet intimitet?</a:t>
            </a: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sz="2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da-DK">
                <a:solidFill>
                  <a:srgbClr val="FF0000"/>
                </a:solidFill>
              </a:rPr>
              <a:t>Hvad gør </a:t>
            </a:r>
            <a:r>
              <a:rPr lang="da-DK" u="sng">
                <a:solidFill>
                  <a:srgbClr val="FF0000"/>
                </a:solidFill>
              </a:rPr>
              <a:t>vi</a:t>
            </a:r>
            <a:r>
              <a:rPr lang="da-DK">
                <a:solidFill>
                  <a:srgbClr val="FF0000"/>
                </a:solidFill>
              </a:rPr>
              <a:t> ved svaret?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a-DK"/>
              <a:t>Hvordan hjælper vi patienter og pårørende med deres udfordring?</a:t>
            </a:r>
            <a:endParaRPr/>
          </a:p>
        </p:txBody>
      </p:sp>
      <p:pic>
        <p:nvPicPr>
          <p:cNvPr id="121" name="Google Shape;121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772816"/>
            <a:ext cx="419100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365e1112e_1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/>
              <a:t>Hospicehistorie</a:t>
            </a:r>
            <a:endParaRPr/>
          </a:p>
        </p:txBody>
      </p:sp>
      <p:sp>
        <p:nvSpPr>
          <p:cNvPr id="129" name="Google Shape;129;g3d365e1112e_1_6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8229600" cy="43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85800" lvl="1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0" name="Google Shape;130;g3d365e1112e_1_6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g3d365e1112e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800" y="790563"/>
            <a:ext cx="37719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d365e1112e_1_6"/>
          <p:cNvPicPr preferRelativeResize="0"/>
          <p:nvPr/>
        </p:nvPicPr>
        <p:blipFill rotWithShape="1">
          <a:blip r:embed="rId5">
            <a:alphaModFix/>
          </a:blip>
          <a:srcRect t="-7745" b="17051"/>
          <a:stretch/>
        </p:blipFill>
        <p:spPr>
          <a:xfrm>
            <a:off x="3091775" y="2870488"/>
            <a:ext cx="2960350" cy="3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d365e1112e_1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900" y="1645225"/>
            <a:ext cx="8677726" cy="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body" idx="1"/>
          </p:nvPr>
        </p:nvSpPr>
        <p:spPr>
          <a:xfrm>
            <a:off x="457200" y="1013450"/>
            <a:ext cx="8526000" cy="51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1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23. september</a:t>
            </a:r>
            <a:endParaRPr sz="2780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420"/>
              <a:buChar char="•"/>
            </a:pPr>
            <a:r>
              <a:rPr lang="da-DK" sz="1420"/>
              <a:t>Opstartsmøde, afgrænsning af område.</a:t>
            </a:r>
            <a:endParaRPr sz="2440"/>
          </a:p>
          <a:p>
            <a:pPr marL="685800" lvl="1" indent="-261938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</a:pPr>
            <a:endParaRPr sz="1675" b="1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November</a:t>
            </a:r>
            <a:endParaRPr sz="2780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420"/>
              <a:buChar char="•"/>
            </a:pPr>
            <a:r>
              <a:rPr lang="da-DK" sz="1420"/>
              <a:t>Fokuserede spørgsmål, søgetermer, søgestrategi, litteratursøgning.</a:t>
            </a:r>
            <a:endParaRPr sz="2440"/>
          </a:p>
          <a:p>
            <a:pPr marL="1143000" lvl="2" indent="-16383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endParaRPr sz="1420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Januar</a:t>
            </a:r>
            <a:endParaRPr sz="1356" b="1"/>
          </a:p>
          <a:p>
            <a:pPr marL="1143000" lvl="2" indent="-254016" algn="l" rtl="0">
              <a:lnSpc>
                <a:spcPct val="80000"/>
              </a:lnSpc>
              <a:spcBef>
                <a:spcPts val="191"/>
              </a:spcBef>
              <a:spcAft>
                <a:spcPts val="0"/>
              </a:spcAft>
              <a:buClr>
                <a:schemeClr val="dk1"/>
              </a:buClr>
              <a:buSzPts val="1356"/>
              <a:buChar char="•"/>
            </a:pPr>
            <a:r>
              <a:rPr lang="da-DK" sz="1356"/>
              <a:t>Udvælgelse af litteratur.</a:t>
            </a:r>
            <a:endParaRPr sz="2440"/>
          </a:p>
          <a:p>
            <a:pPr marL="685800" lvl="1" indent="-261938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</a:pPr>
            <a:endParaRPr sz="1675" b="1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rgbClr val="FF0000"/>
              </a:buClr>
              <a:buSzPts val="1675"/>
              <a:buAutoNum type="arabicPeriod"/>
            </a:pPr>
            <a:r>
              <a:rPr lang="da-DK" sz="1675" b="1">
                <a:solidFill>
                  <a:srgbClr val="FF0000"/>
                </a:solidFill>
              </a:rPr>
              <a:t>Marts-April</a:t>
            </a:r>
            <a:endParaRPr sz="2780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rgbClr val="FF0000"/>
              </a:buClr>
              <a:buSzPts val="1420"/>
              <a:buChar char="•"/>
            </a:pPr>
            <a:r>
              <a:rPr lang="da-DK" sz="1420">
                <a:solidFill>
                  <a:srgbClr val="FF0000"/>
                </a:solidFill>
              </a:rPr>
              <a:t>Sammenfatning og evidensvurdering af litteratur.</a:t>
            </a:r>
            <a:endParaRPr sz="2440"/>
          </a:p>
          <a:p>
            <a:pPr marL="685800" lvl="1" indent="-261938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</a:pPr>
            <a:endParaRPr sz="1675" b="1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Maj-juni</a:t>
            </a:r>
            <a:endParaRPr sz="1675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420"/>
              <a:buChar char="•"/>
            </a:pPr>
            <a:r>
              <a:rPr lang="da-DK" sz="1420"/>
              <a:t>Formulering af anbefalinger, udarbejdelse af baggrundsafsnit, metodeafsnit, bilag.</a:t>
            </a:r>
            <a:endParaRPr sz="2440"/>
          </a:p>
          <a:p>
            <a:pPr marL="685800" lvl="2" indent="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endParaRPr sz="1420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Juni - august</a:t>
            </a:r>
            <a:endParaRPr sz="2780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420"/>
              <a:buChar char="•"/>
            </a:pPr>
            <a:r>
              <a:rPr lang="da-DK" sz="1420"/>
              <a:t>Gennemarbejdelse af retningslinje.</a:t>
            </a:r>
            <a:endParaRPr sz="2440"/>
          </a:p>
          <a:p>
            <a:pPr marL="685800" lvl="2" indent="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endParaRPr sz="1420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September</a:t>
            </a:r>
            <a:endParaRPr sz="2780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420"/>
              <a:buChar char="•"/>
            </a:pPr>
            <a:r>
              <a:rPr lang="da-DK" sz="1420"/>
              <a:t>Klar til at sende i høring. </a:t>
            </a:r>
            <a:endParaRPr sz="2440"/>
          </a:p>
          <a:p>
            <a:pPr marL="685800" lvl="2" indent="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endParaRPr sz="1420"/>
          </a:p>
          <a:p>
            <a:pPr marL="685800" lvl="1" indent="-368300" algn="l" rtl="0">
              <a:lnSpc>
                <a:spcPct val="80000"/>
              </a:lnSpc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ts val="1675"/>
              <a:buAutoNum type="arabicPeriod"/>
            </a:pPr>
            <a:r>
              <a:rPr lang="da-DK" sz="1675" b="1"/>
              <a:t>November</a:t>
            </a:r>
            <a:endParaRPr sz="2780"/>
          </a:p>
          <a:p>
            <a:pPr marL="1143000" lvl="2" indent="-254000" algn="l" rtl="0">
              <a:lnSpc>
                <a:spcPct val="80000"/>
              </a:lnSpc>
              <a:spcBef>
                <a:spcPts val="204"/>
              </a:spcBef>
              <a:spcAft>
                <a:spcPts val="0"/>
              </a:spcAft>
              <a:buClr>
                <a:schemeClr val="dk1"/>
              </a:buClr>
              <a:buSzPts val="1420"/>
              <a:buChar char="•"/>
            </a:pPr>
            <a:r>
              <a:rPr lang="da-DK" sz="1420"/>
              <a:t>Indarbejdelse af høringssvar.</a:t>
            </a:r>
            <a:endParaRPr sz="2440"/>
          </a:p>
          <a:p>
            <a:pPr marL="49403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780"/>
          </a:p>
        </p:txBody>
      </p:sp>
      <p:sp>
        <p:nvSpPr>
          <p:cNvPr id="140" name="Google Shape;140;p5"/>
          <p:cNvSpPr txBox="1"/>
          <p:nvPr/>
        </p:nvSpPr>
        <p:spPr>
          <a:xfrm>
            <a:off x="457200" y="157450"/>
            <a:ext cx="2312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a-DK"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Tidsplan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79099" y="454247"/>
            <a:ext cx="6172200" cy="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da-DK"/>
              <a:t>Processen</a:t>
            </a:r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1247775" y="1584276"/>
            <a:ext cx="5362576" cy="3492550"/>
            <a:chOff x="467544" y="836613"/>
            <a:chExt cx="7633469" cy="5832475"/>
          </a:xfrm>
        </p:grpSpPr>
        <p:cxnSp>
          <p:nvCxnSpPr>
            <p:cNvPr id="149" name="Google Shape;149;p6"/>
            <p:cNvCxnSpPr>
              <a:stCxn id="150" idx="1"/>
              <a:endCxn id="151" idx="2"/>
            </p:cNvCxnSpPr>
            <p:nvPr/>
          </p:nvCxnSpPr>
          <p:spPr>
            <a:xfrm rot="10800000">
              <a:off x="5133250" y="5991369"/>
              <a:ext cx="423000" cy="451500"/>
            </a:xfrm>
            <a:prstGeom prst="bentConnector2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2" name="Google Shape;152;p6"/>
            <p:cNvCxnSpPr>
              <a:stCxn id="151" idx="1"/>
              <a:endCxn id="153" idx="2"/>
            </p:cNvCxnSpPr>
            <p:nvPr/>
          </p:nvCxnSpPr>
          <p:spPr>
            <a:xfrm rot="10800000">
              <a:off x="3436000" y="5311707"/>
              <a:ext cx="424800" cy="453300"/>
            </a:xfrm>
            <a:prstGeom prst="bentConnector2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4" name="Google Shape;154;p6"/>
            <p:cNvCxnSpPr>
              <a:stCxn id="153" idx="0"/>
              <a:endCxn id="155" idx="2"/>
            </p:cNvCxnSpPr>
            <p:nvPr/>
          </p:nvCxnSpPr>
          <p:spPr>
            <a:xfrm rot="-5400000">
              <a:off x="4065694" y="4004488"/>
              <a:ext cx="225300" cy="1484400"/>
            </a:xfrm>
            <a:prstGeom prst="bentConnector3">
              <a:avLst>
                <a:gd name="adj1" fmla="val -5582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6" name="Google Shape;156;p6"/>
            <p:cNvCxnSpPr>
              <a:stCxn id="157" idx="1"/>
              <a:endCxn id="158" idx="2"/>
            </p:cNvCxnSpPr>
            <p:nvPr/>
          </p:nvCxnSpPr>
          <p:spPr>
            <a:xfrm rot="10800000">
              <a:off x="1740675" y="3276744"/>
              <a:ext cx="1907400" cy="451500"/>
            </a:xfrm>
            <a:prstGeom prst="bentConnector2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9" name="Google Shape;159;p6"/>
            <p:cNvCxnSpPr>
              <a:stCxn id="158" idx="0"/>
              <a:endCxn id="160" idx="2"/>
            </p:cNvCxnSpPr>
            <p:nvPr/>
          </p:nvCxnSpPr>
          <p:spPr>
            <a:xfrm rot="10800000">
              <a:off x="1740694" y="2597063"/>
              <a:ext cx="0" cy="227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6"/>
            <p:cNvCxnSpPr>
              <a:stCxn id="160" idx="0"/>
              <a:endCxn id="162" idx="2"/>
            </p:cNvCxnSpPr>
            <p:nvPr/>
          </p:nvCxnSpPr>
          <p:spPr>
            <a:xfrm rot="10800000">
              <a:off x="1739794" y="1937113"/>
              <a:ext cx="900" cy="2076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2" name="Google Shape;162;p6"/>
            <p:cNvSpPr/>
            <p:nvPr/>
          </p:nvSpPr>
          <p:spPr>
            <a:xfrm>
              <a:off x="467544" y="1484784"/>
              <a:ext cx="2544762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Forhåndssøgning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468313" y="2144713"/>
              <a:ext cx="2544762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Udarbejdelse af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fokuserede spørgsmål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8313" y="2824163"/>
              <a:ext cx="2544762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Udarbejdelse af søgestrategi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648075" y="3502025"/>
              <a:ext cx="2544763" cy="45243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25"/>
                <a:buFont typeface="Verdana"/>
                <a:buNone/>
              </a:pPr>
              <a:r>
                <a:rPr lang="da-DK" sz="825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Systematisk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litteratursøgning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648075" y="4181475"/>
              <a:ext cx="2544763" cy="452438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Vurdering af litteratur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163763" y="4859338"/>
              <a:ext cx="2544762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Inkludering af litteratur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132388" y="4859338"/>
              <a:ext cx="2544762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Ekskludering af litteratur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860800" y="5538788"/>
              <a:ext cx="2544763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Resumering i evidenstabel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556250" y="6216650"/>
              <a:ext cx="2544763" cy="452438"/>
            </a:xfrm>
            <a:prstGeom prst="roundRect">
              <a:avLst>
                <a:gd name="adj" fmla="val 16667"/>
              </a:avLst>
            </a:prstGeom>
            <a:solidFill>
              <a:srgbClr val="99CC00">
                <a:alpha val="60000"/>
              </a:srgb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Udarbejdelse af anbefalinger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179192" y="2557613"/>
              <a:ext cx="320675" cy="339725"/>
            </a:xfrm>
            <a:prstGeom prst="downArrow">
              <a:avLst>
                <a:gd name="adj1" fmla="val 50000"/>
                <a:gd name="adj2" fmla="val 26485"/>
              </a:avLst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6355557" y="3904543"/>
              <a:ext cx="309562" cy="314325"/>
            </a:xfrm>
            <a:prstGeom prst="downArrow">
              <a:avLst>
                <a:gd name="adj1" fmla="val 50000"/>
                <a:gd name="adj2" fmla="val 25385"/>
              </a:avLst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-5400000">
              <a:off x="6621748" y="5623208"/>
              <a:ext cx="430216" cy="30581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-5400000">
              <a:off x="2543175" y="3332163"/>
              <a:ext cx="293688" cy="309562"/>
            </a:xfrm>
            <a:prstGeom prst="downArrow">
              <a:avLst>
                <a:gd name="adj1" fmla="val 50000"/>
                <a:gd name="adj2" fmla="val 26351"/>
              </a:avLst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2535238" y="3413509"/>
              <a:ext cx="270867" cy="1468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916238" y="5410200"/>
              <a:ext cx="360362" cy="377825"/>
            </a:xfrm>
            <a:prstGeom prst="downArrow">
              <a:avLst>
                <a:gd name="adj1" fmla="val 50000"/>
                <a:gd name="adj2" fmla="val 26211"/>
              </a:avLst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68313" y="836613"/>
              <a:ext cx="2544762" cy="452437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Verdana"/>
                <a:buNone/>
              </a:pPr>
              <a:r>
                <a:rPr lang="da-DK" sz="9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Identificering af problemstilling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1" name="Google Shape;171;p6"/>
            <p:cNvCxnSpPr/>
            <p:nvPr/>
          </p:nvCxnSpPr>
          <p:spPr>
            <a:xfrm rot="-5400000">
              <a:off x="1649413" y="1381125"/>
              <a:ext cx="227012" cy="1588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4932363" y="3933825"/>
              <a:ext cx="1587" cy="227013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73" name="Google Shape;173;p6"/>
          <p:cNvCxnSpPr>
            <a:stCxn id="150" idx="3"/>
          </p:cNvCxnSpPr>
          <p:nvPr/>
        </p:nvCxnSpPr>
        <p:spPr>
          <a:xfrm>
            <a:off x="6610351" y="4941364"/>
            <a:ext cx="285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74" name="Google Shape;174;p6"/>
          <p:cNvSpPr/>
          <p:nvPr/>
        </p:nvSpPr>
        <p:spPr>
          <a:xfrm>
            <a:off x="6896101" y="4821425"/>
            <a:ext cx="1787717" cy="270925"/>
          </a:xfrm>
          <a:prstGeom prst="roundRect">
            <a:avLst>
              <a:gd name="adj" fmla="val 16667"/>
            </a:avLst>
          </a:prstGeom>
          <a:solidFill>
            <a:srgbClr val="0070C0">
              <a:alpha val="6000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None/>
            </a:pPr>
            <a:r>
              <a:rPr lang="da-DK" sz="9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Høring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378006" y="4322991"/>
            <a:ext cx="2236845" cy="407490"/>
          </a:xfrm>
          <a:prstGeom prst="ellipse">
            <a:avLst/>
          </a:prstGeom>
          <a:noFill/>
          <a:ln w="25400" cap="flat" cmpd="sng">
            <a:solidFill>
              <a:srgbClr val="FF00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442900" y="264803"/>
            <a:ext cx="82296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100000"/>
              <a:buFont typeface="Calibri"/>
              <a:buNone/>
            </a:pPr>
            <a:br>
              <a:rPr lang="da-DK" sz="2200">
                <a:solidFill>
                  <a:srgbClr val="FF0066"/>
                </a:solidFill>
              </a:rPr>
            </a:br>
            <a:r>
              <a:rPr lang="da-DK" sz="3200"/>
              <a:t>Fokuseret spørgsmål 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ct val="68750"/>
              <a:buFont typeface="Calibri"/>
              <a:buNone/>
            </a:pPr>
            <a:r>
              <a:rPr lang="da-DK" sz="3200">
                <a:solidFill>
                  <a:srgbClr val="6600CC"/>
                </a:solidFill>
              </a:rPr>
              <a:t>P</a:t>
            </a:r>
            <a:r>
              <a:rPr lang="da-DK" sz="3200">
                <a:solidFill>
                  <a:srgbClr val="FF0066"/>
                </a:solidFill>
              </a:rPr>
              <a:t>I</a:t>
            </a:r>
            <a:r>
              <a:rPr lang="da-DK" sz="3200">
                <a:solidFill>
                  <a:srgbClr val="00B050"/>
                </a:solidFill>
              </a:rPr>
              <a:t>C</a:t>
            </a:r>
            <a:r>
              <a:rPr lang="da-DK" sz="3200">
                <a:solidFill>
                  <a:srgbClr val="FFC000"/>
                </a:solidFill>
              </a:rPr>
              <a:t>O</a:t>
            </a:r>
            <a:br>
              <a:rPr lang="da-DK" sz="3200">
                <a:solidFill>
                  <a:srgbClr val="FFC000"/>
                </a:solidFill>
              </a:rPr>
            </a:br>
            <a:r>
              <a:rPr lang="da-DK" sz="3200">
                <a:solidFill>
                  <a:srgbClr val="6600CC"/>
                </a:solidFill>
              </a:rPr>
              <a:t>Population</a:t>
            </a:r>
            <a:r>
              <a:rPr lang="da-DK" sz="3200">
                <a:solidFill>
                  <a:schemeClr val="accent4"/>
                </a:solidFill>
              </a:rPr>
              <a:t>,</a:t>
            </a:r>
            <a:r>
              <a:rPr lang="da-DK" sz="3200">
                <a:solidFill>
                  <a:srgbClr val="FF0066"/>
                </a:solidFill>
              </a:rPr>
              <a:t> Intervention, </a:t>
            </a:r>
            <a:r>
              <a:rPr lang="da-DK" sz="3200">
                <a:solidFill>
                  <a:srgbClr val="00B050"/>
                </a:solidFill>
              </a:rPr>
              <a:t>Comparison, </a:t>
            </a:r>
            <a:r>
              <a:rPr lang="da-DK" sz="3200">
                <a:solidFill>
                  <a:srgbClr val="FFC000"/>
                </a:solidFill>
              </a:rPr>
              <a:t>Outcome</a:t>
            </a:r>
            <a:br>
              <a:rPr lang="da-DK" sz="3544"/>
            </a:br>
            <a:endParaRPr sz="3544"/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6125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88892"/>
              <a:buAutoNum type="arabicPeriod"/>
            </a:pPr>
            <a:r>
              <a:rPr lang="da-DK" sz="3601"/>
              <a:t>Hvilke </a:t>
            </a:r>
            <a:r>
              <a:rPr lang="da-DK" sz="3601">
                <a:solidFill>
                  <a:srgbClr val="FF0000"/>
                </a:solidFill>
              </a:rPr>
              <a:t>interventioner</a:t>
            </a:r>
            <a:r>
              <a:rPr lang="da-DK" sz="3601"/>
              <a:t> rettet mod </a:t>
            </a:r>
            <a:r>
              <a:rPr lang="da-DK" sz="3601">
                <a:solidFill>
                  <a:schemeClr val="accent4"/>
                </a:solidFill>
              </a:rPr>
              <a:t>sundhedsansatte, der yder en palliativ indsats</a:t>
            </a:r>
            <a:r>
              <a:rPr lang="da-DK" sz="3601"/>
              <a:t>, kan </a:t>
            </a:r>
            <a:r>
              <a:rPr lang="da-DK" sz="3601">
                <a:solidFill>
                  <a:srgbClr val="FF0000"/>
                </a:solidFill>
              </a:rPr>
              <a:t>understøtte</a:t>
            </a:r>
            <a:r>
              <a:rPr lang="da-DK" sz="3601"/>
              <a:t>, at </a:t>
            </a:r>
            <a:r>
              <a:rPr lang="da-DK" sz="3601">
                <a:solidFill>
                  <a:srgbClr val="FFC000"/>
                </a:solidFill>
              </a:rPr>
              <a:t>samtaler om seksualitet, intimitet og nærhed bliver en integreret del af en helhedsorienteret omsorg for den palliative patient og pårørende</a:t>
            </a:r>
            <a:r>
              <a:rPr lang="da-DK" sz="3601"/>
              <a:t>?</a:t>
            </a:r>
            <a:endParaRPr sz="3601"/>
          </a:p>
        </p:txBody>
      </p:sp>
      <p:sp>
        <p:nvSpPr>
          <p:cNvPr id="183" name="Google Shape;183;p7"/>
          <p:cNvSpPr txBox="1">
            <a:spLocks noGrp="1"/>
          </p:cNvSpPr>
          <p:nvPr>
            <p:ph type="ftr" idx="11"/>
          </p:nvPr>
        </p:nvSpPr>
        <p:spPr>
          <a:xfrm>
            <a:off x="428596" y="6072206"/>
            <a:ext cx="8258204" cy="64926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ftr" idx="11"/>
          </p:nvPr>
        </p:nvSpPr>
        <p:spPr>
          <a:xfrm>
            <a:off x="442900" y="6042300"/>
            <a:ext cx="8258100" cy="815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Dansk Multidisciplinær Cancer Gruppe </a:t>
            </a:r>
            <a:br>
              <a:rPr lang="da-DK"/>
            </a:br>
            <a:r>
              <a:rPr lang="da-DK"/>
              <a:t>for Palliativ indsats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Skærmshow (4:3)</PresentationFormat>
  <Paragraphs>216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Roboto</vt:lpstr>
      <vt:lpstr>Arial</vt:lpstr>
      <vt:lpstr>Times New Roman</vt:lpstr>
      <vt:lpstr>Verdana</vt:lpstr>
      <vt:lpstr>Calibri</vt:lpstr>
      <vt:lpstr>Kontortema</vt:lpstr>
      <vt:lpstr>En national klinisk retningslinje for samtaler om seksualitet og intimitet med palliative patienter og deres pårørende er på vej!</vt:lpstr>
      <vt:lpstr>Arbejdsgruppen</vt:lpstr>
      <vt:lpstr>Seksualitet og intimitet er vigtigt hele livet - også når vi er døende!</vt:lpstr>
      <vt:lpstr>Seksualitet og intimitet er vigtigt hele livet - også når vi er døende!</vt:lpstr>
      <vt:lpstr>Udvidet PRO Palliation spørgeskema: “Spørgeskema om lindring og livskvalitet”</vt:lpstr>
      <vt:lpstr>Hospicehistorie</vt:lpstr>
      <vt:lpstr>PowerPoint-præsentation</vt:lpstr>
      <vt:lpstr>Processen</vt:lpstr>
      <vt:lpstr> Fokuseret spørgsmål  PICO Population, Intervention, Comparison, Outcome </vt:lpstr>
      <vt:lpstr> Fokuseret spørgsmål  PICO Population, Intervention, Comparison, Outcome </vt:lpstr>
      <vt:lpstr>Søgestrategi - Søgeord</vt:lpstr>
      <vt:lpstr>Systematisk litteratursøgning</vt:lpstr>
      <vt:lpstr>Vi skal til EAPC!</vt:lpstr>
      <vt:lpstr>Vær med til at lave en klinisk retningslinje!  </vt:lpstr>
      <vt:lpstr>Tak og hold øje!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khan0019</dc:creator>
  <cp:lastModifiedBy>Anna Jedzini Ogstrup</cp:lastModifiedBy>
  <cp:revision>1</cp:revision>
  <dcterms:created xsi:type="dcterms:W3CDTF">2013-02-25T07:57:30Z</dcterms:created>
  <dcterms:modified xsi:type="dcterms:W3CDTF">2026-05-01T08:00:23Z</dcterms:modified>
</cp:coreProperties>
</file>