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69" r:id="rId3"/>
    <p:sldId id="570" r:id="rId4"/>
    <p:sldId id="606" r:id="rId5"/>
    <p:sldId id="601" r:id="rId6"/>
    <p:sldId id="556" r:id="rId7"/>
    <p:sldId id="605" r:id="rId8"/>
    <p:sldId id="600" r:id="rId9"/>
    <p:sldId id="564" r:id="rId10"/>
    <p:sldId id="608" r:id="rId11"/>
    <p:sldId id="297" r:id="rId12"/>
    <p:sldId id="602" r:id="rId13"/>
    <p:sldId id="299" r:id="rId14"/>
    <p:sldId id="607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F43"/>
    <a:srgbClr val="B9D99A"/>
    <a:srgbClr val="F0FFD6"/>
    <a:srgbClr val="D0E4D9"/>
    <a:srgbClr val="A2C9B3"/>
    <a:srgbClr val="2D8653"/>
    <a:srgbClr val="B3B3B3"/>
    <a:srgbClr val="000000"/>
    <a:srgbClr val="BECBBE"/>
    <a:srgbClr val="F2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192" y="8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14.04.2026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790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223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75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892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628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976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02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979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061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61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rgbClr val="567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AC0C3D3-9420-466E-837D-E3FCFD058D0C}"/>
              </a:ext>
            </a:extLst>
          </p:cNvPr>
          <p:cNvSpPr/>
          <p:nvPr userDrawn="1"/>
        </p:nvSpPr>
        <p:spPr>
          <a:xfrm>
            <a:off x="0" y="1976434"/>
            <a:ext cx="683568" cy="4881566"/>
          </a:xfrm>
          <a:prstGeom prst="rect">
            <a:avLst/>
          </a:prstGeom>
          <a:solidFill>
            <a:srgbClr val="B9D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7" name="text" descr="{&quot;templafy&quot;:{&quot;id&quot;:&quot;45efa975-e268-4535-8d34-a915fed8783c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7cdcd9e7-c5d5-485d-8200-f05d00705f30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35792027" name="image" descr="{&quot;templafy&quot;:{&quot;id&quot;:&quot;3fa2644a-a9a1-4d57-af77-9dc4de9ff38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81797414" name="image" descr="{&quot;templafy&quot;:{&quot;id&quot;:&quot;572f3516-719f-4173-9d5f-6af45e70744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57385690" name="image" descr="{&quot;templafy&quot;:{&quot;id&quot;:&quot;e85fd611-a7f6-497a-b05e-5d5dfd082c3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b7d1df9a-983b-41f8-896f-5814a5f20a4b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29" name="text" descr="{&quot;templafy&quot;:{&quot;id&quot;:&quot;83ffd8d7-e3c5-4ca7-994e-040850f9d08a&quot;}}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de297182-b881-4a4b-8638-12d0f5ac613b&quot;}}" hidden="1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536a43ee-3458-4d44-a9b0-c155c79154e6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33045940" name="image" descr="{&quot;templafy&quot;:{&quot;id&quot;:&quot;0969b1be-1ec5-4978-bed1-8117edd4caf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780112427" name="image" descr="{&quot;templafy&quot;:{&quot;id&quot;:&quot;7f79f9a8-b1cb-4d0b-9886-a0e75382f8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A195DE7-24E3-4551-BCF7-2A2EEAB1E9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973030"/>
            <a:ext cx="10825162" cy="10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A6CA117F-B419-4B27-AD10-AB28D258D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F53687A4-5E98-4574-A77B-34F679561701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acbbe52c-c350-479c-914b-358d74e973f5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7" name="text" descr="{&quot;templafy&quot;:{&quot;id&quot;:&quot;61f52efd-55c6-4a5f-9cb8-22cac2b22410&quot;}}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8327f723-03fa-460a-999a-3c906b86b1ac&quot;}}" hidden="1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d09163d2-73a7-4925-8b4b-06a3409cbde6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28682774" name="image" descr="{&quot;templafy&quot;:{&quot;id&quot;:&quot;e2f9771a-5190-484c-8699-125aa01ac63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71994355" name="image" descr="{&quot;templafy&quot;:{&quot;id&quot;:&quot;3ea1f402-7cfd-4ea2-936e-9f477192efe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94341961" name="image" descr="{&quot;templafy&quot;:{&quot;id&quot;:&quot;b55ad627-c46f-446f-af57-c2be4e97caf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75131120" name="image" descr="{&quot;templafy&quot;:{&quot;id&quot;:&quot;efb491ac-9170-4979-85e7-364adbe08ab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141bed01-6234-44a4-be19-1ca80fd1af67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91f2e615-64b9-41d7-928d-11763680a181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349262566" name="image" descr="{&quot;templafy&quot;:{&quot;id&quot;:&quot;04f2d1d1-2632-464e-8160-40d969b8f76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958CA5C5-5CA3-4365-BD14-AC9883BB4C18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b22d1b9a-bd1d-45cc-8ba1-0c59589ac74c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1" name="text" descr="{&quot;templafy&quot;:{&quot;id&quot;:&quot;bdd4931b-9b52-4fb9-b7e6-f02eef333b97&quot;}}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8e1a304f-71d8-430f-8989-f9580f5a4d47&quot;}}" hidden="1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13e2ed67-eb6a-4dc9-9680-f387e896c510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025653943" name="image" descr="{&quot;templafy&quot;:{&quot;id&quot;:&quot;83a15dc4-083d-41d7-b852-4d26925a2bc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9581706" name="image" descr="{&quot;templafy&quot;:{&quot;id&quot;:&quot;5780147f-a394-4a27-8373-f318624ad89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79129451" name="image" descr="{&quot;templafy&quot;:{&quot;id&quot;:&quot;6961fd94-15e9-47a1-9dd3-b55705e9173c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87786225" name="image" descr="{&quot;templafy&quot;:{&quot;id&quot;:&quot;e12902b6-cb29-4b0e-a61a-75eed4a322ec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1222423e-cfea-44fe-b5c6-80394a58b9d9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36b3b993-7d99-422f-ad89-607d1a4023b6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44105391" name="image" descr="{&quot;templafy&quot;:{&quot;id&quot;:&quot;f4bfaece-4586-4443-a8b2-164b8bfa96b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23238A29-3C02-444C-8FB5-D4E3C3B6BF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5" name="Pladsholder til diasnummer 5">
            <a:extLst>
              <a:ext uri="{FF2B5EF4-FFF2-40B4-BE49-F238E27FC236}">
                <a16:creationId xmlns:a16="http://schemas.microsoft.com/office/drawing/2014/main" id="{DA35C750-FABA-4C3C-BF94-2A5B0D47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extLst>
              <a:ext uri="{FF2B5EF4-FFF2-40B4-BE49-F238E27FC236}">
                <a16:creationId xmlns:a16="http://schemas.microsoft.com/office/drawing/2014/main" id="{5D4EB672-DAFB-4065-BE4D-ACA24EA2A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129C4943-9381-4160-B9A7-CB7597AC1E05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4" name="Pladsholder til diasnummer 5">
            <a:extLst>
              <a:ext uri="{FF2B5EF4-FFF2-40B4-BE49-F238E27FC236}">
                <a16:creationId xmlns:a16="http://schemas.microsoft.com/office/drawing/2014/main" id="{A4253A9E-C990-4EF2-97EE-16B9419E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" descr="{&quot;templafy&quot;:{&quot;id&quot;:&quot;e62b2e63-2192-4d6f-bbf8-926fce3f3cdf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0" name="text" descr="{&quot;templafy&quot;:{&quot;id&quot;:&quot;49d4e8cb-959f-4834-bb5d-0d9f040316b2&quot;}}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b76834a6-4ac6-48dc-bf94-867015b1b389&quot;}}" hidden="1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eba8bb8c-01da-4dc3-aaec-55df351f6cd7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025096824" name="image" descr="{&quot;templafy&quot;:{&quot;id&quot;:&quot;cc370dc9-94a2-467e-95fa-51e77292a72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54372998" name="image" descr="{&quot;templafy&quot;:{&quot;id&quot;:&quot;6a22e71c-3f7a-4a48-ba67-8abe079bf7c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093266072" name="image" descr="{&quot;templafy&quot;:{&quot;id&quot;:&quot;1fc52510-ce55-4b00-859b-3324bf9cc8d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31838280" name="image" descr="{&quot;templafy&quot;:{&quot;id&quot;:&quot;a3339dd8-31eb-4e2a-b7e1-47f96e0fe3b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fe0dd6bb-b20f-4ea7-bb23-ccb14db517de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34d8d2de-dc4b-4903-a797-0b760f6aeae4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32680449" name="image" descr="{&quot;templafy&quot;:{&quot;id&quot;:&quot;8a6082ca-b270-429f-ae27-02f91e93adb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extLst>
              <a:ext uri="{FF2B5EF4-FFF2-40B4-BE49-F238E27FC236}">
                <a16:creationId xmlns:a16="http://schemas.microsoft.com/office/drawing/2014/main" id="{05EEE254-C792-45B0-8DCC-0E8D4BF61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2483E305-2B64-4EDD-AA0D-ED0F81594801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4" name="Pladsholder til diasnummer 5">
            <a:extLst>
              <a:ext uri="{FF2B5EF4-FFF2-40B4-BE49-F238E27FC236}">
                <a16:creationId xmlns:a16="http://schemas.microsoft.com/office/drawing/2014/main" id="{1CCF771B-5D89-4DCB-AE95-14F88892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" descr="{&quot;templafy&quot;:{&quot;id&quot;:&quot;ca8aa98a-e279-407f-a00e-91f2fab21d1b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9" name="text" descr="{&quot;templafy&quot;:{&quot;id&quot;:&quot;6936adc3-d27d-443a-a2cd-44c91981d481&quot;}}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473c0a2f-5799-4995-8985-967231b3cdc5&quot;}}" hidden="1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0a5c813f-8f05-4bd5-8438-5c299515ed28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41046258" name="image" descr="{&quot;templafy&quot;:{&quot;id&quot;:&quot;c0811287-3a2a-4f26-a354-b3825645baa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89547824" name="image" descr="{&quot;templafy&quot;:{&quot;id&quot;:&quot;d047f739-96bb-4dcf-8033-82db1008f9f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90238853" name="image" descr="{&quot;templafy&quot;:{&quot;id&quot;:&quot;e87b9da1-a800-4c1d-9d30-e8e07608f4d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45664930" name="image" descr="{&quot;templafy&quot;:{&quot;id&quot;:&quot;76bdb1d4-96b2-4b7d-8970-4637d1169da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d8cf9706-1bd8-4d7b-8487-de901490d83f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76c05dd4-c46b-49c9-aff0-878b0db5b145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080057977" name="image" descr="{&quot;templafy&quot;:{&quot;id&quot;:&quot;7c824e82-42f8-4b70-a7a7-d3c28f78dc4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67B8AC-EF1C-4ECC-BDBE-4D7671C7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10.09.21</a:t>
            </a:r>
            <a:endParaRPr lang="da-DK" altLang="da-DK" noProof="1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BABD38-1482-4CF0-8D95-CAA01242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DPD Årsrapport 2020. Sundhedsfagligt Råd for Palliativ Behandling. Mogens Grønvold</a:t>
            </a:r>
          </a:p>
        </p:txBody>
      </p:sp>
    </p:spTree>
    <p:extLst>
      <p:ext uri="{BB962C8B-B14F-4D97-AF65-F5344CB8AC3E}">
        <p14:creationId xmlns:p14="http://schemas.microsoft.com/office/powerpoint/2010/main" val="105752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21ba62db-fc8a-458e-9b25-77e0314eac10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Hospital</a:t>
            </a:r>
          </a:p>
        </p:txBody>
      </p:sp>
      <p:sp>
        <p:nvSpPr>
          <p:cNvPr id="7" name="text" descr="{&quot;templafy&quot;:{&quot;id&quot;:&quot;ef33cbf2-52e6-4264-a3d1-ccd7ef4b9fda&quot;}}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The Research Unit of Palliative Medicine</a:t>
            </a:r>
          </a:p>
        </p:txBody>
      </p:sp>
      <p:sp>
        <p:nvSpPr>
          <p:cNvPr id="8" name="text" descr="{&quot;templafy&quot;:{&quot;id&quot;:&quot;8b2d50c9-3709-4c76-9ede-a31b002ab8a4&quot;}}" hidden="1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8d58fb3f-6e9b-445c-bcf4-6d7ea7122cb6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907559716" name="image" descr="{&quot;templafy&quot;:{&quot;id&quot;:&quot;411bfe5f-a697-4c48-919e-b4e43804712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426709936" name="image" descr="{&quot;templafy&quot;:{&quot;id&quot;:&quot;ccd29c44-2ab4-4f60-9f94-6c2bd091643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009731163" name="image" descr="{&quot;templafy&quot;:{&quot;id&quot;:&quot;cc69fe6d-4f29-4c61-b193-504945b833f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005355945" name="image" descr="{&quot;templafy&quot;:{&quot;id&quot;:&quot;d19571e9-0bb9-4361-9282-d45971ce099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1352177" name="image" descr="{&quot;templafy&quot;:{&quot;id&quot;:&quot;6c539141-4fc4-48a1-9ce5-5c6e6cb0eed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9778a8a7-e810-45e3-95a5-3c9205a0e0e7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Maiken Bang Hansen</a:t>
            </a:r>
          </a:p>
        </p:txBody>
      </p:sp>
      <p:sp>
        <p:nvSpPr>
          <p:cNvPr id="23" name="text" descr="{&quot;templafy&quot;:{&quot;id&quot;:&quot;a6f8172d-af26-4233-ba59-0c10231252e2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903935" name="image" descr="{&quot;templafy&quot;:{&quot;id&quot;:&quot;cb1a4850-7849-4cb6-8cd5-55aadc8fee5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75" r:id="rId6"/>
    <p:sldLayoutId id="2147483667" r:id="rId7"/>
    <p:sldLayoutId id="2147483676" r:id="rId8"/>
    <p:sldLayoutId id="2147483677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-danmark.dk/da/omraader/palli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9F01D-1F52-470A-9F41-151D1BCD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36" y="2684159"/>
            <a:ext cx="6042675" cy="1981738"/>
          </a:xfrm>
        </p:spPr>
        <p:txBody>
          <a:bodyPr/>
          <a:lstStyle/>
          <a:p>
            <a:r>
              <a:rPr lang="da-DK" sz="3600" dirty="0"/>
              <a:t>Nyt fra Dansk Palliativ Database</a:t>
            </a:r>
            <a:br>
              <a:rPr lang="da-DK" sz="3600" dirty="0"/>
            </a:br>
            <a:br>
              <a:rPr lang="da-DK" sz="3600" dirty="0"/>
            </a:br>
            <a:r>
              <a:rPr lang="da-DK" sz="3200" dirty="0"/>
              <a:t>DMCG-PAL Årsmøde </a:t>
            </a:r>
            <a:br>
              <a:rPr lang="da-DK" sz="3200"/>
            </a:br>
            <a:r>
              <a:rPr lang="da-DK" sz="3200"/>
              <a:t>15.april 2026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59F7830-B7B2-40F5-A4BA-7285162D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448" y="5634829"/>
            <a:ext cx="9433105" cy="888504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Mogens Grønvold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24EBEB-D18A-47BE-8B7C-2F693830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188BF3-46E2-42BF-AD97-F157446E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088A4B-6924-4285-948E-94CF7CD2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CD22ED3-0ACF-3D74-5744-6E9316354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1030">
            <a:off x="6710739" y="392248"/>
            <a:ext cx="4709592" cy="57128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90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0DDE9-A2A5-86AE-1BE4-47784D87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25" y="1358864"/>
            <a:ext cx="6713051" cy="990015"/>
          </a:xfrm>
        </p:spPr>
        <p:txBody>
          <a:bodyPr/>
          <a:lstStyle/>
          <a:p>
            <a:r>
              <a:rPr lang="da-DK" dirty="0"/>
              <a:t>Hvordan kommer </a:t>
            </a:r>
            <a:r>
              <a:rPr lang="da-DK" dirty="0" err="1"/>
              <a:t>DPD’s</a:t>
            </a:r>
            <a:r>
              <a:rPr lang="da-DK" dirty="0"/>
              <a:t> resultater</a:t>
            </a:r>
            <a:br>
              <a:rPr lang="da-DK" dirty="0"/>
            </a:br>
            <a:r>
              <a:rPr lang="da-DK" dirty="0"/>
              <a:t>til at se ud, når vi opgør den på sundhedsråd?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9FB4879-B750-C997-A587-DD78D168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431CAB7B-A4F3-D1D8-D198-51A963FD5A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60648"/>
            <a:ext cx="4461418" cy="446856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7B3130C-7386-0F88-949B-E8E7B9FF7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4671135"/>
            <a:ext cx="10669785" cy="21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94C7E-5E77-8A99-F72B-758B0B81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942" y="81801"/>
            <a:ext cx="10137524" cy="828000"/>
          </a:xfrm>
          <a:solidFill>
            <a:schemeClr val="bg1"/>
          </a:solidFill>
        </p:spPr>
        <p:txBody>
          <a:bodyPr/>
          <a:lstStyle/>
          <a:p>
            <a:r>
              <a:rPr lang="da-DK" b="0" spc="-1" dirty="0">
                <a:solidFill>
                  <a:srgbClr val="58595B"/>
                </a:solidFill>
                <a:latin typeface="Source Sans Pro Semibold"/>
                <a:ea typeface="Source Sans Pro Black"/>
              </a:rPr>
              <a:t>Kan t</a:t>
            </a:r>
            <a:r>
              <a:rPr lang="da-DK" sz="2800" b="0" spc="-1" dirty="0">
                <a:solidFill>
                  <a:srgbClr val="58595B"/>
                </a:solidFill>
                <a:latin typeface="Source Sans Pro Semibold"/>
                <a:ea typeface="Source Sans Pro Black"/>
              </a:rPr>
              <a:t>værfagligheden opgøres vha. data fra Landspatientregistret?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4E5B3C8-2A1F-5276-BDAF-7F7AFE8A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D70225-0A0D-036C-D78E-05A2AD8E3E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8776" y="1378719"/>
            <a:ext cx="6374425" cy="3498850"/>
          </a:xfrm>
        </p:spPr>
        <p:txBody>
          <a:bodyPr/>
          <a:lstStyle/>
          <a:p>
            <a:pPr marL="381110" indent="-381110">
              <a:lnSpc>
                <a:spcPts val="3333"/>
              </a:lnSpc>
              <a:spcBef>
                <a:spcPts val="480"/>
              </a:spcBef>
              <a:buClr>
                <a:srgbClr val="59595B"/>
              </a:buClr>
              <a:buFont typeface="Arial"/>
              <a:buChar char="•"/>
            </a:pPr>
            <a:r>
              <a:rPr lang="da-DK" sz="2000" spc="-1" dirty="0">
                <a:solidFill>
                  <a:srgbClr val="59595B"/>
                </a:solidFill>
                <a:latin typeface="Source Sans Pro Semibold"/>
                <a:ea typeface="Source Sans Pro Semibold"/>
              </a:rPr>
              <a:t>LPR3 giver mulighed for, at der ved hver palliativ kontakt kan påsættes kode for faggruppedeltagelse (BXBA0-BXBA7) </a:t>
            </a:r>
            <a:r>
              <a:rPr lang="da-DK" sz="2000" spc="-1" dirty="0">
                <a:solidFill>
                  <a:srgbClr val="59595B"/>
                </a:solidFill>
                <a:latin typeface="Wingdings"/>
                <a:ea typeface="Source Sans Pro Semibold"/>
              </a:rPr>
              <a:t></a:t>
            </a:r>
            <a:r>
              <a:rPr lang="da-DK" sz="2000" spc="-1" dirty="0">
                <a:solidFill>
                  <a:srgbClr val="59595B"/>
                </a:solidFill>
                <a:latin typeface="Source Sans Pro Semibold"/>
                <a:ea typeface="Source Sans Pro Semibold"/>
              </a:rPr>
              <a:t> mere nuancerede data på tværfagligheden</a:t>
            </a:r>
            <a:endParaRPr lang="da-DK" sz="2000" spc="-1" dirty="0">
              <a:solidFill>
                <a:srgbClr val="000000"/>
              </a:solidFill>
              <a:latin typeface="Arial"/>
            </a:endParaRPr>
          </a:p>
          <a:p>
            <a:pPr marL="381110" indent="-381110">
              <a:lnSpc>
                <a:spcPts val="3333"/>
              </a:lnSpc>
              <a:spcBef>
                <a:spcPts val="480"/>
              </a:spcBef>
              <a:buClr>
                <a:srgbClr val="59595B"/>
              </a:buClr>
              <a:buFont typeface="Arial"/>
              <a:buChar char="•"/>
            </a:pPr>
            <a:r>
              <a:rPr lang="da-DK" sz="2000" spc="-1" dirty="0">
                <a:solidFill>
                  <a:srgbClr val="59595B"/>
                </a:solidFill>
                <a:latin typeface="Source Sans Pro Semibold"/>
                <a:ea typeface="Source Sans Pro Semibold"/>
              </a:rPr>
              <a:t>MEN stor variation i hvordan man registrerer i LPR3 på tværs af palliative enheder</a:t>
            </a:r>
            <a:endParaRPr lang="da-DK" sz="2000" spc="-1" dirty="0">
              <a:solidFill>
                <a:srgbClr val="000000"/>
              </a:solidFill>
              <a:latin typeface="Arial"/>
            </a:endParaRPr>
          </a:p>
          <a:p>
            <a:pPr marL="381110" indent="-381110">
              <a:lnSpc>
                <a:spcPts val="3333"/>
              </a:lnSpc>
              <a:spcBef>
                <a:spcPts val="480"/>
              </a:spcBef>
              <a:buClr>
                <a:srgbClr val="59595B"/>
              </a:buClr>
              <a:buFont typeface="Arial"/>
              <a:buChar char="•"/>
            </a:pPr>
            <a:r>
              <a:rPr lang="da-DK" sz="2000" b="1" spc="-1" dirty="0">
                <a:solidFill>
                  <a:srgbClr val="59595B"/>
                </a:solidFill>
                <a:latin typeface="Source Sans Pro Semibold"/>
                <a:ea typeface="Source Sans Pro Semibold"/>
              </a:rPr>
              <a:t>Arbejdsgruppe har lavet en kodemanual/vejledning til landspatientregistret (LPR3) for den specialiserede palliative indsats. </a:t>
            </a:r>
            <a:endParaRPr lang="da-DK" sz="2000" b="1" spc="-1" dirty="0">
              <a:solidFill>
                <a:srgbClr val="000000"/>
              </a:solidFill>
              <a:latin typeface="Arial"/>
            </a:endParaRPr>
          </a:p>
          <a:p>
            <a:endParaRPr lang="da-DK" dirty="0"/>
          </a:p>
        </p:txBody>
      </p:sp>
      <p:graphicFrame>
        <p:nvGraphicFramePr>
          <p:cNvPr id="7" name="Tabel 12">
            <a:extLst>
              <a:ext uri="{FF2B5EF4-FFF2-40B4-BE49-F238E27FC236}">
                <a16:creationId xmlns:a16="http://schemas.microsoft.com/office/drawing/2014/main" id="{3874E628-8F0C-403D-BAD3-9EB23B72233F}"/>
              </a:ext>
            </a:extLst>
          </p:cNvPr>
          <p:cNvGraphicFramePr/>
          <p:nvPr/>
        </p:nvGraphicFramePr>
        <p:xfrm>
          <a:off x="7353089" y="1378719"/>
          <a:ext cx="4718424" cy="4983480"/>
        </p:xfrm>
        <a:graphic>
          <a:graphicData uri="http://schemas.openxmlformats.org/drawingml/2006/table">
            <a:tbl>
              <a:tblPr/>
              <a:tblGrid>
                <a:gridCol w="471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1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Procedurekode i Landspatientregistret (LPR3)</a:t>
                      </a:r>
                      <a:endParaRPr lang="da-DK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BXBA0 - Specialiseret palliativ indsats med</a:t>
                      </a:r>
                      <a:r>
                        <a:rPr lang="da-DK" sz="1500" b="1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 lægelig</a:t>
                      </a: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 intervention</a:t>
                      </a:r>
                      <a:endParaRPr lang="da-DK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BXBA1 - Specialiseret palliativ indsats med </a:t>
                      </a:r>
                      <a:r>
                        <a:rPr lang="da-DK" sz="1500" b="1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sygeplejefaglig</a:t>
                      </a: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 intervention</a:t>
                      </a:r>
                      <a:endParaRPr lang="da-DK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BXBA2 - Specialiseret palliativ indsats med </a:t>
                      </a:r>
                      <a:r>
                        <a:rPr lang="da-DK" sz="1500" b="1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psykologisk</a:t>
                      </a: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 intervention</a:t>
                      </a:r>
                      <a:endParaRPr lang="da-DK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BXBA3 - Specialiseret palliativ indsats med </a:t>
                      </a:r>
                      <a:r>
                        <a:rPr lang="da-DK" sz="1500" b="1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diætist</a:t>
                      </a: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 intervention</a:t>
                      </a:r>
                      <a:endParaRPr lang="da-DK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 dirty="0">
                          <a:solidFill>
                            <a:schemeClr val="dk1"/>
                          </a:solidFill>
                          <a:latin typeface="Source Sans Pro"/>
                        </a:rPr>
                        <a:t>BXBA4 - Specialiseret palliativ indsats med </a:t>
                      </a:r>
                      <a:r>
                        <a:rPr lang="da-DK" sz="1500" b="1" strike="noStrike" spc="-1" dirty="0">
                          <a:solidFill>
                            <a:schemeClr val="dk1"/>
                          </a:solidFill>
                          <a:latin typeface="Source Sans Pro"/>
                        </a:rPr>
                        <a:t>fysioterapi</a:t>
                      </a:r>
                      <a:r>
                        <a:rPr lang="da-DK" sz="1500" b="0" strike="noStrike" spc="-1" dirty="0">
                          <a:solidFill>
                            <a:schemeClr val="dk1"/>
                          </a:solidFill>
                          <a:latin typeface="Source Sans Pro"/>
                        </a:rPr>
                        <a:t> intervention</a:t>
                      </a:r>
                      <a:endParaRPr lang="da-DK" sz="1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BXBA5 - Specialiseret palliativ indsats med </a:t>
                      </a:r>
                      <a:r>
                        <a:rPr lang="da-DK" sz="1500" b="1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ergoterapi</a:t>
                      </a: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 intervention</a:t>
                      </a:r>
                      <a:endParaRPr lang="da-DK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BXBA6 - Specialiseret palliativ indsats med </a:t>
                      </a:r>
                      <a:r>
                        <a:rPr lang="da-DK" sz="1500" b="1" strike="noStrike" spc="-1">
                          <a:solidFill>
                            <a:schemeClr val="dk1"/>
                          </a:solidFill>
                          <a:latin typeface="Source Sans Pro"/>
                        </a:rPr>
                        <a:t>socialrådgivning</a:t>
                      </a:r>
                      <a:endParaRPr lang="da-DK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500" b="0" strike="noStrike" spc="-1" dirty="0">
                          <a:solidFill>
                            <a:schemeClr val="dk1"/>
                          </a:solidFill>
                          <a:latin typeface="Source Sans Pro"/>
                        </a:rPr>
                        <a:t>BXBA7 - Specialiseret palliativ indsats med samtale med </a:t>
                      </a:r>
                      <a:r>
                        <a:rPr lang="da-DK" sz="1500" b="1" strike="noStrike" spc="-1" dirty="0">
                          <a:solidFill>
                            <a:schemeClr val="dk1"/>
                          </a:solidFill>
                          <a:latin typeface="Source Sans Pro"/>
                        </a:rPr>
                        <a:t>præst</a:t>
                      </a:r>
                      <a:endParaRPr lang="da-DK" sz="1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480" marR="12480"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55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B0EA9-7BC7-85DD-27F3-5F04C749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89" y="516494"/>
            <a:ext cx="10137524" cy="828000"/>
          </a:xfrm>
        </p:spPr>
        <p:txBody>
          <a:bodyPr/>
          <a:lstStyle/>
          <a:p>
            <a:r>
              <a:rPr lang="da-DK" dirty="0"/>
              <a:t>Data om basal palliativ indsats – og nye visitationskriterier?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71A216D-FB39-D174-B344-4FBAE557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9AA4DF-21B5-7004-3DB3-AA9818823C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089" y="1556792"/>
            <a:ext cx="10136614" cy="3498850"/>
          </a:xfrm>
        </p:spPr>
        <p:txBody>
          <a:bodyPr/>
          <a:lstStyle/>
          <a:p>
            <a:r>
              <a:rPr lang="da-DK" dirty="0"/>
              <a:t>Vedtaget med Kræftplan V/Sundhedsreformen</a:t>
            </a:r>
          </a:p>
          <a:p>
            <a:r>
              <a:rPr lang="da-DK" dirty="0"/>
              <a:t>DPD har tilbudt sig i forhold data for basal palliativ indsats</a:t>
            </a:r>
          </a:p>
          <a:p>
            <a:r>
              <a:rPr lang="da-DK" dirty="0"/>
              <a:t>En arbejdsgruppe blev nedsat om visitationskriterier</a:t>
            </a:r>
          </a:p>
          <a:p>
            <a:r>
              <a:rPr lang="da-DK" dirty="0"/>
              <a:t>SDS havde igangsat arbejde før valget</a:t>
            </a:r>
          </a:p>
          <a:p>
            <a:r>
              <a:rPr lang="da-DK" dirty="0"/>
              <a:t>Men vi ved ikke hvad der kommer til at ske i 2026</a:t>
            </a:r>
          </a:p>
        </p:txBody>
      </p:sp>
    </p:spTree>
    <p:extLst>
      <p:ext uri="{BB962C8B-B14F-4D97-AF65-F5344CB8AC3E}">
        <p14:creationId xmlns:p14="http://schemas.microsoft.com/office/powerpoint/2010/main" val="83691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96867-6F64-8712-D784-8E4E3D5C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80" y="-76254"/>
            <a:ext cx="10522091" cy="828112"/>
          </a:xfrm>
          <a:solidFill>
            <a:schemeClr val="bg1"/>
          </a:solidFill>
        </p:spPr>
        <p:txBody>
          <a:bodyPr/>
          <a:lstStyle/>
          <a:p>
            <a:r>
              <a:rPr lang="da-DK" dirty="0"/>
              <a:t>Artikler 2025 – ny rekord i anvendelse, der bliver bredere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121337-6028-3D97-5831-078FA7DE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6409425-981C-9669-A067-CDB316C35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400" y="908720"/>
            <a:ext cx="11329937" cy="4896524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da-DK" sz="1200" dirty="0"/>
              <a:t>Hansen MB, </a:t>
            </a:r>
            <a:r>
              <a:rPr lang="da-DK" sz="1200" dirty="0" err="1"/>
              <a:t>Groenvold</a:t>
            </a:r>
            <a:r>
              <a:rPr lang="da-DK" sz="1200" dirty="0"/>
              <a:t> M, Raunkiær M, Mikkelsen TB, Rojas-Concha L, Egholm CL. </a:t>
            </a:r>
            <a:r>
              <a:rPr lang="en-US" sz="1200" dirty="0"/>
              <a:t>Differences in symptoms and problems experienced by patients with a life-threatening disease in specialized palliative care and basic palliative care-a nationwide cross-sectional study. </a:t>
            </a:r>
            <a:r>
              <a:rPr lang="en-US" sz="1200" b="1" dirty="0"/>
              <a:t>Support Care Cancer</a:t>
            </a:r>
            <a:r>
              <a:rPr lang="en-US" sz="1200" dirty="0"/>
              <a:t>. 2025 Nov 5;33(12):1017. 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Chelliah T, Chen IM, Fristrup CW, </a:t>
            </a:r>
            <a:r>
              <a:rPr lang="en-US" sz="1200" dirty="0" err="1"/>
              <a:t>Groenvold</a:t>
            </a:r>
            <a:r>
              <a:rPr lang="en-US" sz="1200" dirty="0"/>
              <a:t> M, Adsersen M. Symptom burden and quality of life in patients with pancreatic and peri-pancreatic cancer at admission to specialized palliative care: a nationwide register-based study in Denmark. </a:t>
            </a:r>
            <a:r>
              <a:rPr lang="en-US" sz="1200" b="1" dirty="0"/>
              <a:t>Support Care Cancer</a:t>
            </a:r>
            <a:r>
              <a:rPr lang="en-US" sz="1200" dirty="0"/>
              <a:t>. 2025 Nov 29;33(12):1150. 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Hansen MB, Rojas-Concha L, Petersen MA, Adsersen M, </a:t>
            </a:r>
            <a:r>
              <a:rPr lang="en-US" sz="1200" dirty="0" err="1"/>
              <a:t>Groenvold</a:t>
            </a:r>
            <a:r>
              <a:rPr lang="en-US" sz="1200" dirty="0"/>
              <a:t> M. Differences in palliative care needs between cancer patients and non-cancer patients at the start of specialized palliative care: A nationwide register-based study. </a:t>
            </a:r>
            <a:r>
              <a:rPr lang="en-US" sz="1200" b="1" dirty="0"/>
              <a:t>Palliative Medicine </a:t>
            </a:r>
            <a:r>
              <a:rPr lang="en-US" sz="1200" dirty="0"/>
              <a:t>2025; 38: 1021-1032.</a:t>
            </a:r>
            <a:endParaRPr lang="da-DK" sz="1200" dirty="0"/>
          </a:p>
          <a:p>
            <a:pPr lvl="0" fontAlgn="base" hangingPunct="0">
              <a:buFont typeface="+mj-lt"/>
              <a:buAutoNum type="arabicPeriod"/>
            </a:pPr>
            <a:r>
              <a:rPr lang="da-DK" sz="1200" dirty="0"/>
              <a:t>Hansen MB, </a:t>
            </a:r>
            <a:r>
              <a:rPr lang="da-DK" sz="1200" dirty="0" err="1"/>
              <a:t>Groenvold</a:t>
            </a:r>
            <a:r>
              <a:rPr lang="da-DK" sz="1200" dirty="0"/>
              <a:t> M, Adsersen M, Jensen H, </a:t>
            </a:r>
            <a:r>
              <a:rPr lang="da-DK" sz="1200" dirty="0" err="1"/>
              <a:t>Ibfelt</a:t>
            </a:r>
            <a:r>
              <a:rPr lang="da-DK" sz="1200" dirty="0"/>
              <a:t> EH, Petersen MA, Neergaard MA, Møller H, Olesen TB. </a:t>
            </a:r>
            <a:r>
              <a:rPr lang="en-US" sz="1200" dirty="0"/>
              <a:t>Palliative care need screening and </a:t>
            </a:r>
            <a:r>
              <a:rPr lang="en-US" sz="1200" dirty="0" err="1"/>
              <a:t>specialised</a:t>
            </a:r>
            <a:r>
              <a:rPr lang="en-US" sz="1200" dirty="0"/>
              <a:t> referrals fell during the COVID-19 pandemic: a nationwide register-based study. </a:t>
            </a:r>
            <a:r>
              <a:rPr lang="en-US" sz="1200" b="1" dirty="0"/>
              <a:t>BMJ Supportive and Palliative Care </a:t>
            </a:r>
            <a:r>
              <a:rPr lang="en-US" sz="1200" dirty="0"/>
              <a:t>2025; 14: e1380–e1387. </a:t>
            </a:r>
            <a:endParaRPr lang="da-DK" sz="1200" dirty="0"/>
          </a:p>
          <a:p>
            <a:pPr lvl="0" fontAlgn="base" hangingPunct="0">
              <a:buFont typeface="+mj-lt"/>
              <a:buAutoNum type="arabicPeriod"/>
            </a:pPr>
            <a:r>
              <a:rPr lang="en-US" sz="1200" dirty="0"/>
              <a:t>Adsersen M, Hansen MB, Neergaard MA, Sjøgren P, Guldin MB, </a:t>
            </a:r>
            <a:r>
              <a:rPr lang="en-US" sz="1200" dirty="0" err="1"/>
              <a:t>Groenvold</a:t>
            </a:r>
            <a:r>
              <a:rPr lang="en-US" sz="1200" dirty="0"/>
              <a:t> M. The first decade of the Danish Palliative Care Database: improvements and ongoing challenges in the quality and use of </a:t>
            </a:r>
            <a:r>
              <a:rPr lang="en-US" sz="1200" dirty="0" err="1"/>
              <a:t>specialised</a:t>
            </a:r>
            <a:r>
              <a:rPr lang="en-US" sz="1200" dirty="0"/>
              <a:t> palliative care. </a:t>
            </a:r>
            <a:r>
              <a:rPr lang="en-US" sz="1200" b="1" dirty="0"/>
              <a:t>Acta </a:t>
            </a:r>
            <a:r>
              <a:rPr lang="en-US" sz="1200" b="1" dirty="0" err="1"/>
              <a:t>Oncologica</a:t>
            </a:r>
            <a:r>
              <a:rPr lang="en-US" sz="1200" b="1" dirty="0"/>
              <a:t> </a:t>
            </a:r>
            <a:r>
              <a:rPr lang="en-US" sz="1200" dirty="0"/>
              <a:t>2025; 63: 259-266</a:t>
            </a:r>
            <a:endParaRPr lang="da-DK" sz="1200" dirty="0"/>
          </a:p>
          <a:p>
            <a:pPr lvl="0" fontAlgn="base" hangingPunct="0">
              <a:buFont typeface="+mj-lt"/>
              <a:buAutoNum type="arabicPeriod"/>
            </a:pPr>
            <a:r>
              <a:rPr lang="en-US" sz="1200" dirty="0"/>
              <a:t>Rojas-Concha L, Hansen MB, </a:t>
            </a:r>
            <a:r>
              <a:rPr lang="en-US" sz="1200" dirty="0" err="1"/>
              <a:t>Groenvold</a:t>
            </a:r>
            <a:r>
              <a:rPr lang="en-US" sz="1200" dirty="0"/>
              <a:t> M. Symptoms and problems reported by patients with non-cancer diseases through open-ended questions in specialist palliative care: a national register-based study. </a:t>
            </a:r>
            <a:r>
              <a:rPr lang="en-US" sz="1200" b="1" dirty="0"/>
              <a:t>Supportive Care in Cancer </a:t>
            </a:r>
            <a:r>
              <a:rPr lang="en-US" sz="1200" dirty="0"/>
              <a:t>2025; 32(2): 141 (1-11).  </a:t>
            </a:r>
            <a:endParaRPr lang="da-DK" sz="1200" dirty="0"/>
          </a:p>
          <a:p>
            <a:pPr lvl="0" fontAlgn="base" hangingPunct="0">
              <a:buFont typeface="+mj-lt"/>
              <a:buAutoNum type="arabicPeriod"/>
            </a:pPr>
            <a:r>
              <a:rPr lang="en-US" sz="1200" dirty="0"/>
              <a:t>Gerhardt S, Benthien KS, Herling S, Villumsen M, Krarup PM. Palliative care case management in a surgical department for patients with gastrointestinal cancer-a register-based cohort study</a:t>
            </a:r>
            <a:r>
              <a:rPr lang="en-US" sz="1200" b="1" dirty="0"/>
              <a:t>. Supportive Care Cancer </a:t>
            </a:r>
            <a:r>
              <a:rPr lang="en-US" sz="1200" dirty="0"/>
              <a:t>2025;32(9):592.</a:t>
            </a:r>
            <a:endParaRPr lang="da-DK" sz="1200" dirty="0"/>
          </a:p>
          <a:p>
            <a:pPr lvl="0" fontAlgn="base" hangingPunct="0">
              <a:buFont typeface="+mj-lt"/>
              <a:buAutoNum type="arabicPeriod"/>
            </a:pPr>
            <a:r>
              <a:rPr lang="en-US" sz="1200" dirty="0"/>
              <a:t>Gerhardt S, Benthien KS, Herling S, Villumsen M, Krarup PM. Aggressive end-of-life care in patients with gastrointestinal cancers - a nationwide study from Denmark. </a:t>
            </a:r>
            <a:r>
              <a:rPr lang="en-US" sz="1200" b="1" dirty="0"/>
              <a:t>Acta </a:t>
            </a:r>
            <a:r>
              <a:rPr lang="en-US" sz="1200" b="1" dirty="0" err="1"/>
              <a:t>Oncologica</a:t>
            </a:r>
            <a:r>
              <a:rPr lang="en-US" sz="1200" b="1" dirty="0"/>
              <a:t> </a:t>
            </a:r>
            <a:r>
              <a:rPr lang="en-US" sz="1200" dirty="0"/>
              <a:t>2025: 63: 915-923.</a:t>
            </a:r>
            <a:endParaRPr lang="da-DK" sz="1200" dirty="0"/>
          </a:p>
          <a:p>
            <a:pPr lvl="0">
              <a:buFont typeface="+mj-lt"/>
              <a:buAutoNum type="arabicPeriod"/>
            </a:pPr>
            <a:r>
              <a:rPr lang="en-US" sz="1200" dirty="0"/>
              <a:t>Rojas-Concha L, Hansen MB, Adsersen M, Petersen MA, Larsen H, </a:t>
            </a:r>
            <a:r>
              <a:rPr lang="en-US" sz="1200" dirty="0" err="1"/>
              <a:t>Groenvold</a:t>
            </a:r>
            <a:r>
              <a:rPr lang="en-US" sz="1200" dirty="0"/>
              <a:t> M. Effect of implementing clinical guidelines for treatment of symptoms in advanced cancer patients in specialist palliative care: a nationwide register-based study. </a:t>
            </a:r>
            <a:r>
              <a:rPr lang="en-US" sz="1200" b="1" dirty="0"/>
              <a:t>BMC </a:t>
            </a:r>
            <a:r>
              <a:rPr lang="en-US" sz="1200" b="1" dirty="0" err="1"/>
              <a:t>Palliat</a:t>
            </a:r>
            <a:r>
              <a:rPr lang="en-US" sz="1200" b="1" dirty="0"/>
              <a:t> Care</a:t>
            </a:r>
            <a:r>
              <a:rPr lang="en-US" sz="1200" dirty="0"/>
              <a:t>. 2025 Dec 10. </a:t>
            </a:r>
            <a:r>
              <a:rPr lang="en-US" sz="1200" i="1" dirty="0" err="1"/>
              <a:t>Epub</a:t>
            </a:r>
            <a:r>
              <a:rPr lang="en-US" sz="1200" i="1" dirty="0"/>
              <a:t> ahead of print. 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Guldin MB, </a:t>
            </a:r>
            <a:r>
              <a:rPr lang="en-US" sz="1200" dirty="0" err="1"/>
              <a:t>Jedzini</a:t>
            </a:r>
            <a:r>
              <a:rPr lang="en-US" sz="1200" dirty="0"/>
              <a:t> Ogstrup A, Jørgensen B, Graven V, Larsen H. Developing a National Recommendation for Clinical Recording of the Support of Informal Caregivers in Specialized Palliative Care: A Delphi Study. </a:t>
            </a:r>
            <a:r>
              <a:rPr lang="en-US" sz="1200" b="1" dirty="0"/>
              <a:t>J </a:t>
            </a:r>
            <a:r>
              <a:rPr lang="en-US" sz="1200" b="1" dirty="0" err="1"/>
              <a:t>Palliat</a:t>
            </a:r>
            <a:r>
              <a:rPr lang="en-US" sz="1200" b="1" dirty="0"/>
              <a:t> Care</a:t>
            </a:r>
            <a:r>
              <a:rPr lang="en-US" sz="1200" dirty="0"/>
              <a:t>. 2025 Dec 11:8258597251399025. </a:t>
            </a:r>
            <a:r>
              <a:rPr lang="en-US" sz="1200" i="1" dirty="0" err="1"/>
              <a:t>Epub</a:t>
            </a:r>
            <a:r>
              <a:rPr lang="en-US" sz="1200" i="1" dirty="0"/>
              <a:t> ahead of print. </a:t>
            </a:r>
          </a:p>
          <a:p>
            <a:pPr marL="228600" indent="-228600">
              <a:buFont typeface="+mj-lt"/>
              <a:buAutoNum type="arabicPeriod"/>
            </a:pP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86895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3C44F-F2E0-599C-8F6F-3B6ED299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DF3906F-A877-8EB7-251A-28EFB8D3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991EA8B-2548-E0A2-A848-81B88179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3" y="3087811"/>
            <a:ext cx="9507856" cy="35815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5204FF9-8FE4-138E-0664-0EB66473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88640"/>
            <a:ext cx="8424936" cy="289917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E7A656B-5CCC-D907-B6B8-FC77E65B4687}"/>
              </a:ext>
            </a:extLst>
          </p:cNvPr>
          <p:cNvSpPr/>
          <p:nvPr/>
        </p:nvSpPr>
        <p:spPr>
          <a:xfrm>
            <a:off x="1271463" y="3861068"/>
            <a:ext cx="2952329" cy="2124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85019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Pladsholder til indhold 6">
            <a:extLst>
              <a:ext uri="{FF2B5EF4-FFF2-40B4-BE49-F238E27FC236}">
                <a16:creationId xmlns:a16="http://schemas.microsoft.com/office/drawing/2014/main" id="{96AB0125-F14B-4826-BD17-9E2D10827752}"/>
              </a:ext>
            </a:extLst>
          </p:cNvPr>
          <p:cNvGraphicFramePr>
            <a:graphicFrameLocks/>
          </p:cNvGraphicFramePr>
          <p:nvPr/>
        </p:nvGraphicFramePr>
        <p:xfrm>
          <a:off x="1307469" y="1844824"/>
          <a:ext cx="10137525" cy="3825153"/>
        </p:xfrm>
        <a:graphic>
          <a:graphicData uri="http://schemas.openxmlformats.org/drawingml/2006/table">
            <a:tbl>
              <a:tblPr/>
              <a:tblGrid>
                <a:gridCol w="5804758">
                  <a:extLst>
                    <a:ext uri="{9D8B030D-6E8A-4147-A177-3AD203B41FA5}">
                      <a16:colId xmlns:a16="http://schemas.microsoft.com/office/drawing/2014/main" val="608478585"/>
                    </a:ext>
                  </a:extLst>
                </a:gridCol>
                <a:gridCol w="1562868">
                  <a:extLst>
                    <a:ext uri="{9D8B030D-6E8A-4147-A177-3AD203B41FA5}">
                      <a16:colId xmlns:a16="http://schemas.microsoft.com/office/drawing/2014/main" val="3617707302"/>
                    </a:ext>
                  </a:extLst>
                </a:gridCol>
                <a:gridCol w="1562868">
                  <a:extLst>
                    <a:ext uri="{9D8B030D-6E8A-4147-A177-3AD203B41FA5}">
                      <a16:colId xmlns:a16="http://schemas.microsoft.com/office/drawing/2014/main" val="1169501254"/>
                    </a:ext>
                  </a:extLst>
                </a:gridCol>
                <a:gridCol w="1207031">
                  <a:extLst>
                    <a:ext uri="{9D8B030D-6E8A-4147-A177-3AD203B41FA5}">
                      <a16:colId xmlns:a16="http://schemas.microsoft.com/office/drawing/2014/main" val="2521005121"/>
                    </a:ext>
                  </a:extLst>
                </a:gridCol>
              </a:tblGrid>
              <a:tr h="25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Indikator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Type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Format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Standard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70620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Indikator 1: 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Henviste patienter, der ikke dør eller når at blive for dårlige inden de får kontakt med specialiseret palliativ indsats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Proces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Andel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≥ 80 %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96264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Indikator 2: 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Modtagne patienter, der har deres første behandlingskontakt senest 10 dage efter modtagelse af henvisning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Proces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Andel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≥ 90 %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73226"/>
                  </a:ext>
                </a:extLst>
              </a:tr>
              <a:tr h="530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Indikator 3: 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Døde patienter, der har været i kontakt med specialiseret palliativ enhed/team/hospice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Proces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Andel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≥ 35 %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02257"/>
                  </a:ext>
                </a:extLst>
              </a:tr>
              <a:tr h="25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Indikator 4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: Modtagne patienter, der har udfyldt EORTC screeningsskema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Proces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Andel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≥ 50 %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12370"/>
                  </a:ext>
                </a:extLst>
              </a:tr>
              <a:tr h="25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Indikator 5: 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Modtagne patienter, der har været drøftet på tværfaglig konference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Proces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Andel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≥ 80 %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43462"/>
                  </a:ext>
                </a:extLst>
              </a:tr>
              <a:tr h="25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Indikator 6: 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Modtagne patienter, der har udfyldt 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opfølgende EORTC screeningsskema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Proces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Andel</a:t>
                      </a:r>
                      <a:endParaRPr lang="da-DK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ource Sans Pro" panose="020B0503030403020204" pitchFamily="34" charset="0"/>
                        </a:rPr>
                        <a:t>≥ 40 %</a:t>
                      </a:r>
                      <a:endParaRPr lang="da-D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9E9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54472"/>
                  </a:ext>
                </a:extLst>
              </a:tr>
            </a:tbl>
          </a:graphicData>
        </a:graphic>
      </p:graphicFrame>
      <p:sp>
        <p:nvSpPr>
          <p:cNvPr id="6" name="Tekstfelt 7">
            <a:extLst>
              <a:ext uri="{FF2B5EF4-FFF2-40B4-BE49-F238E27FC236}">
                <a16:creationId xmlns:a16="http://schemas.microsoft.com/office/drawing/2014/main" id="{B54042D8-3E7F-4B12-9AE3-14752E4725D4}"/>
              </a:ext>
            </a:extLst>
          </p:cNvPr>
          <p:cNvSpPr txBox="1"/>
          <p:nvPr/>
        </p:nvSpPr>
        <p:spPr>
          <a:xfrm>
            <a:off x="11399912" y="1808820"/>
            <a:ext cx="792088" cy="4392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b="1" dirty="0"/>
              <a:t>2024</a:t>
            </a:r>
          </a:p>
          <a:p>
            <a:r>
              <a:rPr lang="da-DK" sz="1600" b="1" dirty="0">
                <a:solidFill>
                  <a:srgbClr val="00B050"/>
                </a:solidFill>
              </a:rPr>
              <a:t>82%</a:t>
            </a:r>
          </a:p>
          <a:p>
            <a:endParaRPr lang="da-DK" sz="1600" b="1" dirty="0"/>
          </a:p>
          <a:p>
            <a:endParaRPr lang="da-DK" sz="1600" b="1" dirty="0"/>
          </a:p>
          <a:p>
            <a:r>
              <a:rPr lang="da-DK" sz="1600" b="1" dirty="0">
                <a:solidFill>
                  <a:srgbClr val="FF0000"/>
                </a:solidFill>
              </a:rPr>
              <a:t>83%</a:t>
            </a:r>
          </a:p>
          <a:p>
            <a:endParaRPr lang="da-DK" sz="1600" b="1" dirty="0"/>
          </a:p>
          <a:p>
            <a:endParaRPr lang="da-DK" sz="1600" b="1" dirty="0"/>
          </a:p>
          <a:p>
            <a:r>
              <a:rPr lang="da-DK" sz="1600" b="1" dirty="0">
                <a:solidFill>
                  <a:srgbClr val="00B050"/>
                </a:solidFill>
              </a:rPr>
              <a:t>45%</a:t>
            </a:r>
          </a:p>
          <a:p>
            <a:r>
              <a:rPr lang="da-DK" sz="1600" b="1" dirty="0">
                <a:solidFill>
                  <a:srgbClr val="00B050"/>
                </a:solidFill>
              </a:rPr>
              <a:t>(3%)</a:t>
            </a:r>
          </a:p>
          <a:p>
            <a:endParaRPr lang="da-DK" sz="1600" b="1" dirty="0">
              <a:solidFill>
                <a:srgbClr val="00B050"/>
              </a:solidFill>
            </a:endParaRPr>
          </a:p>
          <a:p>
            <a:r>
              <a:rPr lang="da-DK" sz="1600" b="1" dirty="0">
                <a:solidFill>
                  <a:srgbClr val="00B050"/>
                </a:solidFill>
              </a:rPr>
              <a:t>68%</a:t>
            </a:r>
          </a:p>
          <a:p>
            <a:endParaRPr lang="da-DK" sz="1600" b="1" dirty="0"/>
          </a:p>
          <a:p>
            <a:r>
              <a:rPr lang="da-DK" sz="1600" b="1" dirty="0">
                <a:solidFill>
                  <a:srgbClr val="FF0000"/>
                </a:solidFill>
              </a:rPr>
              <a:t>71%</a:t>
            </a:r>
          </a:p>
          <a:p>
            <a:endParaRPr lang="da-DK" sz="1600" b="1" dirty="0"/>
          </a:p>
          <a:p>
            <a:r>
              <a:rPr lang="da-DK" sz="1600" b="1" dirty="0">
                <a:solidFill>
                  <a:srgbClr val="FF0000"/>
                </a:solidFill>
              </a:rPr>
              <a:t>38%</a:t>
            </a:r>
          </a:p>
          <a:p>
            <a:endParaRPr lang="da-DK" sz="16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5FB1C08-09FF-44AB-B2A8-9900D67B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Kvalitetsindikatorer i databasen 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5CC770D-5296-475C-BFB2-12FC81EF8CC1}"/>
              </a:ext>
            </a:extLst>
          </p:cNvPr>
          <p:cNvSpPr txBox="1"/>
          <p:nvPr/>
        </p:nvSpPr>
        <p:spPr>
          <a:xfrm>
            <a:off x="7608168" y="1052736"/>
            <a:ext cx="41764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Indikatoropfyldelse dårligere for patienter med andre diagnoser end kræft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DF03604-EE06-EBE1-4B37-483A3F4196E9}"/>
              </a:ext>
            </a:extLst>
          </p:cNvPr>
          <p:cNvSpPr txBox="1"/>
          <p:nvPr/>
        </p:nvSpPr>
        <p:spPr>
          <a:xfrm>
            <a:off x="9248503" y="615260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4536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</a:t>
            </a:r>
            <a:r>
              <a:rPr lang="en-GB" dirty="0" err="1"/>
              <a:t>i</a:t>
            </a:r>
            <a:r>
              <a:rPr lang="en-GB" dirty="0"/>
              <a:t> DPD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ktangel 11">
            <a:extLst>
              <a:ext uri="{FF2B5EF4-FFF2-40B4-BE49-F238E27FC236}">
                <a16:creationId xmlns:a16="http://schemas.microsoft.com/office/drawing/2014/main" id="{9543BC66-9033-4606-AC04-0755159BB6B1}"/>
              </a:ext>
            </a:extLst>
          </p:cNvPr>
          <p:cNvSpPr/>
          <p:nvPr/>
        </p:nvSpPr>
        <p:spPr>
          <a:xfrm>
            <a:off x="1374558" y="1967192"/>
            <a:ext cx="3384375" cy="376677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563" indent="-95250"/>
            <a:r>
              <a:rPr lang="da-DK" sz="1600" dirty="0"/>
              <a:t>Data om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Køn 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Alder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Diagnose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Henvisningsdato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Hvem henviste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Modtaget (ja/nej)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Hvorfor ikke modtaget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Modtagelsesdato og type kontakt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Børn, boligforhold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Tværfaglig konference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EORTC 1+2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Afsluttet i live/død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da-DK" sz="1600" dirty="0"/>
              <a:t>Dødssted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32AE4D7-918D-C518-75D8-4BBAC2A1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910">
            <a:off x="4171908" y="277118"/>
            <a:ext cx="6697194" cy="4940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ladsholder til indhold 6">
            <a:extLst>
              <a:ext uri="{FF2B5EF4-FFF2-40B4-BE49-F238E27FC236}">
                <a16:creationId xmlns:a16="http://schemas.microsoft.com/office/drawing/2014/main" id="{0A08601C-8DAE-4170-83FB-FFB8983B0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52" t="11549" r="31355" b="13315"/>
          <a:stretch/>
        </p:blipFill>
        <p:spPr>
          <a:xfrm rot="415033">
            <a:off x="7990386" y="2700175"/>
            <a:ext cx="4177371" cy="4370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029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4CE83-0DE2-DA88-8958-DA24153D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16632"/>
            <a:ext cx="10137524" cy="828000"/>
          </a:xfrm>
          <a:solidFill>
            <a:schemeClr val="bg1"/>
          </a:solidFill>
        </p:spPr>
        <p:txBody>
          <a:bodyPr/>
          <a:lstStyle/>
          <a:p>
            <a:r>
              <a:rPr lang="da-DK" dirty="0"/>
              <a:t>I 2025 fik vi så endnu en beretning fra Rigsrevisionen (2020-23) – DPD kunne supplere med 2024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5C298DF-7947-FC44-FA06-5C8F1CD4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5882E8B-3EBE-9272-E73D-3E6DF7EB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060848"/>
            <a:ext cx="8942816" cy="414193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0BDA3ED-BDA1-AB97-1C52-9A111523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483400"/>
            <a:ext cx="8190486" cy="82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9B06347-B10D-2BF6-49E3-125A1101F8B1}"/>
              </a:ext>
            </a:extLst>
          </p:cNvPr>
          <p:cNvSpPr/>
          <p:nvPr/>
        </p:nvSpPr>
        <p:spPr>
          <a:xfrm>
            <a:off x="7392144" y="1484092"/>
            <a:ext cx="936104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02883C-9BC4-2D65-C5A3-4AFD89DFEEAD}"/>
              </a:ext>
            </a:extLst>
          </p:cNvPr>
          <p:cNvSpPr/>
          <p:nvPr/>
        </p:nvSpPr>
        <p:spPr>
          <a:xfrm>
            <a:off x="5519936" y="3843784"/>
            <a:ext cx="1008112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C33C256-E60D-F7D6-2957-DAD2A788D597}"/>
              </a:ext>
            </a:extLst>
          </p:cNvPr>
          <p:cNvSpPr/>
          <p:nvPr/>
        </p:nvSpPr>
        <p:spPr>
          <a:xfrm>
            <a:off x="1653684" y="4653136"/>
            <a:ext cx="7898700" cy="7207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B568C12-380F-4B39-D662-476F4DF57BB0}"/>
              </a:ext>
            </a:extLst>
          </p:cNvPr>
          <p:cNvSpPr/>
          <p:nvPr/>
        </p:nvSpPr>
        <p:spPr>
          <a:xfrm>
            <a:off x="1653684" y="3266245"/>
            <a:ext cx="681858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B856226-9377-03A7-0E10-7D95FAAF725B}"/>
              </a:ext>
            </a:extLst>
          </p:cNvPr>
          <p:cNvSpPr/>
          <p:nvPr/>
        </p:nvSpPr>
        <p:spPr>
          <a:xfrm>
            <a:off x="1653684" y="5427960"/>
            <a:ext cx="7898700" cy="82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22408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3699432-CE80-8B8E-21FF-449E8A47E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61060"/>
            <a:ext cx="7488832" cy="653073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D2C1512-37C4-4AE3-A105-2AA5182E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6F680F-B9EB-475D-8E6D-801CA921511E}"/>
              </a:ext>
            </a:extLst>
          </p:cNvPr>
          <p:cNvSpPr/>
          <p:nvPr/>
        </p:nvSpPr>
        <p:spPr>
          <a:xfrm>
            <a:off x="5627948" y="5229200"/>
            <a:ext cx="3456384" cy="576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4D007A6-AF15-4A1F-BAA1-6EDCE389A679}"/>
              </a:ext>
            </a:extLst>
          </p:cNvPr>
          <p:cNvSpPr/>
          <p:nvPr/>
        </p:nvSpPr>
        <p:spPr>
          <a:xfrm>
            <a:off x="5627948" y="2132856"/>
            <a:ext cx="3456384" cy="576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F131338-7193-80E7-F423-6D665DF58089}"/>
              </a:ext>
            </a:extLst>
          </p:cNvPr>
          <p:cNvSpPr txBox="1"/>
          <p:nvPr/>
        </p:nvSpPr>
        <p:spPr>
          <a:xfrm>
            <a:off x="9264352" y="161060"/>
            <a:ext cx="3168352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400" b="1" dirty="0"/>
              <a:t>Indikator 3. Andel af døde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7BC4DB5-C3BF-A197-713B-55145DF23D2A}"/>
              </a:ext>
            </a:extLst>
          </p:cNvPr>
          <p:cNvSpPr/>
          <p:nvPr/>
        </p:nvSpPr>
        <p:spPr>
          <a:xfrm>
            <a:off x="1365954" y="1084890"/>
            <a:ext cx="1113616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3236D0F-6CBC-497B-CD8D-3D1DFB80890B}"/>
              </a:ext>
            </a:extLst>
          </p:cNvPr>
          <p:cNvSpPr/>
          <p:nvPr/>
        </p:nvSpPr>
        <p:spPr>
          <a:xfrm>
            <a:off x="1415480" y="3747307"/>
            <a:ext cx="1113616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37365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42FC2-41B5-4F78-A3E1-8FAA568C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80" y="569154"/>
            <a:ext cx="10137524" cy="828000"/>
          </a:xfrm>
        </p:spPr>
        <p:txBody>
          <a:bodyPr/>
          <a:lstStyle/>
          <a:p>
            <a:r>
              <a:rPr lang="da-DK" dirty="0"/>
              <a:t>Underopdeling af aktivitetsindikatorer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185EA69-05F7-4F16-A548-BE396271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A8136F6-A902-47B3-881E-C79AFADD4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4444" y="1628800"/>
            <a:ext cx="10136614" cy="349885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da-DK" sz="2400" dirty="0">
                <a:solidFill>
                  <a:srgbClr val="000000"/>
                </a:solidFill>
                <a:cs typeface="Arial" panose="020B0604020202020204" pitchFamily="34" charset="0"/>
              </a:rPr>
              <a:t>Udvikling af indikator 3: </a:t>
            </a:r>
            <a:r>
              <a:rPr lang="da-DK" sz="2400" i="1" dirty="0">
                <a:solidFill>
                  <a:srgbClr val="000000"/>
                </a:solidFill>
                <a:cs typeface="Arial" panose="020B0604020202020204" pitchFamily="34" charset="0"/>
              </a:rPr>
              <a:t>‘Døde patienter, der har haft kontakt med en specialiseret, palliativ funktion’</a:t>
            </a:r>
          </a:p>
          <a:p>
            <a:r>
              <a:rPr lang="da-DK" sz="24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Sigter mod samlet opgørelse (som hidtil) OG </a:t>
            </a:r>
            <a:r>
              <a:rPr lang="da-DK" sz="2400" i="1" u="sng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opdeling i type kontakt dvs.</a:t>
            </a:r>
            <a:r>
              <a:rPr lang="da-DK" sz="24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døde patienter, der har:</a:t>
            </a:r>
            <a:endParaRPr lang="da-DK" sz="24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02900" lvl="1" indent="-342900">
              <a:buFont typeface="+mj-lt"/>
              <a:buAutoNum type="alphaLcParenR"/>
            </a:pPr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Været </a:t>
            </a:r>
            <a:r>
              <a:rPr lang="da-DK" sz="18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indlagt</a:t>
            </a:r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en specialiseret, palliativ funktion</a:t>
            </a:r>
          </a:p>
          <a:p>
            <a:pPr marL="702900" lvl="1" indent="-342900">
              <a:buFont typeface="+mj-lt"/>
              <a:buAutoNum type="alphaLcParenR"/>
            </a:pPr>
            <a:r>
              <a:rPr lang="da-DK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Haft </a:t>
            </a:r>
            <a:r>
              <a:rPr lang="da-DK" sz="18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hjemmebesøg</a:t>
            </a:r>
            <a:r>
              <a:rPr lang="da-DK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 af en specialiseret, palliativ funktion</a:t>
            </a:r>
          </a:p>
          <a:p>
            <a:pPr marL="702900" lvl="1" indent="-342900">
              <a:buFont typeface="+mj-lt"/>
              <a:buAutoNum type="alphaLcParenR"/>
            </a:pPr>
            <a:r>
              <a:rPr lang="da-DK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Haft </a:t>
            </a:r>
            <a:r>
              <a:rPr lang="da-DK" sz="18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ambulant kontakt</a:t>
            </a:r>
            <a:r>
              <a:rPr lang="da-DK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 med en specialiseret, palliativ funktion </a:t>
            </a:r>
          </a:p>
          <a:p>
            <a:pPr marL="702900" lvl="1" indent="-342900">
              <a:buFont typeface="+mj-lt"/>
              <a:buAutoNum type="alphaLcParenR"/>
            </a:pPr>
            <a:r>
              <a:rPr lang="da-DK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Haft </a:t>
            </a:r>
            <a:r>
              <a:rPr lang="da-DK" sz="18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tilsyn</a:t>
            </a:r>
            <a:r>
              <a:rPr lang="da-DK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 fra en specialiseret, palliativ funktion imens de var indlagt på ikke-palliative sygehusafdeling</a:t>
            </a:r>
          </a:p>
          <a:p>
            <a:pPr marL="360000" lvl="1" indent="0">
              <a:buNone/>
            </a:pPr>
            <a:r>
              <a:rPr lang="da-DK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Kræver data fra Landspatientregistret (LPR3), da vi kun har første palliative kontakt fra hver palliativ enhed i databasen</a:t>
            </a:r>
          </a:p>
        </p:txBody>
      </p:sp>
    </p:spTree>
    <p:extLst>
      <p:ext uri="{BB962C8B-B14F-4D97-AF65-F5344CB8AC3E}">
        <p14:creationId xmlns:p14="http://schemas.microsoft.com/office/powerpoint/2010/main" val="40603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3CC44-A3A9-9402-28F4-2C180C0F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38" y="692696"/>
            <a:ext cx="10137524" cy="828000"/>
          </a:xfrm>
        </p:spPr>
        <p:txBody>
          <a:bodyPr/>
          <a:lstStyle/>
          <a:p>
            <a:r>
              <a:rPr lang="da-DK" dirty="0"/>
              <a:t>Udvalgte tabeller for type af kontakt viser forskel, navnlig på Sjælland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5E48002-5503-2AB0-42BB-78B23B25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7C7E3B9-93A3-C836-D6F9-51DBDD05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4" y="1745707"/>
            <a:ext cx="6252229" cy="33665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E32E150-ADFE-4056-FF43-96CC7944A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79" y="2978514"/>
            <a:ext cx="5342706" cy="35070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8150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54FBE95-B275-50AD-3244-12D917D2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D779B697-75F6-9C00-9DE2-4FB942607AFF}"/>
              </a:ext>
            </a:extLst>
          </p:cNvPr>
          <p:cNvSpPr txBox="1">
            <a:spLocks/>
          </p:cNvSpPr>
          <p:nvPr/>
        </p:nvSpPr>
        <p:spPr>
          <a:xfrm>
            <a:off x="1367088" y="1319028"/>
            <a:ext cx="9968981" cy="3498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3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E5855D2-8023-AB0C-27C7-7FE2BB2CC1B0}"/>
              </a:ext>
            </a:extLst>
          </p:cNvPr>
          <p:cNvSpPr txBox="1">
            <a:spLocks/>
          </p:cNvSpPr>
          <p:nvPr/>
        </p:nvSpPr>
        <p:spPr>
          <a:xfrm>
            <a:off x="1198545" y="235217"/>
            <a:ext cx="10137524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Mange patienter oplever en bedring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8E975E0-2A98-F786-72BF-63A3CB013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196752"/>
            <a:ext cx="10299006" cy="469982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53E66B9-624E-3CDA-CC4A-30A5DB1CCAD2}"/>
              </a:ext>
            </a:extLst>
          </p:cNvPr>
          <p:cNvSpPr/>
          <p:nvPr/>
        </p:nvSpPr>
        <p:spPr>
          <a:xfrm>
            <a:off x="7320136" y="2276872"/>
            <a:ext cx="1080120" cy="33843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423555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58549B6-02FC-F741-E49B-7EDA92253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82" y="4092425"/>
            <a:ext cx="3576519" cy="26958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302DC4-BC22-BEE0-0DC5-34FEE9C0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194" y="314720"/>
            <a:ext cx="10137524" cy="828000"/>
          </a:xfrm>
        </p:spPr>
        <p:txBody>
          <a:bodyPr/>
          <a:lstStyle/>
          <a:p>
            <a:r>
              <a:rPr lang="da-DK" sz="3600" dirty="0"/>
              <a:t>PRO Palliation spørgeskemaet kommer i 2026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750C032-4287-B678-58C2-CC88D8B3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F6416E-3074-5D82-CE2F-6430CB80E4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1347187"/>
            <a:ext cx="10136614" cy="4140802"/>
          </a:xfrm>
        </p:spPr>
        <p:txBody>
          <a:bodyPr/>
          <a:lstStyle/>
          <a:p>
            <a:r>
              <a:rPr lang="da-DK" sz="2800" dirty="0"/>
              <a:t>Udviklet og testet af en klinisk koordinationsgruppe nedsat af Sundhedsdatastyrelsens PRO Sekretariat 2020-2023</a:t>
            </a:r>
          </a:p>
          <a:p>
            <a:r>
              <a:rPr lang="da-DK" sz="2800" dirty="0"/>
              <a:t>Til </a:t>
            </a:r>
            <a:r>
              <a:rPr lang="da-DK" sz="2800" b="1" dirty="0"/>
              <a:t>kræft, hjerte-, lunge- og nyresygdomme i primær- og sekundærsektor</a:t>
            </a:r>
          </a:p>
          <a:p>
            <a:r>
              <a:rPr lang="da-DK" sz="2800" dirty="0"/>
              <a:t>Indhold: EORTC QLQ-C15-PAL + åbne spørgsmål (som i DPD) samt 8 supplerende spørgsmål</a:t>
            </a:r>
          </a:p>
          <a:p>
            <a:r>
              <a:rPr lang="da-DK" sz="2800" b="1" dirty="0">
                <a:solidFill>
                  <a:srgbClr val="FF0000"/>
                </a:solidFill>
              </a:rPr>
              <a:t>Gennemført høring 2025</a:t>
            </a:r>
          </a:p>
          <a:p>
            <a:r>
              <a:rPr lang="da-DK" sz="2800" b="1" dirty="0">
                <a:solidFill>
                  <a:srgbClr val="FF0000"/>
                </a:solidFill>
              </a:rPr>
              <a:t>Arbejder nu med godkendelse fra SDS og indføjelse i KIP</a:t>
            </a:r>
          </a:p>
          <a:p>
            <a:r>
              <a:rPr lang="da-DK" sz="2800" b="1" dirty="0">
                <a:solidFill>
                  <a:srgbClr val="FF0000"/>
                </a:solidFill>
              </a:rPr>
              <a:t>Tiltagende tilgængeligt i EPJ-systemer</a:t>
            </a:r>
            <a:endParaRPr lang="da-DK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2400" dirty="0">
                <a:hlinkClick r:id="rId4"/>
              </a:rPr>
              <a:t>https://pro-danmark.dk/da/omraader/palliation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34123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70724703119180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19A5EA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1087 - Bispebjerg - PP -  Flora - 25042022" id="{7CFDF736-D379-4479-B974-B65D3E2E28B8}" vid="{4FE37D3C-89E7-45F9-A851-F4C04A0E2AA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1154</Words>
  <Application>Microsoft Macintosh PowerPoint</Application>
  <PresentationFormat>Widescreen</PresentationFormat>
  <Paragraphs>137</Paragraphs>
  <Slides>14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Source Sans Pro</vt:lpstr>
      <vt:lpstr>Source Sans Pro Semibold</vt:lpstr>
      <vt:lpstr>Times New Roman</vt:lpstr>
      <vt:lpstr>Verdana</vt:lpstr>
      <vt:lpstr>Wingdings</vt:lpstr>
      <vt:lpstr>REGION H Hospital PowerPoint Skabelon_DKfinal</vt:lpstr>
      <vt:lpstr>Nyt fra Dansk Palliativ Database  DMCG-PAL Årsmøde  15.april 2026</vt:lpstr>
      <vt:lpstr>Kvalitetsindikatorer i databasen </vt:lpstr>
      <vt:lpstr>Data i DPD</vt:lpstr>
      <vt:lpstr>I 2025 fik vi så endnu en beretning fra Rigsrevisionen (2020-23) – DPD kunne supplere med 2024</vt:lpstr>
      <vt:lpstr>PowerPoint-præsentation</vt:lpstr>
      <vt:lpstr>Underopdeling af aktivitetsindikatorer</vt:lpstr>
      <vt:lpstr>Udvalgte tabeller for type af kontakt viser forskel, navnlig på Sjælland</vt:lpstr>
      <vt:lpstr>PowerPoint-præsentation</vt:lpstr>
      <vt:lpstr>PRO Palliation spørgeskemaet kommer i 2026</vt:lpstr>
      <vt:lpstr>Hvordan kommer DPD’s resultater til at se ud, når vi opgør den på sundhedsråd? </vt:lpstr>
      <vt:lpstr>Kan tværfagligheden opgøres vha. data fra Landspatientregistret?</vt:lpstr>
      <vt:lpstr>Data om basal palliativ indsats – og nye visitationskriterier?</vt:lpstr>
      <vt:lpstr>Artikler 2025 – ny rekord i anvendelse, der bliver bredere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Mogens Grønvold</dc:creator>
  <cp:lastModifiedBy>Mogens Grønvold</cp:lastModifiedBy>
  <cp:revision>20</cp:revision>
  <dcterms:created xsi:type="dcterms:W3CDTF">2022-05-02T07:12:19Z</dcterms:created>
  <dcterms:modified xsi:type="dcterms:W3CDTF">2026-04-14T20:14:31Z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regionh</vt:lpwstr>
  </property>
  <property fmtid="{D5CDD505-2E9C-101B-9397-08002B2CF9AE}" pid="3" name="TemplateId">
    <vt:lpwstr>637870724701048738</vt:lpwstr>
  </property>
  <property fmtid="{D5CDD505-2E9C-101B-9397-08002B2CF9AE}" pid="4" name="UserProfileId">
    <vt:lpwstr>637939049101285047</vt:lpwstr>
  </property>
</Properties>
</file>