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69" r:id="rId3"/>
    <p:sldId id="570" r:id="rId4"/>
    <p:sldId id="572" r:id="rId5"/>
    <p:sldId id="600" r:id="rId6"/>
    <p:sldId id="556" r:id="rId7"/>
    <p:sldId id="571" r:id="rId8"/>
    <p:sldId id="265" r:id="rId9"/>
    <p:sldId id="601" r:id="rId10"/>
    <p:sldId id="557" r:id="rId11"/>
    <p:sldId id="593" r:id="rId12"/>
    <p:sldId id="592" r:id="rId13"/>
    <p:sldId id="594" r:id="rId14"/>
    <p:sldId id="287" r:id="rId15"/>
    <p:sldId id="298" r:id="rId16"/>
    <p:sldId id="564" r:id="rId17"/>
    <p:sldId id="297" r:id="rId18"/>
    <p:sldId id="604" r:id="rId19"/>
    <p:sldId id="603" r:id="rId20"/>
    <p:sldId id="602" r:id="rId21"/>
    <p:sldId id="299"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F43"/>
    <a:srgbClr val="B9D99A"/>
    <a:srgbClr val="F0FFD6"/>
    <a:srgbClr val="D0E4D9"/>
    <a:srgbClr val="A2C9B3"/>
    <a:srgbClr val="2D8653"/>
    <a:srgbClr val="B3B3B3"/>
    <a:srgbClr val="000000"/>
    <a:srgbClr val="BECBBE"/>
    <a:srgbClr val="F2F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3" autoAdjust="0"/>
    <p:restoredTop sz="94660"/>
  </p:normalViewPr>
  <p:slideViewPr>
    <p:cSldViewPr showGuides="1">
      <p:cViewPr varScale="1">
        <p:scale>
          <a:sx n="98" d="100"/>
          <a:sy n="98" d="100"/>
        </p:scale>
        <p:origin x="200" y="84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'Ark1'!$C$2</c:f>
              <c:strCache>
                <c:ptCount val="1"/>
                <c:pt idx="0">
                  <c:v>Cancer (%)</c:v>
                </c:pt>
              </c:strCache>
            </c:strRef>
          </c:tx>
          <c:spPr>
            <a:solidFill>
              <a:schemeClr val="bg1">
                <a:lumMod val="50000"/>
              </a:schemeClr>
            </a:solidFill>
            <a:ln>
              <a:solidFill>
                <a:schemeClr val="tx1"/>
              </a:solidFill>
            </a:ln>
            <a:effectLst/>
          </c:spPr>
          <c:invertIfNegative val="0"/>
          <c:dLbls>
            <c:dLbl>
              <c:idx val="0"/>
              <c:tx>
                <c:rich>
                  <a:bodyPr/>
                  <a:lstStyle/>
                  <a:p>
                    <a:r>
                      <a:rPr lang="en-US"/>
                      <a:t>98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7CC-244C-BF69-B678A54B56ED}"/>
                </c:ext>
              </c:extLst>
            </c:dLbl>
            <c:dLbl>
              <c:idx val="1"/>
              <c:tx>
                <c:rich>
                  <a:bodyPr/>
                  <a:lstStyle/>
                  <a:p>
                    <a:r>
                      <a:rPr lang="en-US"/>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CC-244C-BF69-B678A54B56ED}"/>
                </c:ext>
              </c:extLst>
            </c:dLbl>
            <c:dLbl>
              <c:idx val="2"/>
              <c:tx>
                <c:rich>
                  <a:bodyPr/>
                  <a:lstStyle/>
                  <a:p>
                    <a:r>
                      <a:rPr lang="en-US"/>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7CC-244C-BF69-B678A54B56ED}"/>
                </c:ext>
              </c:extLst>
            </c:dLbl>
            <c:dLbl>
              <c:idx val="3"/>
              <c:tx>
                <c:rich>
                  <a:bodyPr/>
                  <a:lstStyle/>
                  <a:p>
                    <a:r>
                      <a:rPr lang="en-US"/>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CC-244C-BF69-B678A54B56ED}"/>
                </c:ext>
              </c:extLst>
            </c:dLbl>
            <c:dLbl>
              <c:idx val="4"/>
              <c:tx>
                <c:rich>
                  <a:bodyPr/>
                  <a:lstStyle/>
                  <a:p>
                    <a:r>
                      <a:rPr lang="en-US"/>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7CC-244C-BF69-B678A54B56ED}"/>
                </c:ext>
              </c:extLst>
            </c:dLbl>
            <c:dLbl>
              <c:idx val="5"/>
              <c:tx>
                <c:rich>
                  <a:bodyPr/>
                  <a:lstStyle/>
                  <a:p>
                    <a:r>
                      <a:rPr lang="en-US"/>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7CC-244C-BF69-B678A54B56ED}"/>
                </c:ext>
              </c:extLst>
            </c:dLbl>
            <c:dLbl>
              <c:idx val="6"/>
              <c:tx>
                <c:rich>
                  <a:bodyPr/>
                  <a:lstStyle/>
                  <a:p>
                    <a:r>
                      <a:rPr lang="en-US"/>
                      <a:t>96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7CC-244C-BF69-B678A54B56ED}"/>
                </c:ext>
              </c:extLst>
            </c:dLbl>
            <c:dLbl>
              <c:idx val="7"/>
              <c:tx>
                <c:rich>
                  <a:bodyPr/>
                  <a:lstStyle/>
                  <a:p>
                    <a:r>
                      <a:rPr lang="en-US"/>
                      <a:t>95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7CC-244C-BF69-B678A54B56ED}"/>
                </c:ext>
              </c:extLst>
            </c:dLbl>
            <c:dLbl>
              <c:idx val="8"/>
              <c:tx>
                <c:rich>
                  <a:bodyPr/>
                  <a:lstStyle/>
                  <a:p>
                    <a:r>
                      <a:rPr lang="en-US"/>
                      <a:t>93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7CC-244C-BF69-B678A54B56ED}"/>
                </c:ext>
              </c:extLst>
            </c:dLbl>
            <c:dLbl>
              <c:idx val="9"/>
              <c:tx>
                <c:rich>
                  <a:bodyPr/>
                  <a:lstStyle/>
                  <a:p>
                    <a:r>
                      <a:rPr lang="en-US"/>
                      <a:t>93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7CC-244C-BF69-B678A54B56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'Ark1'!$A$3:$A$12</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'Ark1'!$C$3:$C$12</c:f>
              <c:numCache>
                <c:formatCode>General</c:formatCode>
                <c:ptCount val="10"/>
                <c:pt idx="0">
                  <c:v>5443</c:v>
                </c:pt>
                <c:pt idx="1">
                  <c:v>7487</c:v>
                </c:pt>
                <c:pt idx="2">
                  <c:v>8320</c:v>
                </c:pt>
                <c:pt idx="3">
                  <c:v>8847</c:v>
                </c:pt>
                <c:pt idx="4">
                  <c:v>9359</c:v>
                </c:pt>
                <c:pt idx="5">
                  <c:v>9860</c:v>
                </c:pt>
                <c:pt idx="6">
                  <c:v>10463</c:v>
                </c:pt>
                <c:pt idx="7">
                  <c:v>10212</c:v>
                </c:pt>
                <c:pt idx="8">
                  <c:v>10255</c:v>
                </c:pt>
                <c:pt idx="9">
                  <c:v>10071</c:v>
                </c:pt>
              </c:numCache>
            </c:numRef>
          </c:val>
          <c:extLst>
            <c:ext xmlns:c16="http://schemas.microsoft.com/office/drawing/2014/chart" uri="{C3380CC4-5D6E-409C-BE32-E72D297353CC}">
              <c16:uniqueId val="{0000000A-07CC-244C-BF69-B678A54B56ED}"/>
            </c:ext>
          </c:extLst>
        </c:ser>
        <c:ser>
          <c:idx val="2"/>
          <c:order val="2"/>
          <c:tx>
            <c:strRef>
              <c:f>'Ark1'!$D$2</c:f>
              <c:strCache>
                <c:ptCount val="1"/>
                <c:pt idx="0">
                  <c:v>Non-cancer (%)</c:v>
                </c:pt>
              </c:strCache>
            </c:strRef>
          </c:tx>
          <c:spPr>
            <a:solidFill>
              <a:schemeClr val="accent2"/>
            </a:solidFill>
            <a:ln>
              <a:solidFill>
                <a:schemeClr val="tx1"/>
              </a:solidFill>
            </a:ln>
            <a:effectLst/>
          </c:spPr>
          <c:invertIfNegative val="0"/>
          <c:dLbls>
            <c:dLbl>
              <c:idx val="0"/>
              <c:layout>
                <c:manualLayout>
                  <c:x val="2.0149041308882114E-3"/>
                  <c:y val="-2.5519868948335588E-2"/>
                </c:manualLayout>
              </c:layout>
              <c:tx>
                <c:rich>
                  <a:bodyPr/>
                  <a:lstStyle/>
                  <a:p>
                    <a:r>
                      <a:rPr lang="en-US"/>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7CC-244C-BF69-B678A54B56ED}"/>
                </c:ext>
              </c:extLst>
            </c:dLbl>
            <c:dLbl>
              <c:idx val="1"/>
              <c:layout>
                <c:manualLayout>
                  <c:x val="0"/>
                  <c:y val="-3.1613185159780725E-2"/>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7CC-244C-BF69-B678A54B56ED}"/>
                </c:ext>
              </c:extLst>
            </c:dLbl>
            <c:dLbl>
              <c:idx val="2"/>
              <c:layout>
                <c:manualLayout>
                  <c:x val="0"/>
                  <c:y val="-2.4588032902051676E-2"/>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7CC-244C-BF69-B678A54B56ED}"/>
                </c:ext>
              </c:extLst>
            </c:dLbl>
            <c:dLbl>
              <c:idx val="3"/>
              <c:layout>
                <c:manualLayout>
                  <c:x val="0"/>
                  <c:y val="-3.1613185159780725E-2"/>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7CC-244C-BF69-B678A54B56ED}"/>
                </c:ext>
              </c:extLst>
            </c:dLbl>
            <c:dLbl>
              <c:idx val="4"/>
              <c:layout>
                <c:manualLayout>
                  <c:x val="0"/>
                  <c:y val="-3.8638337417509779E-2"/>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7CC-244C-BF69-B678A54B56ED}"/>
                </c:ext>
              </c:extLst>
            </c:dLbl>
            <c:dLbl>
              <c:idx val="5"/>
              <c:layout>
                <c:manualLayout>
                  <c:x val="0"/>
                  <c:y val="-3.8638337417509779E-2"/>
                </c:manualLayout>
              </c:layout>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7CC-244C-BF69-B678A54B56ED}"/>
                </c:ext>
              </c:extLst>
            </c:dLbl>
            <c:dLbl>
              <c:idx val="6"/>
              <c:layout>
                <c:manualLayout>
                  <c:x val="-7.387568772334329E-17"/>
                  <c:y val="-4.2150913546374305E-2"/>
                </c:manualLayout>
              </c:layout>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7CC-244C-BF69-B678A54B56ED}"/>
                </c:ext>
              </c:extLst>
            </c:dLbl>
            <c:dLbl>
              <c:idx val="7"/>
              <c:layout>
                <c:manualLayout>
                  <c:x val="-1.4775137544668658E-16"/>
                  <c:y val="-4.2150913546374305E-2"/>
                </c:manualLayout>
              </c:layout>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07CC-244C-BF69-B678A54B56ED}"/>
                </c:ext>
              </c:extLst>
            </c:dLbl>
            <c:dLbl>
              <c:idx val="8"/>
              <c:layout>
                <c:manualLayout>
                  <c:x val="0"/>
                  <c:y val="-6.3226370319561465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7CC-244C-BF69-B678A54B56ED}"/>
                </c:ext>
              </c:extLst>
            </c:dLbl>
            <c:dLbl>
              <c:idx val="9"/>
              <c:layout>
                <c:manualLayout>
                  <c:x val="0"/>
                  <c:y val="-6.6738946448425984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07CC-244C-BF69-B678A54B56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'Ark1'!$A$3:$A$12</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'Ark1'!$D$3:$D$12</c:f>
              <c:numCache>
                <c:formatCode>General</c:formatCode>
                <c:ptCount val="10"/>
                <c:pt idx="0">
                  <c:v>138</c:v>
                </c:pt>
                <c:pt idx="1">
                  <c:v>207</c:v>
                </c:pt>
                <c:pt idx="2">
                  <c:v>218</c:v>
                </c:pt>
                <c:pt idx="3">
                  <c:v>252</c:v>
                </c:pt>
                <c:pt idx="4">
                  <c:v>320</c:v>
                </c:pt>
                <c:pt idx="5">
                  <c:v>369</c:v>
                </c:pt>
                <c:pt idx="6">
                  <c:v>434</c:v>
                </c:pt>
                <c:pt idx="7">
                  <c:v>528</c:v>
                </c:pt>
                <c:pt idx="8">
                  <c:v>738</c:v>
                </c:pt>
                <c:pt idx="9">
                  <c:v>768</c:v>
                </c:pt>
              </c:numCache>
            </c:numRef>
          </c:val>
          <c:extLst>
            <c:ext xmlns:c16="http://schemas.microsoft.com/office/drawing/2014/chart" uri="{C3380CC4-5D6E-409C-BE32-E72D297353CC}">
              <c16:uniqueId val="{00000015-07CC-244C-BF69-B678A54B56ED}"/>
            </c:ext>
          </c:extLst>
        </c:ser>
        <c:dLbls>
          <c:showLegendKey val="0"/>
          <c:showVal val="0"/>
          <c:showCatName val="0"/>
          <c:showSerName val="0"/>
          <c:showPercent val="0"/>
          <c:showBubbleSize val="0"/>
        </c:dLbls>
        <c:gapWidth val="219"/>
        <c:overlap val="100"/>
        <c:axId val="465763152"/>
        <c:axId val="465759872"/>
        <c:extLst>
          <c:ext xmlns:c15="http://schemas.microsoft.com/office/drawing/2012/chart" uri="{02D57815-91ED-43cb-92C2-25804820EDAC}">
            <c15:filteredBarSeries>
              <c15:ser>
                <c:idx val="0"/>
                <c:order val="0"/>
                <c:tx>
                  <c:strRef>
                    <c:extLst>
                      <c:ext uri="{02D57815-91ED-43cb-92C2-25804820EDAC}">
                        <c15:formulaRef>
                          <c15:sqref>'Ark1'!$B$2</c15:sqref>
                        </c15:formulaRef>
                      </c:ext>
                    </c:extLst>
                    <c:strCache>
                      <c:ptCount val="1"/>
                      <c:pt idx="0">
                        <c:v>N</c:v>
                      </c:pt>
                    </c:strCache>
                  </c:strRef>
                </c:tx>
                <c:spPr>
                  <a:solidFill>
                    <a:schemeClr val="accent1"/>
                  </a:solidFill>
                  <a:ln>
                    <a:noFill/>
                  </a:ln>
                  <a:effectLst/>
                </c:spPr>
                <c:invertIfNegative val="0"/>
                <c:cat>
                  <c:strRef>
                    <c:extLst>
                      <c:ext uri="{02D57815-91ED-43cb-92C2-25804820EDAC}">
                        <c15:formulaRef>
                          <c15:sqref>'Ark1'!$A$3:$A$12</c15:sqref>
                        </c15:formulaRef>
                      </c:ext>
                    </c:extLst>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extLst>
                      <c:ext uri="{02D57815-91ED-43cb-92C2-25804820EDAC}">
                        <c15:formulaRef>
                          <c15:sqref>'Ark1'!$B$3:$B$12</c15:sqref>
                        </c15:formulaRef>
                      </c:ext>
                    </c:extLst>
                    <c:numCache>
                      <c:formatCode>0</c:formatCode>
                      <c:ptCount val="10"/>
                      <c:pt idx="0">
                        <c:v>5581</c:v>
                      </c:pt>
                      <c:pt idx="1">
                        <c:v>7694</c:v>
                      </c:pt>
                      <c:pt idx="2">
                        <c:v>8538</c:v>
                      </c:pt>
                      <c:pt idx="3">
                        <c:v>9099</c:v>
                      </c:pt>
                      <c:pt idx="4">
                        <c:v>9679</c:v>
                      </c:pt>
                      <c:pt idx="5">
                        <c:v>10229</c:v>
                      </c:pt>
                      <c:pt idx="6">
                        <c:v>10897</c:v>
                      </c:pt>
                      <c:pt idx="7">
                        <c:v>10740</c:v>
                      </c:pt>
                      <c:pt idx="8">
                        <c:v>10993</c:v>
                      </c:pt>
                      <c:pt idx="9">
                        <c:v>10839</c:v>
                      </c:pt>
                    </c:numCache>
                  </c:numRef>
                </c:val>
                <c:extLst>
                  <c:ext xmlns:c16="http://schemas.microsoft.com/office/drawing/2014/chart" uri="{C3380CC4-5D6E-409C-BE32-E72D297353CC}">
                    <c16:uniqueId val="{00000016-07CC-244C-BF69-B678A54B56ED}"/>
                  </c:ext>
                </c:extLst>
              </c15:ser>
            </c15:filteredBarSeries>
          </c:ext>
        </c:extLst>
      </c:barChart>
      <c:catAx>
        <c:axId val="4657631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5759872"/>
        <c:crosses val="autoZero"/>
        <c:auto val="1"/>
        <c:lblAlgn val="ctr"/>
        <c:lblOffset val="100"/>
        <c:noMultiLvlLbl val="0"/>
      </c:catAx>
      <c:valAx>
        <c:axId val="465759872"/>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a:t>
                </a:r>
              </a:p>
            </c:rich>
          </c:tx>
          <c:layout>
            <c:manualLayout>
              <c:xMode val="edge"/>
              <c:yMode val="edge"/>
              <c:x val="1.8955599352657469E-2"/>
              <c:y val="1.0341356020334216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65763152"/>
        <c:crosses val="autoZero"/>
        <c:crossBetween val="between"/>
      </c:valAx>
      <c:spPr>
        <a:noFill/>
        <a:ln>
          <a:noFill/>
        </a:ln>
        <a:effectLst/>
      </c:spPr>
    </c:plotArea>
    <c:legend>
      <c:legendPos val="b"/>
      <c:layout>
        <c:manualLayout>
          <c:xMode val="edge"/>
          <c:yMode val="edge"/>
          <c:x val="0.40441951006124233"/>
          <c:y val="0.88020778652668419"/>
          <c:w val="0.33587015240809071"/>
          <c:h val="7.50005511812952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B28D1-58D8-4EBA-AD4A-3097FCE67AD9}" type="datetimeFigureOut">
              <a:rPr lang="da-DK" smtClean="0"/>
              <a:t>01.04.2025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93790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390982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79106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46662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150088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74576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169731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116979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1750613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252161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376223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168175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30489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18240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271902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1059766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340699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262319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526280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emf"/><Relationship Id="rId4" Type="http://schemas.openxmlformats.org/officeDocument/2006/relationships/image" Target="../media/image3.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 grøn">
    <p:spTree>
      <p:nvGrpSpPr>
        <p:cNvPr id="1" name=""/>
        <p:cNvGrpSpPr/>
        <p:nvPr/>
      </p:nvGrpSpPr>
      <p:grpSpPr>
        <a:xfrm>
          <a:off x="0" y="0"/>
          <a:ext cx="0" cy="0"/>
          <a:chOff x="0" y="0"/>
          <a:chExt cx="0" cy="0"/>
        </a:xfrm>
      </p:grpSpPr>
      <p:sp>
        <p:nvSpPr>
          <p:cNvPr id="10" name="Rektangel 9"/>
          <p:cNvSpPr/>
          <p:nvPr userDrawn="1"/>
        </p:nvSpPr>
        <p:spPr>
          <a:xfrm>
            <a:off x="0" y="1989138"/>
            <a:ext cx="12191423" cy="4871438"/>
          </a:xfrm>
          <a:prstGeom prst="rect">
            <a:avLst/>
          </a:prstGeom>
          <a:solidFill>
            <a:srgbClr val="567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32" name="Rektangel 31">
            <a:extLst>
              <a:ext uri="{FF2B5EF4-FFF2-40B4-BE49-F238E27FC236}">
                <a16:creationId xmlns:a16="http://schemas.microsoft.com/office/drawing/2014/main" id="{AAC0C3D3-9420-466E-837D-E3FCFD058D0C}"/>
              </a:ext>
            </a:extLst>
          </p:cNvPr>
          <p:cNvSpPr/>
          <p:nvPr userDrawn="1"/>
        </p:nvSpPr>
        <p:spPr>
          <a:xfrm>
            <a:off x="0" y="1976434"/>
            <a:ext cx="683568" cy="4881566"/>
          </a:xfrm>
          <a:prstGeom prst="rect">
            <a:avLst/>
          </a:prstGeom>
          <a:solidFill>
            <a:srgbClr val="B9D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66839" y="2720891"/>
            <a:ext cx="9435658" cy="1981738"/>
          </a:xfrm>
        </p:spPr>
        <p:txBody>
          <a:bodyPr anchor="t" anchorCtr="0"/>
          <a:lstStyle>
            <a:lvl1pPr>
              <a:defRPr sz="3800">
                <a:solidFill>
                  <a:schemeClr val="bg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366839" y="5101432"/>
            <a:ext cx="9433105"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17" name="text" descr="{&quot;templafy&quot;:{&quot;id&quot;:&quot;45efa975-e268-4535-8d34-a915fed8783c&quot;}}" title="Form.PresentationTitle">
            <a:extLst>
              <a:ext uri="{FF2B5EF4-FFF2-40B4-BE49-F238E27FC236}">
                <a16:creationId xmlns:a16="http://schemas.microsoft.com/office/drawing/2014/main" id="{6E96F3D6-F9A3-4A0A-AF11-9947015BA81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sp>
        <p:nvSpPr>
          <p:cNvPr id="19" name="text" descr="{&quot;templafy&quot;:{&quot;id&quot;:&quot;7cdcd9e7-c5d5-485d-8200-f05d00705f30&quot;}}" title="UserProfile.Name">
            <a:extLst>
              <a:ext uri="{FF2B5EF4-FFF2-40B4-BE49-F238E27FC236}">
                <a16:creationId xmlns:a16="http://schemas.microsoft.com/office/drawing/2014/main" id="{443C3F1B-6F22-44FD-9D20-8046FEEFD6D9}"/>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088646-E100-4B10-A869-A5FAC8DAF98D}"/>
              </a:ext>
            </a:extLst>
          </p:cNvPr>
          <p:cNvSpPr>
            <a:spLocks noGrp="1"/>
          </p:cNvSpPr>
          <p:nvPr>
            <p:ph type="sldNum" sz="quarter" idx="12"/>
          </p:nvPr>
        </p:nvSpPr>
        <p:spPr/>
        <p:txBody>
          <a:bodyPr/>
          <a:lstStyle/>
          <a:p>
            <a:fld id="{0DAB5548-7253-48D6-B95B-F3D312A72220}" type="slidenum">
              <a:rPr lang="da-DK" smtClean="0"/>
              <a:pPr/>
              <a:t>‹nr.›</a:t>
            </a:fld>
            <a:endParaRPr lang="da-DK" dirty="0"/>
          </a:p>
        </p:txBody>
      </p:sp>
      <p:pic>
        <p:nvPicPr>
          <p:cNvPr id="1935792027" name="image" descr="{&quot;templafy&quot;:{&quot;id&quot;:&quot;3fa2644a-a9a1-4d57-af77-9dc4de9ff383&quot;}}"/>
          <p:cNvPicPr>
            <a:picLocks noChangeAspect="1"/>
          </p:cNvPicPr>
          <p:nvPr/>
        </p:nvPicPr>
        <p:blipFill>
          <a:blip r:embed="rId2"/>
          <a:stretch>
            <a:fillRect/>
          </a:stretch>
        </p:blipFill>
        <p:spPr>
          <a:xfrm>
            <a:off x="5773324" y="6314400"/>
            <a:ext cx="1324800" cy="421200"/>
          </a:xfrm>
          <a:prstGeom prst="rect">
            <a:avLst/>
          </a:prstGeom>
        </p:spPr>
      </p:pic>
      <p:pic>
        <p:nvPicPr>
          <p:cNvPr id="2081797414" name="image" descr="{&quot;templafy&quot;:{&quot;id&quot;:&quot;572f3516-719f-4173-9d5f-6af45e707443&quot;}}"/>
          <p:cNvPicPr>
            <a:picLocks noChangeAspect="1"/>
          </p:cNvPicPr>
          <p:nvPr/>
        </p:nvPicPr>
        <p:blipFill>
          <a:blip r:embed="rId2"/>
          <a:stretch>
            <a:fillRect/>
          </a:stretch>
        </p:blipFill>
        <p:spPr>
          <a:xfrm>
            <a:off x="11069013" y="872704"/>
            <a:ext cx="871200" cy="900000"/>
          </a:xfrm>
          <a:prstGeom prst="rect">
            <a:avLst/>
          </a:prstGeom>
        </p:spPr>
      </p:pic>
      <p:pic>
        <p:nvPicPr>
          <p:cNvPr id="1457385690" name="image" descr="{&quot;templafy&quot;:{&quot;id&quot;:&quot;e85fd611-a7f6-497a-b05e-5d5dfd082c34&quot;}}"/>
          <p:cNvPicPr>
            <a:picLocks noChangeAspect="1"/>
          </p:cNvPicPr>
          <p:nvPr/>
        </p:nvPicPr>
        <p:blipFill>
          <a:blip r:embed="rId2"/>
          <a:stretch>
            <a:fillRect/>
          </a:stretch>
        </p:blipFill>
        <p:spPr>
          <a:xfrm>
            <a:off x="11069013" y="260648"/>
            <a:ext cx="871200" cy="900000"/>
          </a:xfrm>
          <a:prstGeom prst="rect">
            <a:avLst/>
          </a:prstGeom>
        </p:spPr>
      </p:pic>
      <p:sp>
        <p:nvSpPr>
          <p:cNvPr id="28" name="text" descr="{&quot;templafy&quot;:{&quot;id&quot;:&quot;b7d1df9a-983b-41f8-896f-5814a5f20a4b&quot;}}" title="UserProfile.Office.Virksomhed_{{DocumentLanguage}}">
            <a:extLst>
              <a:ext uri="{FF2B5EF4-FFF2-40B4-BE49-F238E27FC236}">
                <a16:creationId xmlns:a16="http://schemas.microsoft.com/office/drawing/2014/main" id="{516BAA53-8511-47D7-9AD0-B6F8B7A92F4D}"/>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og Frederiksberg Hospital</a:t>
            </a:r>
          </a:p>
        </p:txBody>
      </p:sp>
      <p:sp>
        <p:nvSpPr>
          <p:cNvPr id="29" name="text" descr="{&quot;templafy&quot;:{&quot;id&quot;:&quot;83ffd8d7-e3c5-4ca7-994e-040850f9d08a&quot;}}" title="UserProfile.CenterFreeText">
            <a:extLst>
              <a:ext uri="{FF2B5EF4-FFF2-40B4-BE49-F238E27FC236}">
                <a16:creationId xmlns:a16="http://schemas.microsoft.com/office/drawing/2014/main" id="{5A30AC9F-7EFA-48B4-8857-325A6FCD653B}"/>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30" name="text" descr="{&quot;templafy&quot;:{&quot;id&quot;:&quot;de297182-b881-4a4b-8638-12d0f5ac613b&quot;}}" hidden="1" title="UserProfile.Centers.Center_{{DocumentLanguage}}">
            <a:extLst>
              <a:ext uri="{FF2B5EF4-FFF2-40B4-BE49-F238E27FC236}">
                <a16:creationId xmlns:a16="http://schemas.microsoft.com/office/drawing/2014/main" id="{A6175086-BB3F-4D08-AA72-D59A277C3D84}"/>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31" name="text" descr="{&quot;templafy&quot;:{&quot;id&quot;:&quot;536a43ee-3458-4d44-a9b0-c155c79154e6&quot;}}" hidden="1" title="Form.Manuel_dato">
            <a:extLst>
              <a:ext uri="{FF2B5EF4-FFF2-40B4-BE49-F238E27FC236}">
                <a16:creationId xmlns:a16="http://schemas.microsoft.com/office/drawing/2014/main" id="{85898D87-959A-4A63-81D8-7ADE604F6901}"/>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37" name="Rektangel 36">
            <a:extLst>
              <a:ext uri="{FF2B5EF4-FFF2-40B4-BE49-F238E27FC236}">
                <a16:creationId xmlns:a16="http://schemas.microsoft.com/office/drawing/2014/main" id="{E55E047F-2AFD-4BEC-B4DB-DCB9462504F9}"/>
              </a:ext>
            </a:extLst>
          </p:cNvPr>
          <p:cNvSpPr/>
          <p:nvPr userDrawn="1"/>
        </p:nvSpPr>
        <p:spPr>
          <a:xfrm>
            <a:off x="0" y="1"/>
            <a:ext cx="683568" cy="1989138"/>
          </a:xfrm>
          <a:prstGeom prst="rect">
            <a:avLst/>
          </a:prstGeom>
          <a:solidFill>
            <a:srgbClr val="F0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33045940" name="image" descr="{&quot;templafy&quot;:{&quot;id&quot;:&quot;0969b1be-1ec5-4978-bed1-8117edd4caf0&quot;}}"/>
          <p:cNvPicPr>
            <a:picLocks noChangeAspect="1"/>
          </p:cNvPicPr>
          <p:nvPr/>
        </p:nvPicPr>
        <p:blipFill>
          <a:blip r:embed="rId3"/>
          <a:stretch>
            <a:fillRect/>
          </a:stretch>
        </p:blipFill>
        <p:spPr>
          <a:xfrm>
            <a:off x="457200" y="1539577"/>
            <a:ext cx="687600" cy="687600"/>
          </a:xfrm>
          <a:prstGeom prst="rect">
            <a:avLst/>
          </a:prstGeom>
        </p:spPr>
      </p:pic>
      <p:pic>
        <p:nvPicPr>
          <p:cNvPr id="25" name="Region">
            <a:extLst>
              <a:ext uri="{FF2B5EF4-FFF2-40B4-BE49-F238E27FC236}">
                <a16:creationId xmlns:a16="http://schemas.microsoft.com/office/drawing/2014/main" id="{55FD13A4-D9BD-4B21-9B2C-0F540E452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1584984"/>
            <a:ext cx="116417" cy="594784"/>
          </a:xfrm>
          <a:prstGeom prst="rect">
            <a:avLst/>
          </a:prstGeom>
        </p:spPr>
      </p:pic>
      <p:pic>
        <p:nvPicPr>
          <p:cNvPr id="780112427" name="image" descr="{&quot;templafy&quot;:{&quot;id&quot;:&quot;7f79f9a8-b1cb-4d0b-9886-a0e75382f89c&quot;}}"/>
          <p:cNvPicPr>
            <a:picLocks noChangeAspect="1"/>
          </p:cNvPicPr>
          <p:nvPr/>
        </p:nvPicPr>
        <p:blipFill>
          <a:blip r:embed="rId2"/>
          <a:stretch>
            <a:fillRect/>
          </a:stretch>
        </p:blipFill>
        <p:spPr>
          <a:xfrm>
            <a:off x="9957600" y="97200"/>
            <a:ext cx="2178000" cy="684000"/>
          </a:xfrm>
          <a:prstGeom prst="rect">
            <a:avLst/>
          </a:prstGeom>
        </p:spPr>
      </p:pic>
      <p:pic>
        <p:nvPicPr>
          <p:cNvPr id="4" name="Billede 3">
            <a:extLst>
              <a:ext uri="{FF2B5EF4-FFF2-40B4-BE49-F238E27FC236}">
                <a16:creationId xmlns:a16="http://schemas.microsoft.com/office/drawing/2014/main" id="{4A195DE7-24E3-4551-BCF7-2A2EEAB1E95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66838" y="973030"/>
            <a:ext cx="10825162" cy="1032877"/>
          </a:xfrm>
          <a:prstGeom prst="rect">
            <a:avLst/>
          </a:prstGeom>
        </p:spPr>
      </p:pic>
    </p:spTree>
    <p:extLst>
      <p:ext uri="{BB962C8B-B14F-4D97-AF65-F5344CB8AC3E}">
        <p14:creationId xmlns:p14="http://schemas.microsoft.com/office/powerpoint/2010/main" val="197394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 grøn">
    <p:spTree>
      <p:nvGrpSpPr>
        <p:cNvPr id="1" name=""/>
        <p:cNvGrpSpPr/>
        <p:nvPr/>
      </p:nvGrpSpPr>
      <p:grpSpPr>
        <a:xfrm>
          <a:off x="0" y="0"/>
          <a:ext cx="0" cy="0"/>
          <a:chOff x="0" y="0"/>
          <a:chExt cx="0" cy="0"/>
        </a:xfrm>
      </p:grpSpPr>
      <p:pic>
        <p:nvPicPr>
          <p:cNvPr id="27" name="Billede 26">
            <a:extLst>
              <a:ext uri="{FF2B5EF4-FFF2-40B4-BE49-F238E27FC236}">
                <a16:creationId xmlns:a16="http://schemas.microsoft.com/office/drawing/2014/main" id="{A6CA117F-B419-4B27-AD10-AB28D258DF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66838" y="5842328"/>
            <a:ext cx="10825162" cy="1032876"/>
          </a:xfrm>
          <a:prstGeom prst="rect">
            <a:avLst/>
          </a:prstGeom>
        </p:spPr>
      </p:pic>
      <p:sp>
        <p:nvSpPr>
          <p:cNvPr id="21" name="Rektangel 20">
            <a:extLst>
              <a:ext uri="{FF2B5EF4-FFF2-40B4-BE49-F238E27FC236}">
                <a16:creationId xmlns:a16="http://schemas.microsoft.com/office/drawing/2014/main" id="{F53687A4-5E98-4574-A77B-34F679561701}"/>
              </a:ext>
            </a:extLst>
          </p:cNvPr>
          <p:cNvSpPr/>
          <p:nvPr userDrawn="1"/>
        </p:nvSpPr>
        <p:spPr>
          <a:xfrm>
            <a:off x="0" y="0"/>
            <a:ext cx="683568" cy="6858000"/>
          </a:xfrm>
          <a:prstGeom prst="rect">
            <a:avLst/>
          </a:prstGeom>
          <a:solidFill>
            <a:srgbClr val="F0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11" name="Titel 1"/>
          <p:cNvSpPr>
            <a:spLocks noGrp="1"/>
          </p:cNvSpPr>
          <p:nvPr>
            <p:ph type="title" hasCustomPrompt="1"/>
          </p:nvPr>
        </p:nvSpPr>
        <p:spPr>
          <a:xfrm>
            <a:off x="1367391" y="872716"/>
            <a:ext cx="10137524"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a:xfrm>
            <a:off x="11504613" y="5949280"/>
            <a:ext cx="687386" cy="180000"/>
          </a:xfrm>
        </p:spPr>
        <p:txBody>
          <a:bodyPr/>
          <a:lstStyle>
            <a:lvl1pPr>
              <a:defRPr>
                <a:solidFill>
                  <a:srgbClr val="567F43"/>
                </a:solidFill>
              </a:defRPr>
            </a:lvl1pPr>
          </a:lstStyle>
          <a:p>
            <a:fld id="{667EC89C-17A0-4E64-A6D2-B825673CEEDF}" type="slidenum">
              <a:rPr lang="da-DK" smtClean="0"/>
              <a:pPr/>
              <a:t>‹nr.›</a:t>
            </a:fld>
            <a:endParaRPr lang="da-DK" dirty="0"/>
          </a:p>
        </p:txBody>
      </p:sp>
      <p:sp>
        <p:nvSpPr>
          <p:cNvPr id="3" name="Pladsholder til indhold 2"/>
          <p:cNvSpPr>
            <a:spLocks noGrp="1"/>
          </p:cNvSpPr>
          <p:nvPr>
            <p:ph sz="quarter" idx="13" hasCustomPrompt="1"/>
          </p:nvPr>
        </p:nvSpPr>
        <p:spPr>
          <a:xfrm>
            <a:off x="1367999" y="1989139"/>
            <a:ext cx="10136614" cy="349885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text" descr="{&quot;templafy&quot;:{&quot;id&quot;:&quot;acbbe52c-c350-479c-914b-358d74e973f5&quot;}}" title="UserProfile.Office.Virksomhed_{{DocumentLanguage}}">
            <a:extLst>
              <a:ext uri="{FF2B5EF4-FFF2-40B4-BE49-F238E27FC236}">
                <a16:creationId xmlns:a16="http://schemas.microsoft.com/office/drawing/2014/main" id="{591555D6-BB2E-43A6-8859-28C59425DBF4}"/>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og Frederiksberg Hospital</a:t>
            </a:r>
          </a:p>
        </p:txBody>
      </p:sp>
      <p:sp>
        <p:nvSpPr>
          <p:cNvPr id="7" name="text" descr="{&quot;templafy&quot;:{&quot;id&quot;:&quot;61f52efd-55c6-4a5f-9cb8-22cac2b22410&quot;}}"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8" name="text" descr="{&quot;templafy&quot;:{&quot;id&quot;:&quot;8327f723-03fa-460a-999a-3c906b86b1ac&quot;}}" hidden="1" title="UserProfile.Centers.Center_{{DocumentLanguage}}">
            <a:extLst>
              <a:ext uri="{FF2B5EF4-FFF2-40B4-BE49-F238E27FC236}">
                <a16:creationId xmlns:a16="http://schemas.microsoft.com/office/drawing/2014/main" id="{867010F9-A7D3-4A5E-BC65-021A3528870A}"/>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9" name="text" descr="{&quot;templafy&quot;:{&quot;id&quot;:&quot;d09163d2-73a7-4925-8b4b-06a3409cbde6&quot;}}" title="Form.PresentationTitle">
            <a:extLst>
              <a:ext uri="{FF2B5EF4-FFF2-40B4-BE49-F238E27FC236}">
                <a16:creationId xmlns:a16="http://schemas.microsoft.com/office/drawing/2014/main" id="{53BDA2D0-B22F-42B1-A4C9-3F000756EB91}"/>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528682774" name="image" descr="{&quot;templafy&quot;:{&quot;id&quot;:&quot;e2f9771a-5190-484c-8699-125aa01ac637&quot;}}"/>
          <p:cNvPicPr>
            <a:picLocks noChangeAspect="1"/>
          </p:cNvPicPr>
          <p:nvPr/>
        </p:nvPicPr>
        <p:blipFill>
          <a:blip r:embed="rId3"/>
          <a:stretch>
            <a:fillRect/>
          </a:stretch>
        </p:blipFill>
        <p:spPr>
          <a:xfrm>
            <a:off x="457200" y="5718575"/>
            <a:ext cx="687600" cy="687600"/>
          </a:xfrm>
          <a:prstGeom prst="rect">
            <a:avLst/>
          </a:prstGeom>
        </p:spPr>
      </p:pic>
      <p:pic>
        <p:nvPicPr>
          <p:cNvPr id="17" name="Region">
            <a:extLst>
              <a:ext uri="{FF2B5EF4-FFF2-40B4-BE49-F238E27FC236}">
                <a16:creationId xmlns:a16="http://schemas.microsoft.com/office/drawing/2014/main" id="{30058ECB-B484-48BD-9049-4B17351B1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2071994355" name="image" descr="{&quot;templafy&quot;:{&quot;id&quot;:&quot;3ea1f402-7cfd-4ea2-936e-9f477192efe7&quot;}}"/>
          <p:cNvPicPr>
            <a:picLocks noChangeAspect="1"/>
          </p:cNvPicPr>
          <p:nvPr/>
        </p:nvPicPr>
        <p:blipFill>
          <a:blip r:embed="rId5"/>
          <a:stretch>
            <a:fillRect/>
          </a:stretch>
        </p:blipFill>
        <p:spPr>
          <a:xfrm>
            <a:off x="5773324" y="6314400"/>
            <a:ext cx="1324800" cy="421200"/>
          </a:xfrm>
          <a:prstGeom prst="rect">
            <a:avLst/>
          </a:prstGeom>
        </p:spPr>
      </p:pic>
      <p:pic>
        <p:nvPicPr>
          <p:cNvPr id="394341961" name="image" descr="{&quot;templafy&quot;:{&quot;id&quot;:&quot;b55ad627-c46f-446f-af57-c2be4e97cafd&quot;}}"/>
          <p:cNvPicPr>
            <a:picLocks noChangeAspect="1"/>
          </p:cNvPicPr>
          <p:nvPr/>
        </p:nvPicPr>
        <p:blipFill>
          <a:blip r:embed="rId5"/>
          <a:stretch>
            <a:fillRect/>
          </a:stretch>
        </p:blipFill>
        <p:spPr>
          <a:xfrm>
            <a:off x="11069013" y="872704"/>
            <a:ext cx="871200" cy="900000"/>
          </a:xfrm>
          <a:prstGeom prst="rect">
            <a:avLst/>
          </a:prstGeom>
        </p:spPr>
      </p:pic>
      <p:pic>
        <p:nvPicPr>
          <p:cNvPr id="2075131120" name="image" descr="{&quot;templafy&quot;:{&quot;id&quot;:&quot;efb491ac-9170-4979-85e7-364adbe08ab7&quot;}}"/>
          <p:cNvPicPr>
            <a:picLocks noChangeAspect="1"/>
          </p:cNvPicPr>
          <p:nvPr/>
        </p:nvPicPr>
        <p:blipFill>
          <a:blip r:embed="rId5"/>
          <a:stretch>
            <a:fillRect/>
          </a:stretch>
        </p:blipFill>
        <p:spPr>
          <a:xfrm>
            <a:off x="11069013" y="260648"/>
            <a:ext cx="871200" cy="900000"/>
          </a:xfrm>
          <a:prstGeom prst="rect">
            <a:avLst/>
          </a:prstGeom>
        </p:spPr>
      </p:pic>
      <p:sp>
        <p:nvSpPr>
          <p:cNvPr id="22" name="text" descr="{&quot;templafy&quot;:{&quot;id&quot;:&quot;141bed01-6234-44a4-be19-1ca80fd1af67&quot;}}" title="UserProfile.Name">
            <a:extLst>
              <a:ext uri="{FF2B5EF4-FFF2-40B4-BE49-F238E27FC236}">
                <a16:creationId xmlns:a16="http://schemas.microsoft.com/office/drawing/2014/main" id="{2436B9E0-97E8-428C-B474-A1B8FBC4D03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3" name="text" descr="{&quot;templafy&quot;:{&quot;id&quot;:&quot;91f2e615-64b9-41d7-928d-11763680a181&quot;}}" hidden="1" title="Form.Manuel_dato">
            <a:extLst>
              <a:ext uri="{FF2B5EF4-FFF2-40B4-BE49-F238E27FC236}">
                <a16:creationId xmlns:a16="http://schemas.microsoft.com/office/drawing/2014/main" id="{D852104B-31C3-45BB-B8A2-2EFD81BDA39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349262566" name="image" descr="{&quot;templafy&quot;:{&quot;id&quot;:&quot;04f2d1d1-2632-464e-8160-40d969b8f762&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2329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tekstspalter - grøn">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958CA5C5-5CA3-4365-BD14-AC9883BB4C18}"/>
              </a:ext>
            </a:extLst>
          </p:cNvPr>
          <p:cNvSpPr/>
          <p:nvPr userDrawn="1"/>
        </p:nvSpPr>
        <p:spPr>
          <a:xfrm>
            <a:off x="0" y="0"/>
            <a:ext cx="683568" cy="6858000"/>
          </a:xfrm>
          <a:prstGeom prst="rect">
            <a:avLst/>
          </a:prstGeom>
          <a:solidFill>
            <a:srgbClr val="F0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2" name="Titel 1"/>
          <p:cNvSpPr>
            <a:spLocks noGrp="1"/>
          </p:cNvSpPr>
          <p:nvPr>
            <p:ph type="title" hasCustomPrompt="1"/>
          </p:nvPr>
        </p:nvSpPr>
        <p:spPr>
          <a:xfrm>
            <a:off x="1366837" y="871200"/>
            <a:ext cx="10137775" cy="828000"/>
          </a:xfrm>
        </p:spPr>
        <p:txBody>
          <a:bodyPr/>
          <a:lstStyle>
            <a:lvl1pPr>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366837" y="1989139"/>
            <a:ext cx="4924425" cy="349885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80188" y="1989139"/>
            <a:ext cx="4924424" cy="3500776"/>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3" name="Date Placeholder 2" hidden="1">
            <a:extLst>
              <a:ext uri="{FF2B5EF4-FFF2-40B4-BE49-F238E27FC236}">
                <a16:creationId xmlns:a16="http://schemas.microsoft.com/office/drawing/2014/main" id="{168D8D5A-0B9B-4749-A27C-B61865A9F46C}"/>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Lst>
          </p:cNvPr>
          <p:cNvSpPr>
            <a:spLocks noGrp="1"/>
          </p:cNvSpPr>
          <p:nvPr>
            <p:ph type="ftr" sz="quarter" idx="16"/>
          </p:nvPr>
        </p:nvSpPr>
        <p:spPr/>
        <p:txBody>
          <a:bodyPr/>
          <a:lstStyle/>
          <a:p>
            <a:endParaRPr lang="en-GB"/>
          </a:p>
        </p:txBody>
      </p:sp>
      <p:sp>
        <p:nvSpPr>
          <p:cNvPr id="10" name="text" descr="{&quot;templafy&quot;:{&quot;id&quot;:&quot;b22d1b9a-bd1d-45cc-8ba1-0c59589ac74c&quot;}}" title="UserProfile.Office.Virksomhed_{{DocumentLanguage}}">
            <a:extLst>
              <a:ext uri="{FF2B5EF4-FFF2-40B4-BE49-F238E27FC236}">
                <a16:creationId xmlns:a16="http://schemas.microsoft.com/office/drawing/2014/main" id="{378BF857-31E9-400F-B9EC-F6C9240631E1}"/>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og Frederiksberg Hospital</a:t>
            </a:r>
          </a:p>
        </p:txBody>
      </p:sp>
      <p:sp>
        <p:nvSpPr>
          <p:cNvPr id="11" name="text" descr="{&quot;templafy&quot;:{&quot;id&quot;:&quot;bdd4931b-9b52-4fb9-b7e6-f02eef333b97&quot;}}" title="UserProfile.CenterFreeText">
            <a:extLst>
              <a:ext uri="{FF2B5EF4-FFF2-40B4-BE49-F238E27FC236}">
                <a16:creationId xmlns:a16="http://schemas.microsoft.com/office/drawing/2014/main" id="{77896589-C225-45A9-9215-F9AD1222BC9E}"/>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12" name="text" descr="{&quot;templafy&quot;:{&quot;id&quot;:&quot;8e1a304f-71d8-430f-8989-f9580f5a4d47&quot;}}" hidden="1" title="UserProfile.Centers.Center_{{DocumentLanguage}}">
            <a:extLst>
              <a:ext uri="{FF2B5EF4-FFF2-40B4-BE49-F238E27FC236}">
                <a16:creationId xmlns:a16="http://schemas.microsoft.com/office/drawing/2014/main" id="{070629F2-536E-43DB-A618-FC0BE464A8B6}"/>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3" name="text" descr="{&quot;templafy&quot;:{&quot;id&quot;:&quot;13e2ed67-eb6a-4dc9-9680-f387e896c510&quot;}}" title="Form.PresentationTitle">
            <a:extLst>
              <a:ext uri="{FF2B5EF4-FFF2-40B4-BE49-F238E27FC236}">
                <a16:creationId xmlns:a16="http://schemas.microsoft.com/office/drawing/2014/main" id="{7A43BAE4-F51C-489D-91E6-EDE93BB05E1E}"/>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025653943" name="image" descr="{&quot;templafy&quot;:{&quot;id&quot;:&quot;83a15dc4-083d-41d7-b852-4d26925a2bc3&quot;}}"/>
          <p:cNvPicPr>
            <a:picLocks noChangeAspect="1"/>
          </p:cNvPicPr>
          <p:nvPr/>
        </p:nvPicPr>
        <p:blipFill>
          <a:blip r:embed="rId2"/>
          <a:stretch>
            <a:fillRect/>
          </a:stretch>
        </p:blipFill>
        <p:spPr>
          <a:xfrm>
            <a:off x="457200" y="5718575"/>
            <a:ext cx="687600" cy="687600"/>
          </a:xfrm>
          <a:prstGeom prst="rect">
            <a:avLst/>
          </a:prstGeom>
        </p:spPr>
      </p:pic>
      <p:pic>
        <p:nvPicPr>
          <p:cNvPr id="21" name="Region">
            <a:extLst>
              <a:ext uri="{FF2B5EF4-FFF2-40B4-BE49-F238E27FC236}">
                <a16:creationId xmlns:a16="http://schemas.microsoft.com/office/drawing/2014/main" id="{518A4D16-3C1E-41DA-AF00-CB8F5B0BFE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49581706" name="image" descr="{&quot;templafy&quot;:{&quot;id&quot;:&quot;5780147f-a394-4a27-8373-f318624ad89a&quot;}}"/>
          <p:cNvPicPr>
            <a:picLocks noChangeAspect="1"/>
          </p:cNvPicPr>
          <p:nvPr/>
        </p:nvPicPr>
        <p:blipFill>
          <a:blip r:embed="rId4"/>
          <a:stretch>
            <a:fillRect/>
          </a:stretch>
        </p:blipFill>
        <p:spPr>
          <a:xfrm>
            <a:off x="5773324" y="6314400"/>
            <a:ext cx="1324800" cy="421200"/>
          </a:xfrm>
          <a:prstGeom prst="rect">
            <a:avLst/>
          </a:prstGeom>
        </p:spPr>
      </p:pic>
      <p:pic>
        <p:nvPicPr>
          <p:cNvPr id="1279129451" name="image" descr="{&quot;templafy&quot;:{&quot;id&quot;:&quot;6961fd94-15e9-47a1-9dd3-b55705e9173c&quot;}}"/>
          <p:cNvPicPr>
            <a:picLocks noChangeAspect="1"/>
          </p:cNvPicPr>
          <p:nvPr/>
        </p:nvPicPr>
        <p:blipFill>
          <a:blip r:embed="rId4"/>
          <a:stretch>
            <a:fillRect/>
          </a:stretch>
        </p:blipFill>
        <p:spPr>
          <a:xfrm>
            <a:off x="11069013" y="872704"/>
            <a:ext cx="871200" cy="900000"/>
          </a:xfrm>
          <a:prstGeom prst="rect">
            <a:avLst/>
          </a:prstGeom>
        </p:spPr>
      </p:pic>
      <p:pic>
        <p:nvPicPr>
          <p:cNvPr id="387786225" name="image" descr="{&quot;templafy&quot;:{&quot;id&quot;:&quot;e12902b6-cb29-4b0e-a61a-75eed4a322ec&quot;}}"/>
          <p:cNvPicPr>
            <a:picLocks noChangeAspect="1"/>
          </p:cNvPicPr>
          <p:nvPr/>
        </p:nvPicPr>
        <p:blipFill>
          <a:blip r:embed="rId4"/>
          <a:stretch>
            <a:fillRect/>
          </a:stretch>
        </p:blipFill>
        <p:spPr>
          <a:xfrm>
            <a:off x="11069013" y="260648"/>
            <a:ext cx="871200" cy="900000"/>
          </a:xfrm>
          <a:prstGeom prst="rect">
            <a:avLst/>
          </a:prstGeom>
        </p:spPr>
      </p:pic>
      <p:sp>
        <p:nvSpPr>
          <p:cNvPr id="26" name="text" descr="{&quot;templafy&quot;:{&quot;id&quot;:&quot;1222423e-cfea-44fe-b5c6-80394a58b9d9&quot;}}" title="UserProfile.Name">
            <a:extLst>
              <a:ext uri="{FF2B5EF4-FFF2-40B4-BE49-F238E27FC236}">
                <a16:creationId xmlns:a16="http://schemas.microsoft.com/office/drawing/2014/main" id="{6B0C741D-8435-4AB2-B2D8-0B88BF717232}"/>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7" name="text" descr="{&quot;templafy&quot;:{&quot;id&quot;:&quot;36b3b993-7d99-422f-ad89-607d1a4023b6&quot;}}" hidden="1" title="Form.Manuel_dato">
            <a:extLst>
              <a:ext uri="{FF2B5EF4-FFF2-40B4-BE49-F238E27FC236}">
                <a16:creationId xmlns:a16="http://schemas.microsoft.com/office/drawing/2014/main" id="{6FE2C55A-F3A3-4C26-9E35-9687C243706A}"/>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944105391" name="image" descr="{&quot;templafy&quot;:{&quot;id&quot;:&quot;f4bfaece-4586-4443-a8b2-164b8bfa96b8&quot;}}"/>
          <p:cNvPicPr>
            <a:picLocks noChangeAspect="1"/>
          </p:cNvPicPr>
          <p:nvPr/>
        </p:nvPicPr>
        <p:blipFill>
          <a:blip r:embed="rId4"/>
          <a:stretch>
            <a:fillRect/>
          </a:stretch>
        </p:blipFill>
        <p:spPr>
          <a:xfrm>
            <a:off x="9957600" y="97200"/>
            <a:ext cx="2178000" cy="684000"/>
          </a:xfrm>
          <a:prstGeom prst="rect">
            <a:avLst/>
          </a:prstGeom>
        </p:spPr>
      </p:pic>
      <p:pic>
        <p:nvPicPr>
          <p:cNvPr id="23" name="Billede 22">
            <a:extLst>
              <a:ext uri="{FF2B5EF4-FFF2-40B4-BE49-F238E27FC236}">
                <a16:creationId xmlns:a16="http://schemas.microsoft.com/office/drawing/2014/main" id="{23238A29-3C02-444C-8FB5-D4E3C3B6BF8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66838" y="5842328"/>
            <a:ext cx="10825162" cy="1032876"/>
          </a:xfrm>
          <a:prstGeom prst="rect">
            <a:avLst/>
          </a:prstGeom>
        </p:spPr>
      </p:pic>
      <p:sp>
        <p:nvSpPr>
          <p:cNvPr id="25" name="Pladsholder til diasnummer 5">
            <a:extLst>
              <a:ext uri="{FF2B5EF4-FFF2-40B4-BE49-F238E27FC236}">
                <a16:creationId xmlns:a16="http://schemas.microsoft.com/office/drawing/2014/main" id="{DA35C750-FABA-4C3C-BF94-2A5B0D47F588}"/>
              </a:ext>
            </a:extLst>
          </p:cNvPr>
          <p:cNvSpPr>
            <a:spLocks noGrp="1"/>
          </p:cNvSpPr>
          <p:nvPr>
            <p:ph type="sldNum" sz="quarter" idx="12"/>
          </p:nvPr>
        </p:nvSpPr>
        <p:spPr>
          <a:xfrm>
            <a:off x="11504613" y="5949280"/>
            <a:ext cx="687386" cy="180000"/>
          </a:xfrm>
        </p:spPr>
        <p:txBody>
          <a:bodyPr/>
          <a:lstStyle>
            <a:lvl1pPr>
              <a:defRPr>
                <a:solidFill>
                  <a:srgbClr val="567F43"/>
                </a:solidFill>
              </a:defRPr>
            </a:lvl1p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917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t felt billede - grøn">
    <p:spTree>
      <p:nvGrpSpPr>
        <p:cNvPr id="1" name=""/>
        <p:cNvGrpSpPr/>
        <p:nvPr/>
      </p:nvGrpSpPr>
      <p:grpSpPr>
        <a:xfrm>
          <a:off x="0" y="0"/>
          <a:ext cx="0" cy="0"/>
          <a:chOff x="0" y="0"/>
          <a:chExt cx="0" cy="0"/>
        </a:xfrm>
      </p:grpSpPr>
      <p:pic>
        <p:nvPicPr>
          <p:cNvPr id="22" name="Billede 21">
            <a:extLst>
              <a:ext uri="{FF2B5EF4-FFF2-40B4-BE49-F238E27FC236}">
                <a16:creationId xmlns:a16="http://schemas.microsoft.com/office/drawing/2014/main" id="{5D4EB672-DAFB-4065-BE4D-ACA24EA2A0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66838" y="5842328"/>
            <a:ext cx="10825162" cy="1032876"/>
          </a:xfrm>
          <a:prstGeom prst="rect">
            <a:avLst/>
          </a:prstGeom>
        </p:spPr>
      </p:pic>
      <p:sp>
        <p:nvSpPr>
          <p:cNvPr id="23" name="Rektangel 22">
            <a:extLst>
              <a:ext uri="{FF2B5EF4-FFF2-40B4-BE49-F238E27FC236}">
                <a16:creationId xmlns:a16="http://schemas.microsoft.com/office/drawing/2014/main" id="{129C4943-9381-4160-B9A7-CB7597AC1E05}"/>
              </a:ext>
            </a:extLst>
          </p:cNvPr>
          <p:cNvSpPr/>
          <p:nvPr userDrawn="1"/>
        </p:nvSpPr>
        <p:spPr>
          <a:xfrm>
            <a:off x="0" y="0"/>
            <a:ext cx="683568" cy="6858000"/>
          </a:xfrm>
          <a:prstGeom prst="rect">
            <a:avLst/>
          </a:prstGeom>
          <a:solidFill>
            <a:srgbClr val="F0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24" name="Pladsholder til diasnummer 5">
            <a:extLst>
              <a:ext uri="{FF2B5EF4-FFF2-40B4-BE49-F238E27FC236}">
                <a16:creationId xmlns:a16="http://schemas.microsoft.com/office/drawing/2014/main" id="{A4253A9E-C990-4EF2-97EE-16B9419EB4D9}"/>
              </a:ext>
            </a:extLst>
          </p:cNvPr>
          <p:cNvSpPr>
            <a:spLocks noGrp="1"/>
          </p:cNvSpPr>
          <p:nvPr>
            <p:ph type="sldNum" sz="quarter" idx="12"/>
          </p:nvPr>
        </p:nvSpPr>
        <p:spPr>
          <a:xfrm>
            <a:off x="11504613" y="5949280"/>
            <a:ext cx="687386" cy="180000"/>
          </a:xfrm>
        </p:spPr>
        <p:txBody>
          <a:bodyPr/>
          <a:lstStyle>
            <a:lvl1pPr>
              <a:defRPr>
                <a:solidFill>
                  <a:srgbClr val="567F43"/>
                </a:solidFill>
              </a:defRPr>
            </a:lvl1pPr>
          </a:lstStyle>
          <a:p>
            <a:fld id="{667EC89C-17A0-4E64-A6D2-B825673CEEDF}" type="slidenum">
              <a:rPr lang="da-DK" smtClean="0"/>
              <a:pPr/>
              <a:t>‹nr.›</a:t>
            </a:fld>
            <a:endParaRPr lang="da-DK" dirty="0"/>
          </a:p>
        </p:txBody>
      </p:sp>
      <p:sp>
        <p:nvSpPr>
          <p:cNvPr id="11" name="Pladsholder til tekst 1"/>
          <p:cNvSpPr>
            <a:spLocks noGrp="1"/>
          </p:cNvSpPr>
          <p:nvPr>
            <p:ph type="body" sz="quarter" idx="15" hasCustomPrompt="1"/>
          </p:nvPr>
        </p:nvSpPr>
        <p:spPr>
          <a:xfrm>
            <a:off x="1367999" y="4838163"/>
            <a:ext cx="10136614"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8" name="Pladsholder til billede 2"/>
          <p:cNvSpPr>
            <a:spLocks noGrp="1"/>
          </p:cNvSpPr>
          <p:nvPr>
            <p:ph type="pic" sz="quarter" idx="16" hasCustomPrompt="1"/>
          </p:nvPr>
        </p:nvSpPr>
        <p:spPr>
          <a:xfrm>
            <a:off x="1367999" y="871200"/>
            <a:ext cx="10136614" cy="3831429"/>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 name="Date Placeholder 1" hidden="1">
            <a:extLst>
              <a:ext uri="{FF2B5EF4-FFF2-40B4-BE49-F238E27FC236}">
                <a16:creationId xmlns:a16="http://schemas.microsoft.com/office/drawing/2014/main" id="{FD384858-CF75-4D90-99EB-C57934C0FD1F}"/>
              </a:ext>
            </a:extLst>
          </p:cNvPr>
          <p:cNvSpPr>
            <a:spLocks noGrp="1"/>
          </p:cNvSpPr>
          <p:nvPr>
            <p:ph type="dt" sz="half" idx="17"/>
          </p:nvPr>
        </p:nvSpPr>
        <p:spPr/>
        <p:txBody>
          <a:bodyPr/>
          <a:lstStyle/>
          <a:p>
            <a:endParaRPr lang="da-DK" dirty="0"/>
          </a:p>
        </p:txBody>
      </p:sp>
      <p:sp>
        <p:nvSpPr>
          <p:cNvPr id="3" name="Footer Placeholder 2" hidden="1">
            <a:extLst>
              <a:ext uri="{FF2B5EF4-FFF2-40B4-BE49-F238E27FC236}">
                <a16:creationId xmlns:a16="http://schemas.microsoft.com/office/drawing/2014/main" id="{8A6BEA05-A108-48C1-B55F-9DCB7AF8DBD8}"/>
              </a:ext>
            </a:extLst>
          </p:cNvPr>
          <p:cNvSpPr>
            <a:spLocks noGrp="1"/>
          </p:cNvSpPr>
          <p:nvPr>
            <p:ph type="ftr" sz="quarter" idx="18"/>
          </p:nvPr>
        </p:nvSpPr>
        <p:spPr/>
        <p:txBody>
          <a:bodyPr/>
          <a:lstStyle/>
          <a:p>
            <a:endParaRPr lang="en-GB"/>
          </a:p>
        </p:txBody>
      </p:sp>
      <p:sp>
        <p:nvSpPr>
          <p:cNvPr id="9" name="text" descr="{&quot;templafy&quot;:{&quot;id&quot;:&quot;e62b2e63-2192-4d6f-bbf8-926fce3f3cdf&quot;}}" title="UserProfile.Office.Virksomhed_{{DocumentLanguage}}">
            <a:extLst>
              <a:ext uri="{FF2B5EF4-FFF2-40B4-BE49-F238E27FC236}">
                <a16:creationId xmlns:a16="http://schemas.microsoft.com/office/drawing/2014/main" id="{F51367B4-CC7A-4489-8018-4AD5360FE837}"/>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og Frederiksberg Hospital</a:t>
            </a:r>
          </a:p>
        </p:txBody>
      </p:sp>
      <p:sp>
        <p:nvSpPr>
          <p:cNvPr id="10" name="text" descr="{&quot;templafy&quot;:{&quot;id&quot;:&quot;49d4e8cb-959f-4834-bb5d-0d9f040316b2&quot;}}" title="UserProfile.CenterFreeText">
            <a:extLst>
              <a:ext uri="{FF2B5EF4-FFF2-40B4-BE49-F238E27FC236}">
                <a16:creationId xmlns:a16="http://schemas.microsoft.com/office/drawing/2014/main" id="{9481764F-DC1F-44F4-A637-F9AF39FDB626}"/>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12" name="text" descr="{&quot;templafy&quot;:{&quot;id&quot;:&quot;b76834a6-4ac6-48dc-bf94-867015b1b389&quot;}}" hidden="1" title="UserProfile.Centers.Center_{{DocumentLanguage}}">
            <a:extLst>
              <a:ext uri="{FF2B5EF4-FFF2-40B4-BE49-F238E27FC236}">
                <a16:creationId xmlns:a16="http://schemas.microsoft.com/office/drawing/2014/main" id="{3DA6B91A-0D81-4188-8F91-5978B8F67F6B}"/>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3" name="text" descr="{&quot;templafy&quot;:{&quot;id&quot;:&quot;eba8bb8c-01da-4dc3-aaec-55df351f6cd7&quot;}}" title="Form.PresentationTitle">
            <a:extLst>
              <a:ext uri="{FF2B5EF4-FFF2-40B4-BE49-F238E27FC236}">
                <a16:creationId xmlns:a16="http://schemas.microsoft.com/office/drawing/2014/main" id="{4E693C6E-CD0D-4ADB-8EDC-FCDE08D6EA50}"/>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2025096824" name="image" descr="{&quot;templafy&quot;:{&quot;id&quot;:&quot;cc370dc9-94a2-467e-95fa-51e77292a721&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20CBC785-56F5-48DD-9413-CEBA68A9FC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754372998" name="image" descr="{&quot;templafy&quot;:{&quot;id&quot;:&quot;6a22e71c-3f7a-4a48-ba67-8abe079bf7c2&quot;}}"/>
          <p:cNvPicPr>
            <a:picLocks noChangeAspect="1"/>
          </p:cNvPicPr>
          <p:nvPr/>
        </p:nvPicPr>
        <p:blipFill>
          <a:blip r:embed="rId5"/>
          <a:stretch>
            <a:fillRect/>
          </a:stretch>
        </p:blipFill>
        <p:spPr>
          <a:xfrm>
            <a:off x="5773324" y="6314400"/>
            <a:ext cx="1324800" cy="421200"/>
          </a:xfrm>
          <a:prstGeom prst="rect">
            <a:avLst/>
          </a:prstGeom>
        </p:spPr>
      </p:pic>
      <p:pic>
        <p:nvPicPr>
          <p:cNvPr id="1093266072" name="image" descr="{&quot;templafy&quot;:{&quot;id&quot;:&quot;1fc52510-ce55-4b00-859b-3324bf9cc8dd&quot;}}"/>
          <p:cNvPicPr>
            <a:picLocks noChangeAspect="1"/>
          </p:cNvPicPr>
          <p:nvPr/>
        </p:nvPicPr>
        <p:blipFill>
          <a:blip r:embed="rId5"/>
          <a:stretch>
            <a:fillRect/>
          </a:stretch>
        </p:blipFill>
        <p:spPr>
          <a:xfrm>
            <a:off x="11069013" y="872704"/>
            <a:ext cx="871200" cy="900000"/>
          </a:xfrm>
          <a:prstGeom prst="rect">
            <a:avLst/>
          </a:prstGeom>
        </p:spPr>
      </p:pic>
      <p:pic>
        <p:nvPicPr>
          <p:cNvPr id="1131838280" name="image" descr="{&quot;templafy&quot;:{&quot;id&quot;:&quot;a3339dd8-31eb-4e2a-b7e1-47f96e0fe3b7&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fe0dd6bb-b20f-4ea7-bb23-ccb14db517de&quot;}}" title="UserProfile.Name">
            <a:extLst>
              <a:ext uri="{FF2B5EF4-FFF2-40B4-BE49-F238E27FC236}">
                <a16:creationId xmlns:a16="http://schemas.microsoft.com/office/drawing/2014/main" id="{942EC712-B94B-4055-BE7D-8973BA96BC6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6" name="text" descr="{&quot;templafy&quot;:{&quot;id&quot;:&quot;34d8d2de-dc4b-4903-a797-0b760f6aeae4&quot;}}" hidden="1" title="Form.Manuel_dato">
            <a:extLst>
              <a:ext uri="{FF2B5EF4-FFF2-40B4-BE49-F238E27FC236}">
                <a16:creationId xmlns:a16="http://schemas.microsoft.com/office/drawing/2014/main" id="{3321C456-855E-4615-89FF-2FC48B182200}"/>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132680449" name="image" descr="{&quot;templafy&quot;:{&quot;id&quot;:&quot;8a6082ca-b270-429f-ae27-02f91e93adb4&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32117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grøn">
    <p:spTree>
      <p:nvGrpSpPr>
        <p:cNvPr id="1" name=""/>
        <p:cNvGrpSpPr/>
        <p:nvPr/>
      </p:nvGrpSpPr>
      <p:grpSpPr>
        <a:xfrm>
          <a:off x="0" y="0"/>
          <a:ext cx="0" cy="0"/>
          <a:chOff x="0" y="0"/>
          <a:chExt cx="0" cy="0"/>
        </a:xfrm>
      </p:grpSpPr>
      <p:pic>
        <p:nvPicPr>
          <p:cNvPr id="22" name="Billede 21">
            <a:extLst>
              <a:ext uri="{FF2B5EF4-FFF2-40B4-BE49-F238E27FC236}">
                <a16:creationId xmlns:a16="http://schemas.microsoft.com/office/drawing/2014/main" id="{05EEE254-C792-45B0-8DCC-0E8D4BF615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66838" y="5842328"/>
            <a:ext cx="10825162" cy="1032876"/>
          </a:xfrm>
          <a:prstGeom prst="rect">
            <a:avLst/>
          </a:prstGeom>
        </p:spPr>
      </p:pic>
      <p:sp>
        <p:nvSpPr>
          <p:cNvPr id="23" name="Rektangel 22">
            <a:extLst>
              <a:ext uri="{FF2B5EF4-FFF2-40B4-BE49-F238E27FC236}">
                <a16:creationId xmlns:a16="http://schemas.microsoft.com/office/drawing/2014/main" id="{2483E305-2B64-4EDD-AA0D-ED0F81594801}"/>
              </a:ext>
            </a:extLst>
          </p:cNvPr>
          <p:cNvSpPr/>
          <p:nvPr userDrawn="1"/>
        </p:nvSpPr>
        <p:spPr>
          <a:xfrm>
            <a:off x="0" y="0"/>
            <a:ext cx="683568" cy="6858000"/>
          </a:xfrm>
          <a:prstGeom prst="rect">
            <a:avLst/>
          </a:prstGeom>
          <a:solidFill>
            <a:srgbClr val="F0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24" name="Pladsholder til diasnummer 5">
            <a:extLst>
              <a:ext uri="{FF2B5EF4-FFF2-40B4-BE49-F238E27FC236}">
                <a16:creationId xmlns:a16="http://schemas.microsoft.com/office/drawing/2014/main" id="{1CCF771B-5D89-4DCB-AE95-14F88892473D}"/>
              </a:ext>
            </a:extLst>
          </p:cNvPr>
          <p:cNvSpPr>
            <a:spLocks noGrp="1"/>
          </p:cNvSpPr>
          <p:nvPr>
            <p:ph type="sldNum" sz="quarter" idx="12"/>
          </p:nvPr>
        </p:nvSpPr>
        <p:spPr>
          <a:xfrm>
            <a:off x="11504613" y="5949280"/>
            <a:ext cx="687386" cy="180000"/>
          </a:xfrm>
        </p:spPr>
        <p:txBody>
          <a:bodyPr/>
          <a:lstStyle>
            <a:lvl1pPr>
              <a:defRPr>
                <a:solidFill>
                  <a:srgbClr val="567F43"/>
                </a:solidFill>
              </a:defRPr>
            </a:lvl1pPr>
          </a:lstStyle>
          <a:p>
            <a:fld id="{667EC89C-17A0-4E64-A6D2-B825673CEEDF}" type="slidenum">
              <a:rPr lang="da-DK" smtClean="0"/>
              <a:pPr/>
              <a:t>‹nr.›</a:t>
            </a:fld>
            <a:endParaRPr lang="da-DK" dirty="0"/>
          </a:p>
        </p:txBody>
      </p:sp>
      <p:sp>
        <p:nvSpPr>
          <p:cNvPr id="11" name="Pladsholder til tekst 1"/>
          <p:cNvSpPr>
            <a:spLocks noGrp="1"/>
          </p:cNvSpPr>
          <p:nvPr>
            <p:ph type="body" sz="quarter" idx="15" hasCustomPrompt="1"/>
          </p:nvPr>
        </p:nvSpPr>
        <p:spPr>
          <a:xfrm>
            <a:off x="1367547" y="4838163"/>
            <a:ext cx="10137065"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19" name="Pladsholder til indhold 2"/>
          <p:cNvSpPr>
            <a:spLocks noGrp="1"/>
          </p:cNvSpPr>
          <p:nvPr>
            <p:ph sz="quarter" idx="17" hasCustomPrompt="1"/>
          </p:nvPr>
        </p:nvSpPr>
        <p:spPr>
          <a:xfrm>
            <a:off x="1367999" y="871200"/>
            <a:ext cx="10136614" cy="3831675"/>
          </a:xfrm>
        </p:spPr>
        <p:txBody>
          <a:bodyPr/>
          <a:lstStyle>
            <a:lvl1pPr marL="270000" indent="-270000">
              <a:defRPr baseline="0"/>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a:p>
            <a:pPr lvl="8"/>
            <a:endParaRPr lang="da-DK" dirty="0"/>
          </a:p>
        </p:txBody>
      </p:sp>
      <p:sp>
        <p:nvSpPr>
          <p:cNvPr id="2" name="Date Placeholder 1" hidden="1">
            <a:extLst>
              <a:ext uri="{FF2B5EF4-FFF2-40B4-BE49-F238E27FC236}">
                <a16:creationId xmlns:a16="http://schemas.microsoft.com/office/drawing/2014/main" id="{1F378BB3-E053-49F9-9A7A-C0B10653107D}"/>
              </a:ext>
            </a:extLst>
          </p:cNvPr>
          <p:cNvSpPr>
            <a:spLocks noGrp="1"/>
          </p:cNvSpPr>
          <p:nvPr>
            <p:ph type="dt" sz="half" idx="18"/>
          </p:nvPr>
        </p:nvSpPr>
        <p:spPr/>
        <p:txBody>
          <a:bodyPr/>
          <a:lstStyle/>
          <a:p>
            <a:endParaRPr lang="da-DK" dirty="0"/>
          </a:p>
        </p:txBody>
      </p:sp>
      <p:sp>
        <p:nvSpPr>
          <p:cNvPr id="3" name="Footer Placeholder 2" hidden="1">
            <a:extLst>
              <a:ext uri="{FF2B5EF4-FFF2-40B4-BE49-F238E27FC236}">
                <a16:creationId xmlns:a16="http://schemas.microsoft.com/office/drawing/2014/main" id="{A6C91655-88A1-4C0A-8A8C-9EA381975970}"/>
              </a:ext>
            </a:extLst>
          </p:cNvPr>
          <p:cNvSpPr>
            <a:spLocks noGrp="1"/>
          </p:cNvSpPr>
          <p:nvPr>
            <p:ph type="ftr" sz="quarter" idx="19"/>
          </p:nvPr>
        </p:nvSpPr>
        <p:spPr/>
        <p:txBody>
          <a:bodyPr/>
          <a:lstStyle/>
          <a:p>
            <a:endParaRPr lang="en-GB"/>
          </a:p>
        </p:txBody>
      </p:sp>
      <p:sp>
        <p:nvSpPr>
          <p:cNvPr id="8" name="text" descr="{&quot;templafy&quot;:{&quot;id&quot;:&quot;ca8aa98a-e279-407f-a00e-91f2fab21d1b&quot;}}" title="UserProfile.Office.Virksomhed_{{DocumentLanguage}}">
            <a:extLst>
              <a:ext uri="{FF2B5EF4-FFF2-40B4-BE49-F238E27FC236}">
                <a16:creationId xmlns:a16="http://schemas.microsoft.com/office/drawing/2014/main" id="{6146C491-F52C-4CC4-B68A-1B556B13EC12}"/>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og Frederiksberg Hospital</a:t>
            </a:r>
          </a:p>
        </p:txBody>
      </p:sp>
      <p:sp>
        <p:nvSpPr>
          <p:cNvPr id="9" name="text" descr="{&quot;templafy&quot;:{&quot;id&quot;:&quot;6936adc3-d27d-443a-a2cd-44c91981d481&quot;}}" title="UserProfile.CenterFreeText">
            <a:extLst>
              <a:ext uri="{FF2B5EF4-FFF2-40B4-BE49-F238E27FC236}">
                <a16:creationId xmlns:a16="http://schemas.microsoft.com/office/drawing/2014/main" id="{EFE9D610-3E2D-4336-BFED-06307C757B93}"/>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p>
        </p:txBody>
      </p:sp>
      <p:sp>
        <p:nvSpPr>
          <p:cNvPr id="10" name="text" descr="{&quot;templafy&quot;:{&quot;id&quot;:&quot;473c0a2f-5799-4995-8985-967231b3cdc5&quot;}}" hidden="1" title="UserProfile.Centers.Center_{{DocumentLanguage}}">
            <a:extLst>
              <a:ext uri="{FF2B5EF4-FFF2-40B4-BE49-F238E27FC236}">
                <a16:creationId xmlns:a16="http://schemas.microsoft.com/office/drawing/2014/main" id="{7CDCCB15-F3B6-4E12-8F8C-26477B502FF5}"/>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12" name="text" descr="{&quot;templafy&quot;:{&quot;id&quot;:&quot;0a5c813f-8f05-4bd5-8438-5c299515ed28&quot;}}" title="Form.PresentationTitle">
            <a:extLst>
              <a:ext uri="{FF2B5EF4-FFF2-40B4-BE49-F238E27FC236}">
                <a16:creationId xmlns:a16="http://schemas.microsoft.com/office/drawing/2014/main" id="{65CA55F8-E335-4AC4-9CBD-C2ED54C997CA}"/>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541046258" name="image" descr="{&quot;templafy&quot;:{&quot;id&quot;:&quot;c0811287-3a2a-4f26-a354-b3825645baac&quot;}}"/>
          <p:cNvPicPr>
            <a:picLocks noChangeAspect="1"/>
          </p:cNvPicPr>
          <p:nvPr/>
        </p:nvPicPr>
        <p:blipFill>
          <a:blip r:embed="rId3"/>
          <a:stretch>
            <a:fillRect/>
          </a:stretch>
        </p:blipFill>
        <p:spPr>
          <a:xfrm>
            <a:off x="457200" y="5718575"/>
            <a:ext cx="687600" cy="687600"/>
          </a:xfrm>
          <a:prstGeom prst="rect">
            <a:avLst/>
          </a:prstGeom>
        </p:spPr>
      </p:pic>
      <p:pic>
        <p:nvPicPr>
          <p:cNvPr id="20" name="Region">
            <a:extLst>
              <a:ext uri="{FF2B5EF4-FFF2-40B4-BE49-F238E27FC236}">
                <a16:creationId xmlns:a16="http://schemas.microsoft.com/office/drawing/2014/main" id="{CE54899A-3EBE-4219-AFB1-9E08B2D8EC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489547824" name="image" descr="{&quot;templafy&quot;:{&quot;id&quot;:&quot;d047f739-96bb-4dcf-8033-82db1008f9fd&quot;}}"/>
          <p:cNvPicPr>
            <a:picLocks noChangeAspect="1"/>
          </p:cNvPicPr>
          <p:nvPr/>
        </p:nvPicPr>
        <p:blipFill>
          <a:blip r:embed="rId5"/>
          <a:stretch>
            <a:fillRect/>
          </a:stretch>
        </p:blipFill>
        <p:spPr>
          <a:xfrm>
            <a:off x="5773324" y="6314400"/>
            <a:ext cx="1324800" cy="421200"/>
          </a:xfrm>
          <a:prstGeom prst="rect">
            <a:avLst/>
          </a:prstGeom>
        </p:spPr>
      </p:pic>
      <p:pic>
        <p:nvPicPr>
          <p:cNvPr id="390238853" name="image" descr="{&quot;templafy&quot;:{&quot;id&quot;:&quot;e87b9da1-a800-4c1d-9d30-e8e07608f4d1&quot;}}"/>
          <p:cNvPicPr>
            <a:picLocks noChangeAspect="1"/>
          </p:cNvPicPr>
          <p:nvPr/>
        </p:nvPicPr>
        <p:blipFill>
          <a:blip r:embed="rId5"/>
          <a:stretch>
            <a:fillRect/>
          </a:stretch>
        </p:blipFill>
        <p:spPr>
          <a:xfrm>
            <a:off x="11069013" y="872704"/>
            <a:ext cx="871200" cy="900000"/>
          </a:xfrm>
          <a:prstGeom prst="rect">
            <a:avLst/>
          </a:prstGeom>
        </p:spPr>
      </p:pic>
      <p:pic>
        <p:nvPicPr>
          <p:cNvPr id="545664930" name="image" descr="{&quot;templafy&quot;:{&quot;id&quot;:&quot;76bdb1d4-96b2-4b7d-8970-4637d1169daa&quot;}}"/>
          <p:cNvPicPr>
            <a:picLocks noChangeAspect="1"/>
          </p:cNvPicPr>
          <p:nvPr/>
        </p:nvPicPr>
        <p:blipFill>
          <a:blip r:embed="rId5"/>
          <a:stretch>
            <a:fillRect/>
          </a:stretch>
        </p:blipFill>
        <p:spPr>
          <a:xfrm>
            <a:off x="11069013" y="260648"/>
            <a:ext cx="871200" cy="900000"/>
          </a:xfrm>
          <a:prstGeom prst="rect">
            <a:avLst/>
          </a:prstGeom>
        </p:spPr>
      </p:pic>
      <p:sp>
        <p:nvSpPr>
          <p:cNvPr id="25" name="text" descr="{&quot;templafy&quot;:{&quot;id&quot;:&quot;d8cf9706-1bd8-4d7b-8487-de901490d83f&quot;}}" title="UserProfile.Name">
            <a:extLst>
              <a:ext uri="{FF2B5EF4-FFF2-40B4-BE49-F238E27FC236}">
                <a16:creationId xmlns:a16="http://schemas.microsoft.com/office/drawing/2014/main" id="{29196FA7-035F-42A9-9CB1-B3531C1BCAD4}"/>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sp>
        <p:nvSpPr>
          <p:cNvPr id="26" name="text" descr="{&quot;templafy&quot;:{&quot;id&quot;:&quot;76c05dd4-c46b-49c9-aff0-878b0db5b145&quot;}}" hidden="1" title="Form.Manuel_dato">
            <a:extLst>
              <a:ext uri="{FF2B5EF4-FFF2-40B4-BE49-F238E27FC236}">
                <a16:creationId xmlns:a16="http://schemas.microsoft.com/office/drawing/2014/main" id="{BDFC733C-32E6-4B9B-9AFE-2B046104CDB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1080057977" name="image" descr="{&quot;templafy&quot;:{&quot;id&quot;:&quot;7c824e82-42f8-4b70-a7a7-d3c28f78dc4e&quot;}}"/>
          <p:cNvPicPr>
            <a:picLocks noChangeAspect="1"/>
          </p:cNvPicPr>
          <p:nvPr/>
        </p:nvPicPr>
        <p:blipFill>
          <a:blip r:embed="rId5"/>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971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dt billedforma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Lst>
          </p:cNvPr>
          <p:cNvSpPr>
            <a:spLocks noGrp="1"/>
          </p:cNvSpPr>
          <p:nvPr>
            <p:ph type="ftr" sz="quarter" idx="11"/>
          </p:nvPr>
        </p:nvSpPr>
        <p:spPr/>
        <p:txBody>
          <a:bodyPr/>
          <a:lstStyle/>
          <a:p>
            <a:endParaRPr lang="en-GB"/>
          </a:p>
        </p:txBody>
      </p:sp>
      <p:sp>
        <p:nvSpPr>
          <p:cNvPr id="15" name="Pladsholder til billede 2">
            <a:extLst>
              <a:ext uri="{FF2B5EF4-FFF2-40B4-BE49-F238E27FC236}">
                <a16:creationId xmlns:a16="http://schemas.microsoft.com/office/drawing/2014/main" id="{C870A587-0A3A-42CA-9458-234900FF9E46}"/>
              </a:ext>
            </a:extLst>
          </p:cNvPr>
          <p:cNvSpPr>
            <a:spLocks noGrp="1"/>
          </p:cNvSpPr>
          <p:nvPr>
            <p:ph type="pic" sz="quarter" idx="16" hasCustomPrompt="1"/>
          </p:nvPr>
        </p:nvSpPr>
        <p:spPr>
          <a:xfrm>
            <a:off x="0" y="1"/>
            <a:ext cx="12191999" cy="6858000"/>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Tree>
    <p:extLst>
      <p:ext uri="{BB962C8B-B14F-4D97-AF65-F5344CB8AC3E}">
        <p14:creationId xmlns:p14="http://schemas.microsoft.com/office/powerpoint/2010/main" val="250935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1"/>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6" name="Text Box 2">
            <a:extLst>
              <a:ext uri="{FF2B5EF4-FFF2-40B4-BE49-F238E27FC236}">
                <a16:creationId xmlns:a16="http://schemas.microsoft.com/office/drawing/2014/main" id="{9ED1F91D-CAD7-4803-B48E-26A1E9D1349D}"/>
              </a:ext>
            </a:extLst>
          </p:cNvPr>
          <p:cNvSpPr txBox="1">
            <a:spLocks noChangeArrowheads="1"/>
          </p:cNvSpPr>
          <p:nvPr userDrawn="1"/>
        </p:nvSpPr>
        <p:spPr bwMode="auto">
          <a:xfrm>
            <a:off x="558800" y="1479519"/>
            <a:ext cx="22803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8" name="1 Forøg formindsk">
            <a:extLst>
              <a:ext uri="{FF2B5EF4-FFF2-40B4-BE49-F238E27FC236}">
                <a16:creationId xmlns:a16="http://schemas.microsoft.com/office/drawing/2014/main" id="{C1320887-C283-44C4-A258-0F4F30AB9BB8}"/>
              </a:ext>
            </a:extLst>
          </p:cNvPr>
          <p:cNvPicPr>
            <a:picLocks noChangeAspect="1"/>
          </p:cNvPicPr>
          <p:nvPr userDrawn="1"/>
        </p:nvPicPr>
        <p:blipFill>
          <a:blip r:embed="rId2"/>
          <a:stretch>
            <a:fillRect/>
          </a:stretch>
        </p:blipFill>
        <p:spPr>
          <a:xfrm>
            <a:off x="2719597" y="2564168"/>
            <a:ext cx="549328" cy="285228"/>
          </a:xfrm>
          <a:prstGeom prst="rect">
            <a:avLst/>
          </a:prstGeom>
        </p:spPr>
      </p:pic>
      <p:pic>
        <p:nvPicPr>
          <p:cNvPr id="20" name="3 Layout">
            <a:extLst>
              <a:ext uri="{FF2B5EF4-FFF2-40B4-BE49-F238E27FC236}">
                <a16:creationId xmlns:a16="http://schemas.microsoft.com/office/drawing/2014/main" id="{65C4A96F-1A4B-422A-A364-36A11A350F15}"/>
              </a:ext>
            </a:extLst>
          </p:cNvPr>
          <p:cNvPicPr>
            <a:picLocks noChangeAspect="1"/>
          </p:cNvPicPr>
          <p:nvPr userDrawn="1"/>
        </p:nvPicPr>
        <p:blipFill rotWithShape="1">
          <a:blip r:embed="rId3"/>
          <a:srcRect l="36944" r="2272" b="69429"/>
          <a:stretch/>
        </p:blipFill>
        <p:spPr>
          <a:xfrm>
            <a:off x="2748981" y="3277001"/>
            <a:ext cx="593368" cy="192211"/>
          </a:xfrm>
          <a:prstGeom prst="rect">
            <a:avLst/>
          </a:prstGeom>
        </p:spPr>
      </p:pic>
      <p:pic>
        <p:nvPicPr>
          <p:cNvPr id="21" name="4 Nulstil">
            <a:extLst>
              <a:ext uri="{FF2B5EF4-FFF2-40B4-BE49-F238E27FC236}">
                <a16:creationId xmlns:a16="http://schemas.microsoft.com/office/drawing/2014/main" id="{B4442F1F-206C-4948-A2CE-402C8A7844FA}"/>
              </a:ext>
            </a:extLst>
          </p:cNvPr>
          <p:cNvPicPr>
            <a:picLocks noChangeAspect="1"/>
          </p:cNvPicPr>
          <p:nvPr userDrawn="1"/>
        </p:nvPicPr>
        <p:blipFill>
          <a:blip r:embed="rId4"/>
          <a:stretch>
            <a:fillRect/>
          </a:stretch>
        </p:blipFill>
        <p:spPr>
          <a:xfrm>
            <a:off x="2748981" y="4655118"/>
            <a:ext cx="547241" cy="197798"/>
          </a:xfrm>
          <a:prstGeom prst="rect">
            <a:avLst/>
          </a:prstGeom>
        </p:spPr>
      </p:pic>
      <p:sp>
        <p:nvSpPr>
          <p:cNvPr id="22" name="Text Box 3">
            <a:extLst>
              <a:ext uri="{FF2B5EF4-FFF2-40B4-BE49-F238E27FC236}">
                <a16:creationId xmlns:a16="http://schemas.microsoft.com/office/drawing/2014/main" id="{AC472DCD-3E25-4024-9053-0797118E2199}"/>
              </a:ext>
            </a:extLst>
          </p:cNvPr>
          <p:cNvSpPr txBox="1">
            <a:spLocks noChangeArrowheads="1"/>
          </p:cNvSpPr>
          <p:nvPr userDrawn="1"/>
        </p:nvSpPr>
        <p:spPr bwMode="auto">
          <a:xfrm>
            <a:off x="4341331" y="1479519"/>
            <a:ext cx="216079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eller hvilken som helst anden pladsholder, klik på pladsholderens kant. TIP: Hold Shift nede og klik på pladsholderen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A. Indsæt firma billede</a:t>
            </a:r>
            <a:endParaRPr lang="da-DK"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1. Klik på den blå </a:t>
            </a:r>
            <a:r>
              <a:rPr lang="da-DK" altLang="da-DK" sz="900" b="1" baseline="0" noProof="1">
                <a:solidFill>
                  <a:schemeClr val="tx1"/>
                </a:solidFill>
                <a:latin typeface="Arial" panose="020B0604020202020204" pitchFamily="34" charset="0"/>
                <a:cs typeface="Arial" panose="020B0604020202020204" pitchFamily="34" charset="0"/>
              </a:rPr>
              <a:t>Templafy</a:t>
            </a:r>
            <a:r>
              <a:rPr lang="da-DK" altLang="da-DK" sz="900" b="0" baseline="0" noProof="1">
                <a:solidFill>
                  <a:schemeClr val="tx1"/>
                </a:solidFill>
                <a:latin typeface="Arial" panose="020B0604020202020204" pitchFamily="34" charset="0"/>
                <a:cs typeface="Arial" panose="020B0604020202020204" pitchFamily="34" charset="0"/>
              </a:rPr>
              <a:t>-knap</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baseline="0" noProof="1">
                <a:solidFill>
                  <a:schemeClr val="tx1"/>
                </a:solidFill>
                <a:latin typeface="Arial" panose="020B0604020202020204" pitchFamily="34" charset="0"/>
                <a:cs typeface="Arial" panose="020B0604020202020204" pitchFamily="34" charset="0"/>
              </a:rPr>
              <a:t>2. I drop ned menuen, vælg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eller klik på </a:t>
            </a:r>
            <a:r>
              <a:rPr lang="da-DK" altLang="da-DK" sz="900" b="1" baseline="0" noProof="1">
                <a:solidFill>
                  <a:schemeClr val="tx1"/>
                </a:solidFill>
                <a:latin typeface="Arial" panose="020B0604020202020204" pitchFamily="34" charset="0"/>
                <a:cs typeface="Arial" panose="020B0604020202020204" pitchFamily="34" charset="0"/>
              </a:rPr>
              <a:t>Images</a:t>
            </a:r>
            <a:r>
              <a:rPr lang="da-DK" altLang="da-DK" sz="900" b="0" i="0" baseline="0" noProof="1">
                <a:solidFill>
                  <a:schemeClr val="tx1"/>
                </a:solidFill>
                <a:latin typeface="Arial" panose="020B0604020202020204" pitchFamily="34" charset="0"/>
                <a:cs typeface="Arial" panose="020B0604020202020204" pitchFamily="34" charset="0"/>
              </a:rPr>
              <a:t>-knappen</a:t>
            </a:r>
            <a:r>
              <a:rPr lang="da-DK" altLang="da-DK" sz="900" b="0" baseline="0" noProof="1">
                <a:solidFill>
                  <a:schemeClr val="tx1"/>
                </a:solidFill>
                <a:latin typeface="Arial" panose="020B0604020202020204" pitchFamily="34" charset="0"/>
                <a:cs typeface="Arial" panose="020B0604020202020204" pitchFamily="34" charset="0"/>
              </a:rPr>
              <a:t> i Templafy vinduet i højre side af skærmen</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B. Browse efter andre billeder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a:t>
            </a:r>
            <a:r>
              <a:rPr lang="da-DK" altLang="da-DK" sz="900" b="0" baseline="0" noProof="1">
                <a:solidFill>
                  <a:schemeClr val="tx1"/>
                </a:solidFill>
                <a:latin typeface="Arial" panose="020B0604020202020204" pitchFamily="34" charset="0"/>
                <a:cs typeface="Arial" panose="020B0604020202020204" pitchFamily="34" charset="0"/>
              </a:rPr>
              <a:t>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Indsæt</a:t>
            </a:r>
            <a:r>
              <a:rPr lang="da-DK" altLang="da-DK" sz="900" b="0" baseline="0" noProof="1">
                <a:solidFill>
                  <a:schemeClr val="tx1"/>
                </a:solidFill>
                <a:latin typeface="Arial" panose="020B0604020202020204" pitchFamily="34" charset="0"/>
                <a:cs typeface="Arial" panose="020B0604020202020204" pitchFamily="34" charset="0"/>
              </a:rPr>
              <a:t> for at browse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efter et billede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900" b="1" dirty="0">
                <a:solidFill>
                  <a:srgbClr val="000000"/>
                </a:solidFill>
                <a:latin typeface="Arial" panose="020B0604020202020204" pitchFamily="34" charset="0"/>
                <a:ea typeface="Times New Roman" panose="02020603050405020304" pitchFamily="18" charset="0"/>
              </a:rPr>
              <a:t>C. Indsæt et kopieret billede</a:t>
            </a:r>
            <a:endParaRPr lang="da-DK"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Image Tools-</a:t>
            </a:r>
            <a:r>
              <a:rPr lang="da-DK" altLang="da-DK" sz="900" b="0" baseline="0" noProof="1">
                <a:solidFill>
                  <a:schemeClr val="tx1"/>
                </a:solidFill>
                <a:latin typeface="Arial" panose="020B0604020202020204" pitchFamily="34" charset="0"/>
                <a:cs typeface="Arial" panose="020B0604020202020204" pitchFamily="34" charset="0"/>
              </a:rPr>
              <a:t>knappen</a:t>
            </a:r>
            <a:r>
              <a:rPr lang="da-DK" altLang="da-DK" sz="900" b="1" baseline="0" noProof="1">
                <a:solidFill>
                  <a:schemeClr val="tx1"/>
                </a:solidFill>
                <a:latin typeface="Arial" panose="020B0604020202020204" pitchFamily="34" charset="0"/>
                <a:cs typeface="Arial" panose="020B0604020202020204" pitchFamily="34" charset="0"/>
              </a:rPr>
              <a:t>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som findes under firma fanen </a:t>
            </a:r>
          </a:p>
          <a:p>
            <a:pPr eaLnBrk="1" hangingPunct="1">
              <a:spcAft>
                <a:spcPts val="600"/>
              </a:spcAft>
              <a:defRPr/>
            </a:pPr>
            <a:r>
              <a:rPr lang="da-DK" altLang="da-DK" sz="900" b="1" baseline="0" noProof="1">
                <a:solidFill>
                  <a:schemeClr val="tx1"/>
                </a:solidFill>
                <a:latin typeface="Arial" panose="020B0604020202020204" pitchFamily="34" charset="0"/>
                <a:cs typeface="Arial" panose="020B0604020202020204" pitchFamily="34" charset="0"/>
              </a:rPr>
              <a:t>2. </a:t>
            </a:r>
            <a:r>
              <a:rPr lang="da-DK" altLang="da-DK" sz="900" b="0" baseline="0" noProof="1">
                <a:solidFill>
                  <a:schemeClr val="tx1"/>
                </a:solidFill>
                <a:latin typeface="Arial" panose="020B0604020202020204" pitchFamily="34" charset="0"/>
                <a:cs typeface="Arial" panose="020B0604020202020204" pitchFamily="34" charset="0"/>
              </a:rPr>
              <a:t>Klik på </a:t>
            </a:r>
            <a:r>
              <a:rPr lang="da-DK" altLang="da-DK" sz="900" b="1" baseline="0" noProof="1">
                <a:solidFill>
                  <a:schemeClr val="tx1"/>
                </a:solidFill>
                <a:latin typeface="Arial" panose="020B0604020202020204" pitchFamily="34" charset="0"/>
                <a:cs typeface="Arial" panose="020B0604020202020204" pitchFamily="34" charset="0"/>
              </a:rPr>
              <a:t>Paste</a:t>
            </a:r>
            <a:r>
              <a:rPr lang="da-DK" altLang="da-DK" sz="900" b="0" baseline="0" noProof="1">
                <a:solidFill>
                  <a:schemeClr val="tx1"/>
                </a:solidFill>
                <a:latin typeface="Arial" panose="020B0604020202020204" pitchFamily="34" charset="0"/>
                <a:cs typeface="Arial" panose="020B0604020202020204" pitchFamily="34" charset="0"/>
              </a:rPr>
              <a:t> for at indsætte det kopierede billede</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grpSp>
        <p:nvGrpSpPr>
          <p:cNvPr id="23" name="Gruppe 22">
            <a:extLst>
              <a:ext uri="{FF2B5EF4-FFF2-40B4-BE49-F238E27FC236}">
                <a16:creationId xmlns:a16="http://schemas.microsoft.com/office/drawing/2014/main" id="{1F9AF259-CD67-4F52-9A1F-EC718D03CD3D}"/>
              </a:ext>
            </a:extLst>
          </p:cNvPr>
          <p:cNvGrpSpPr/>
          <p:nvPr userDrawn="1"/>
        </p:nvGrpSpPr>
        <p:grpSpPr>
          <a:xfrm>
            <a:off x="6241457" y="3341699"/>
            <a:ext cx="740398" cy="934814"/>
            <a:chOff x="6398620" y="3815586"/>
            <a:chExt cx="740398" cy="934814"/>
          </a:xfrm>
        </p:grpSpPr>
        <p:pic>
          <p:nvPicPr>
            <p:cNvPr id="24" name="6 Crop">
              <a:extLst>
                <a:ext uri="{FF2B5EF4-FFF2-40B4-BE49-F238E27FC236}">
                  <a16:creationId xmlns:a16="http://schemas.microsoft.com/office/drawing/2014/main" id="{9CB1AB9A-B60D-4B1E-9CBF-74CFC0E38437}"/>
                </a:ext>
              </a:extLst>
            </p:cNvPr>
            <p:cNvPicPr>
              <a:picLocks noChangeAspect="1"/>
            </p:cNvPicPr>
            <p:nvPr userDrawn="1"/>
          </p:nvPicPr>
          <p:blipFill>
            <a:blip r:embed="rId5"/>
            <a:stretch>
              <a:fillRect/>
            </a:stretch>
          </p:blipFill>
          <p:spPr>
            <a:xfrm>
              <a:off x="6398620" y="3815586"/>
              <a:ext cx="337400" cy="321707"/>
            </a:xfrm>
            <a:prstGeom prst="rect">
              <a:avLst/>
            </a:prstGeom>
          </p:spPr>
        </p:pic>
        <p:pic>
          <p:nvPicPr>
            <p:cNvPr id="25" name="Billede 24">
              <a:extLst>
                <a:ext uri="{FF2B5EF4-FFF2-40B4-BE49-F238E27FC236}">
                  <a16:creationId xmlns:a16="http://schemas.microsoft.com/office/drawing/2014/main" id="{85D034CD-5AB5-4128-B1ED-C46433151D28}"/>
                </a:ext>
              </a:extLst>
            </p:cNvPr>
            <p:cNvPicPr>
              <a:picLocks noChangeAspect="1"/>
            </p:cNvPicPr>
            <p:nvPr userDrawn="1"/>
          </p:nvPicPr>
          <p:blipFill rotWithShape="1">
            <a:blip r:embed="rId6"/>
            <a:srcRect l="1304" t="11451" r="30180" b="26335"/>
            <a:stretch/>
          </p:blipFill>
          <p:spPr>
            <a:xfrm>
              <a:off x="6442770" y="4118189"/>
              <a:ext cx="696248" cy="632211"/>
            </a:xfrm>
            <a:prstGeom prst="rect">
              <a:avLst/>
            </a:prstGeom>
            <a:ln w="3175">
              <a:solidFill>
                <a:schemeClr val="bg1">
                  <a:lumMod val="95000"/>
                </a:schemeClr>
              </a:solidFill>
            </a:ln>
          </p:spPr>
        </p:pic>
      </p:grpSp>
      <p:grpSp>
        <p:nvGrpSpPr>
          <p:cNvPr id="28" name="Gruppe 27">
            <a:extLst>
              <a:ext uri="{FF2B5EF4-FFF2-40B4-BE49-F238E27FC236}">
                <a16:creationId xmlns:a16="http://schemas.microsoft.com/office/drawing/2014/main" id="{6E0524AF-02C9-42C0-A17F-A5980D805B44}"/>
              </a:ext>
            </a:extLst>
          </p:cNvPr>
          <p:cNvGrpSpPr/>
          <p:nvPr userDrawn="1"/>
        </p:nvGrpSpPr>
        <p:grpSpPr>
          <a:xfrm>
            <a:off x="6234489" y="4380694"/>
            <a:ext cx="740397" cy="929593"/>
            <a:chOff x="6391652" y="4854581"/>
            <a:chExt cx="740397" cy="929593"/>
          </a:xfrm>
        </p:grpSpPr>
        <p:pic>
          <p:nvPicPr>
            <p:cNvPr id="29" name="6 Crop">
              <a:extLst>
                <a:ext uri="{FF2B5EF4-FFF2-40B4-BE49-F238E27FC236}">
                  <a16:creationId xmlns:a16="http://schemas.microsoft.com/office/drawing/2014/main" id="{9F98BB02-E51F-4746-B69E-9C7114826495}"/>
                </a:ext>
              </a:extLst>
            </p:cNvPr>
            <p:cNvPicPr>
              <a:picLocks noChangeAspect="1"/>
            </p:cNvPicPr>
            <p:nvPr userDrawn="1"/>
          </p:nvPicPr>
          <p:blipFill>
            <a:blip r:embed="rId5"/>
            <a:stretch>
              <a:fillRect/>
            </a:stretch>
          </p:blipFill>
          <p:spPr>
            <a:xfrm>
              <a:off x="6391652" y="4854581"/>
              <a:ext cx="337400" cy="321707"/>
            </a:xfrm>
            <a:prstGeom prst="rect">
              <a:avLst/>
            </a:prstGeom>
          </p:spPr>
        </p:pic>
        <p:pic>
          <p:nvPicPr>
            <p:cNvPr id="36" name="Billede 35">
              <a:extLst>
                <a:ext uri="{FF2B5EF4-FFF2-40B4-BE49-F238E27FC236}">
                  <a16:creationId xmlns:a16="http://schemas.microsoft.com/office/drawing/2014/main" id="{F03B3F55-2CD4-4955-87F4-7332ABF9C31A}"/>
                </a:ext>
              </a:extLst>
            </p:cNvPr>
            <p:cNvPicPr>
              <a:picLocks noChangeAspect="1"/>
            </p:cNvPicPr>
            <p:nvPr userDrawn="1"/>
          </p:nvPicPr>
          <p:blipFill rotWithShape="1">
            <a:blip r:embed="rId7"/>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7" name="Gruppe 36">
            <a:extLst>
              <a:ext uri="{FF2B5EF4-FFF2-40B4-BE49-F238E27FC236}">
                <a16:creationId xmlns:a16="http://schemas.microsoft.com/office/drawing/2014/main" id="{570C9D30-5E46-4A8F-8AF8-0A3A35FF4070}"/>
              </a:ext>
            </a:extLst>
          </p:cNvPr>
          <p:cNvGrpSpPr/>
          <p:nvPr userDrawn="1"/>
        </p:nvGrpSpPr>
        <p:grpSpPr>
          <a:xfrm>
            <a:off x="6285608" y="2237665"/>
            <a:ext cx="676669" cy="997704"/>
            <a:chOff x="6442771" y="2574072"/>
            <a:chExt cx="676669" cy="997704"/>
          </a:xfrm>
        </p:grpSpPr>
        <p:pic>
          <p:nvPicPr>
            <p:cNvPr id="38" name="Billede 37">
              <a:extLst>
                <a:ext uri="{FF2B5EF4-FFF2-40B4-BE49-F238E27FC236}">
                  <a16:creationId xmlns:a16="http://schemas.microsoft.com/office/drawing/2014/main" id="{6459B022-C4F9-472E-A75D-684BCC545ABD}"/>
                </a:ext>
              </a:extLst>
            </p:cNvPr>
            <p:cNvPicPr>
              <a:picLocks noChangeAspect="1"/>
            </p:cNvPicPr>
            <p:nvPr userDrawn="1"/>
          </p:nvPicPr>
          <p:blipFill>
            <a:blip r:embed="rId8"/>
            <a:stretch>
              <a:fillRect/>
            </a:stretch>
          </p:blipFill>
          <p:spPr>
            <a:xfrm>
              <a:off x="6442771" y="2574072"/>
              <a:ext cx="305786" cy="365851"/>
            </a:xfrm>
            <a:prstGeom prst="rect">
              <a:avLst/>
            </a:prstGeom>
          </p:spPr>
        </p:pic>
        <p:pic>
          <p:nvPicPr>
            <p:cNvPr id="39" name="Billede 38">
              <a:extLst>
                <a:ext uri="{FF2B5EF4-FFF2-40B4-BE49-F238E27FC236}">
                  <a16:creationId xmlns:a16="http://schemas.microsoft.com/office/drawing/2014/main" id="{6676C55A-9D05-4855-A873-5DA79C75422A}"/>
                </a:ext>
              </a:extLst>
            </p:cNvPr>
            <p:cNvPicPr>
              <a:picLocks noChangeAspect="1"/>
            </p:cNvPicPr>
            <p:nvPr userDrawn="1"/>
          </p:nvPicPr>
          <p:blipFill rotWithShape="1">
            <a:blip r:embed="rId9"/>
            <a:srcRect l="1432" t="16308" r="2422" b="1509"/>
            <a:stretch/>
          </p:blipFill>
          <p:spPr>
            <a:xfrm>
              <a:off x="6444587" y="2943287"/>
              <a:ext cx="674853" cy="628489"/>
            </a:xfrm>
            <a:prstGeom prst="rect">
              <a:avLst/>
            </a:prstGeom>
            <a:ln w="3175">
              <a:solidFill>
                <a:schemeClr val="bg1">
                  <a:lumMod val="95000"/>
                </a:schemeClr>
              </a:solidFill>
            </a:ln>
          </p:spPr>
        </p:pic>
      </p:grpSp>
      <p:sp>
        <p:nvSpPr>
          <p:cNvPr id="40" name="Text Box 3">
            <a:extLst>
              <a:ext uri="{FF2B5EF4-FFF2-40B4-BE49-F238E27FC236}">
                <a16:creationId xmlns:a16="http://schemas.microsoft.com/office/drawing/2014/main" id="{3D524C37-9B03-4C43-9C67-F15B8611C77C}"/>
              </a:ext>
            </a:extLst>
          </p:cNvPr>
          <p:cNvSpPr txBox="1">
            <a:spLocks noChangeArrowheads="1"/>
          </p:cNvSpPr>
          <p:nvPr userDrawn="1"/>
        </p:nvSpPr>
        <p:spPr bwMode="auto">
          <a:xfrm>
            <a:off x="7982683" y="1479519"/>
            <a:ext cx="256625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indsætter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et nyt, kan billedet lægge sig foran tekst og grafik. Hvis dette sker, højreklik på billedet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og vælg </a:t>
            </a:r>
            <a:r>
              <a:rPr lang="da-DK" altLang="da-DK" sz="900" b="1" noProof="1">
                <a:solidFill>
                  <a:schemeClr val="tx1"/>
                </a:solidFill>
                <a:latin typeface="Arial" panose="020B0604020202020204" pitchFamily="34" charset="0"/>
                <a:cs typeface="Arial" panose="020B0604020202020204" pitchFamily="34" charset="0"/>
              </a:rPr>
              <a:t>Placer bagest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(Tekst kommer fra Templafy)</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p:txBody>
      </p:sp>
      <p:pic>
        <p:nvPicPr>
          <p:cNvPr id="41" name="6 Beskær">
            <a:extLst>
              <a:ext uri="{FF2B5EF4-FFF2-40B4-BE49-F238E27FC236}">
                <a16:creationId xmlns:a16="http://schemas.microsoft.com/office/drawing/2014/main" id="{6D747865-747C-4723-A63A-8AA2425D45DC}"/>
              </a:ext>
            </a:extLst>
          </p:cNvPr>
          <p:cNvPicPr>
            <a:picLocks noChangeAspect="1"/>
          </p:cNvPicPr>
          <p:nvPr userDrawn="1"/>
        </p:nvPicPr>
        <p:blipFill>
          <a:blip r:embed="rId5"/>
          <a:stretch>
            <a:fillRect/>
          </a:stretch>
        </p:blipFill>
        <p:spPr>
          <a:xfrm>
            <a:off x="10085312" y="1658669"/>
            <a:ext cx="337400" cy="321707"/>
          </a:xfrm>
          <a:prstGeom prst="rect">
            <a:avLst/>
          </a:prstGeom>
        </p:spPr>
      </p:pic>
      <p:pic>
        <p:nvPicPr>
          <p:cNvPr id="42" name="7 Skalér billede">
            <a:extLst>
              <a:ext uri="{FF2B5EF4-FFF2-40B4-BE49-F238E27FC236}">
                <a16:creationId xmlns:a16="http://schemas.microsoft.com/office/drawing/2014/main" id="{5183FB2B-6E9E-41FC-88C0-479135A148CA}"/>
              </a:ext>
            </a:extLst>
          </p:cNvPr>
          <p:cNvPicPr>
            <a:picLocks noChangeAspect="1"/>
          </p:cNvPicPr>
          <p:nvPr userDrawn="1"/>
        </p:nvPicPr>
        <p:blipFill>
          <a:blip r:embed="rId10"/>
          <a:stretch>
            <a:fillRect/>
          </a:stretch>
        </p:blipFill>
        <p:spPr>
          <a:xfrm>
            <a:off x="10085312" y="2019309"/>
            <a:ext cx="359695" cy="335309"/>
          </a:xfrm>
          <a:prstGeom prst="rect">
            <a:avLst/>
          </a:prstGeom>
        </p:spPr>
      </p:pic>
      <p:sp>
        <p:nvSpPr>
          <p:cNvPr id="5" name="Date Placeholder 4" hidden="1">
            <a:extLst>
              <a:ext uri="{FF2B5EF4-FFF2-40B4-BE49-F238E27FC236}">
                <a16:creationId xmlns:a16="http://schemas.microsoft.com/office/drawing/2014/main" id="{F5A184B9-90D9-4973-987E-71621E0A2998}"/>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D015F341-CDF3-4F74-8F12-0BEE09574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D0652-AB80-46FC-A21E-38F4C38953DA}"/>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11484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67B8AC-EF1C-4ECC-BDBE-4D7671C73B05}"/>
              </a:ext>
            </a:extLst>
          </p:cNvPr>
          <p:cNvSpPr>
            <a:spLocks noGrp="1"/>
          </p:cNvSpPr>
          <p:nvPr>
            <p:ph type="dt" sz="half" idx="10"/>
          </p:nvPr>
        </p:nvSpPr>
        <p:spPr/>
        <p:txBody>
          <a:bodyPr/>
          <a:lstStyle>
            <a:lvl1pPr>
              <a:defRPr/>
            </a:lvl1pPr>
          </a:lstStyle>
          <a:p>
            <a:pPr>
              <a:defRPr/>
            </a:pPr>
            <a:r>
              <a:rPr lang="da-DK" altLang="da-DK"/>
              <a:t>10.09.21</a:t>
            </a:r>
            <a:endParaRPr lang="da-DK" altLang="da-DK" noProof="1"/>
          </a:p>
        </p:txBody>
      </p:sp>
      <p:sp>
        <p:nvSpPr>
          <p:cNvPr id="5" name="Pladsholder til sidefod 4">
            <a:extLst>
              <a:ext uri="{FF2B5EF4-FFF2-40B4-BE49-F238E27FC236}">
                <a16:creationId xmlns:a16="http://schemas.microsoft.com/office/drawing/2014/main" id="{1FBABD38-1482-4CF0-8D95-CAA012427270}"/>
              </a:ext>
            </a:extLst>
          </p:cNvPr>
          <p:cNvSpPr>
            <a:spLocks noGrp="1"/>
          </p:cNvSpPr>
          <p:nvPr>
            <p:ph type="ftr" sz="quarter" idx="11"/>
          </p:nvPr>
        </p:nvSpPr>
        <p:spPr/>
        <p:txBody>
          <a:bodyPr/>
          <a:lstStyle>
            <a:lvl1pPr>
              <a:defRPr/>
            </a:lvl1pPr>
          </a:lstStyle>
          <a:p>
            <a:pPr>
              <a:defRPr/>
            </a:pPr>
            <a:r>
              <a:rPr lang="da-DK" altLang="da-DK"/>
              <a:t>DPD Årsrapport 2020. Sundhedsfagligt Råd for Palliativ Behandling. Mogens Grønvold</a:t>
            </a:r>
          </a:p>
        </p:txBody>
      </p:sp>
    </p:spTree>
    <p:extLst>
      <p:ext uri="{BB962C8B-B14F-4D97-AF65-F5344CB8AC3E}">
        <p14:creationId xmlns:p14="http://schemas.microsoft.com/office/powerpoint/2010/main" val="105752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7391" y="872716"/>
            <a:ext cx="10137524" cy="828000"/>
          </a:xfrm>
        </p:spPr>
        <p:txBody>
          <a:bodyPr/>
          <a:lstStyle>
            <a:lvl1pPr>
              <a:defRPr/>
            </a:lvl1pPr>
          </a:lstStyle>
          <a:p>
            <a:r>
              <a:rPr lang="da-DK" dirty="0"/>
              <a:t>Overskrift 28pt i max. to linjer </a:t>
            </a:r>
            <a:br>
              <a:rPr lang="da-DK" dirty="0"/>
            </a:br>
            <a:r>
              <a:rPr lang="da-DK" dirty="0"/>
              <a:t>teksten vokser opad</a:t>
            </a:r>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3" name="Pladsholder til indhold 2"/>
          <p:cNvSpPr>
            <a:spLocks noGrp="1"/>
          </p:cNvSpPr>
          <p:nvPr>
            <p:ph sz="quarter" idx="13" hasCustomPrompt="1"/>
          </p:nvPr>
        </p:nvSpPr>
        <p:spPr>
          <a:xfrm>
            <a:off x="1367999" y="1989139"/>
            <a:ext cx="10136614" cy="349885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5" name="text" descr="{&quot;templafy&quot;:{&quot;id&quot;:&quot;21ba62db-fc8a-458e-9b25-77e0314eac10&quot;}}" title="UserProfile.Office.Virksomhed_{{DocumentLanguage}}">
            <a:extLst>
              <a:ext uri="{FF2B5EF4-FFF2-40B4-BE49-F238E27FC236}">
                <a16:creationId xmlns:a16="http://schemas.microsoft.com/office/drawing/2014/main" id="{591555D6-BB2E-43A6-8859-28C59425DBF4}"/>
              </a:ext>
            </a:extLst>
          </p:cNvPr>
          <p:cNvSpPr txBox="1"/>
          <p:nvPr userDrawn="1"/>
        </p:nvSpPr>
        <p:spPr>
          <a:xfrm>
            <a:off x="1366838" y="207098"/>
            <a:ext cx="6120000" cy="215444"/>
          </a:xfrm>
          <a:prstGeom prst="rect">
            <a:avLst/>
          </a:prstGeom>
          <a:noFill/>
        </p:spPr>
        <p:txBody>
          <a:bodyPr wrap="square" lIns="0" tIns="0" rIns="0" bIns="0" rtlCol="0">
            <a:noAutofit/>
          </a:bodyPr>
          <a:lstStyle/>
          <a:p>
            <a:r>
              <a:rPr lang="da-DK" sz="1400" b="1" noProof="0" dirty="0">
                <a:solidFill>
                  <a:srgbClr val="565656"/>
                </a:solidFill>
              </a:rPr>
              <a:t>Bispebjerg Hospital</a:t>
            </a:r>
          </a:p>
        </p:txBody>
      </p:sp>
      <p:sp>
        <p:nvSpPr>
          <p:cNvPr id="7" name="text" descr="{&quot;templafy&quot;:{&quot;id&quot;:&quot;ef33cbf2-52e6-4264-a3d1-ccd7ef4b9fda&quot;}}" title="UserProfile.CenterFreeText">
            <a:extLst>
              <a:ext uri="{FF2B5EF4-FFF2-40B4-BE49-F238E27FC236}">
                <a16:creationId xmlns:a16="http://schemas.microsoft.com/office/drawing/2014/main" id="{E53FC353-2F0F-4922-821A-1A51D53892CD}"/>
              </a:ext>
            </a:extLst>
          </p:cNvPr>
          <p:cNvSpPr txBox="1">
            <a:spLocks/>
          </p:cNvSpPr>
          <p:nvPr userDrawn="1"/>
        </p:nvSpPr>
        <p:spPr>
          <a:xfrm>
            <a:off x="1366838" y="404686"/>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r>
              <a:rPr lang="en-GB" sz="1400" dirty="0"/>
              <a:t>The Research Unit of Palliative Medicine</a:t>
            </a:r>
          </a:p>
        </p:txBody>
      </p:sp>
      <p:sp>
        <p:nvSpPr>
          <p:cNvPr id="8" name="text" descr="{&quot;templafy&quot;:{&quot;id&quot;:&quot;8b2d50c9-3709-4c76-9ede-a31b002ab8a4&quot;}}" hidden="1" title="UserProfile.Centers.Center_{{DocumentLanguage}}">
            <a:extLst>
              <a:ext uri="{FF2B5EF4-FFF2-40B4-BE49-F238E27FC236}">
                <a16:creationId xmlns:a16="http://schemas.microsoft.com/office/drawing/2014/main" id="{867010F9-A7D3-4A5E-BC65-021A3528870A}"/>
              </a:ext>
            </a:extLst>
          </p:cNvPr>
          <p:cNvSpPr txBox="1">
            <a:spLocks/>
          </p:cNvSpPr>
          <p:nvPr userDrawn="1"/>
        </p:nvSpPr>
        <p:spPr>
          <a:xfrm>
            <a:off x="1366838" y="404664"/>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400" dirty="0">
              <a:solidFill>
                <a:srgbClr val="B3B3B3"/>
              </a:solidFill>
            </a:endParaRPr>
          </a:p>
        </p:txBody>
      </p:sp>
      <p:sp>
        <p:nvSpPr>
          <p:cNvPr id="9" name="text" descr="{&quot;templafy&quot;:{&quot;id&quot;:&quot;8d58fb3f-6e9b-445c-bcf4-6d7ea7122cb6&quot;}}" title="Form.PresentationTitle">
            <a:extLst>
              <a:ext uri="{FF2B5EF4-FFF2-40B4-BE49-F238E27FC236}">
                <a16:creationId xmlns:a16="http://schemas.microsoft.com/office/drawing/2014/main" id="{53BDA2D0-B22F-42B1-A4C9-3F000756EB91}"/>
              </a:ext>
            </a:extLst>
          </p:cNvPr>
          <p:cNvSpPr txBox="1"/>
          <p:nvPr userDrawn="1"/>
        </p:nvSpPr>
        <p:spPr>
          <a:xfrm>
            <a:off x="1368000" y="6289200"/>
            <a:ext cx="3780000" cy="180000"/>
          </a:xfrm>
          <a:prstGeom prst="rect">
            <a:avLst/>
          </a:prstGeom>
          <a:noFill/>
        </p:spPr>
        <p:txBody>
          <a:bodyPr wrap="square" lIns="0" tIns="0" rIns="0" bIns="0" rtlCol="0">
            <a:noAutofit/>
          </a:bodyPr>
          <a:lstStyle/>
          <a:p>
            <a:endParaRPr lang="da-DK" sz="1000" dirty="0">
              <a:solidFill>
                <a:schemeClr val="bg1"/>
              </a:solidFill>
            </a:endParaRPr>
          </a:p>
        </p:txBody>
      </p:sp>
      <p:pic>
        <p:nvPicPr>
          <p:cNvPr id="1907559716" name="image" descr="{&quot;templafy&quot;:{&quot;id&quot;:&quot;411bfe5f-a697-4c48-919e-b4e43804712c&quot;}}"/>
          <p:cNvPicPr>
            <a:picLocks noChangeAspect="1"/>
          </p:cNvPicPr>
          <p:nvPr/>
        </p:nvPicPr>
        <p:blipFill>
          <a:blip r:embed="rId2"/>
          <a:stretch>
            <a:fillRect/>
          </a:stretch>
        </p:blipFill>
        <p:spPr>
          <a:xfrm>
            <a:off x="0" y="6174000"/>
            <a:ext cx="684000" cy="684000"/>
          </a:xfrm>
          <a:prstGeom prst="rect">
            <a:avLst/>
          </a:prstGeom>
        </p:spPr>
      </p:pic>
      <p:pic>
        <p:nvPicPr>
          <p:cNvPr id="1426709936" name="image" descr="{&quot;templafy&quot;:{&quot;id&quot;:&quot;ccd29c44-2ab4-4f60-9f94-6c2bd091643a&quot;}}"/>
          <p:cNvPicPr>
            <a:picLocks noChangeAspect="1"/>
          </p:cNvPicPr>
          <p:nvPr/>
        </p:nvPicPr>
        <p:blipFill>
          <a:blip r:embed="rId3"/>
          <a:stretch>
            <a:fillRect/>
          </a:stretch>
        </p:blipFill>
        <p:spPr>
          <a:xfrm>
            <a:off x="457200" y="5718575"/>
            <a:ext cx="687600" cy="687600"/>
          </a:xfrm>
          <a:prstGeom prst="rect">
            <a:avLst/>
          </a:prstGeom>
        </p:spPr>
      </p:pic>
      <p:pic>
        <p:nvPicPr>
          <p:cNvPr id="17" name="Region">
            <a:extLst>
              <a:ext uri="{FF2B5EF4-FFF2-40B4-BE49-F238E27FC236}">
                <a16:creationId xmlns:a16="http://schemas.microsoft.com/office/drawing/2014/main" id="{30058ECB-B484-48BD-9049-4B17351B1E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pic>
        <p:nvPicPr>
          <p:cNvPr id="1009731163" name="image" descr="{&quot;templafy&quot;:{&quot;id&quot;:&quot;cc69fe6d-4f29-4c61-b193-504945b833f7&quot;}}"/>
          <p:cNvPicPr>
            <a:picLocks noChangeAspect="1"/>
          </p:cNvPicPr>
          <p:nvPr/>
        </p:nvPicPr>
        <p:blipFill>
          <a:blip r:embed="rId5"/>
          <a:stretch>
            <a:fillRect/>
          </a:stretch>
        </p:blipFill>
        <p:spPr>
          <a:xfrm>
            <a:off x="5773324" y="6314400"/>
            <a:ext cx="1324800" cy="421200"/>
          </a:xfrm>
          <a:prstGeom prst="rect">
            <a:avLst/>
          </a:prstGeom>
        </p:spPr>
      </p:pic>
      <p:pic>
        <p:nvPicPr>
          <p:cNvPr id="1005355945" name="image" descr="{&quot;templafy&quot;:{&quot;id&quot;:&quot;d19571e9-0bb9-4361-9282-d45971ce099c&quot;}}"/>
          <p:cNvPicPr>
            <a:picLocks noChangeAspect="1"/>
          </p:cNvPicPr>
          <p:nvPr/>
        </p:nvPicPr>
        <p:blipFill>
          <a:blip r:embed="rId5"/>
          <a:stretch>
            <a:fillRect/>
          </a:stretch>
        </p:blipFill>
        <p:spPr>
          <a:xfrm>
            <a:off x="11069013" y="872704"/>
            <a:ext cx="871200" cy="900000"/>
          </a:xfrm>
          <a:prstGeom prst="rect">
            <a:avLst/>
          </a:prstGeom>
        </p:spPr>
      </p:pic>
      <p:pic>
        <p:nvPicPr>
          <p:cNvPr id="141352177" name="image" descr="{&quot;templafy&quot;:{&quot;id&quot;:&quot;6c539141-4fc4-48a1-9ce5-5c6e6cb0eed7&quot;}}"/>
          <p:cNvPicPr>
            <a:picLocks noChangeAspect="1"/>
          </p:cNvPicPr>
          <p:nvPr/>
        </p:nvPicPr>
        <p:blipFill>
          <a:blip r:embed="rId5"/>
          <a:stretch>
            <a:fillRect/>
          </a:stretch>
        </p:blipFill>
        <p:spPr>
          <a:xfrm>
            <a:off x="11069013" y="260648"/>
            <a:ext cx="871200" cy="900000"/>
          </a:xfrm>
          <a:prstGeom prst="rect">
            <a:avLst/>
          </a:prstGeom>
        </p:spPr>
      </p:pic>
      <p:sp>
        <p:nvSpPr>
          <p:cNvPr id="22" name="text" descr="{&quot;templafy&quot;:{&quot;id&quot;:&quot;9778a8a7-e810-45e3-95a5-3c9205a0e0e7&quot;}}" title="UserProfile.Name">
            <a:extLst>
              <a:ext uri="{FF2B5EF4-FFF2-40B4-BE49-F238E27FC236}">
                <a16:creationId xmlns:a16="http://schemas.microsoft.com/office/drawing/2014/main" id="{2436B9E0-97E8-428C-B474-A1B8FBC4D037}"/>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r>
              <a:rPr lang="da-DK" sz="1000" dirty="0" err="1">
                <a:solidFill>
                  <a:schemeClr val="bg1"/>
                </a:solidFill>
              </a:rPr>
              <a:t>Maiken Bang Hansen</a:t>
            </a:r>
          </a:p>
        </p:txBody>
      </p:sp>
      <p:sp>
        <p:nvSpPr>
          <p:cNvPr id="23" name="text" descr="{&quot;templafy&quot;:{&quot;id&quot;:&quot;a6f8172d-af26-4233-ba59-0c10231252e2&quot;}}" hidden="1" title="Form.Manuel_dato">
            <a:extLst>
              <a:ext uri="{FF2B5EF4-FFF2-40B4-BE49-F238E27FC236}">
                <a16:creationId xmlns:a16="http://schemas.microsoft.com/office/drawing/2014/main" id="{D852104B-31C3-45BB-B8A2-2EFD81BDA39E}"/>
              </a:ext>
            </a:extLst>
          </p:cNvPr>
          <p:cNvSpPr txBox="1"/>
          <p:nvPr userDrawn="1"/>
        </p:nvSpPr>
        <p:spPr>
          <a:xfrm>
            <a:off x="7891200" y="6289200"/>
            <a:ext cx="3387600" cy="180000"/>
          </a:xfrm>
          <a:prstGeom prst="rect">
            <a:avLst/>
          </a:prstGeom>
          <a:noFill/>
        </p:spPr>
        <p:txBody>
          <a:bodyPr wrap="square" lIns="0" tIns="0" rIns="0" bIns="0" rtlCol="0">
            <a:noAutofit/>
          </a:bodyPr>
          <a:lstStyle/>
          <a:p>
            <a:pPr algn="r"/>
            <a:endParaRPr lang="da-DK" sz="1000" dirty="0" err="1">
              <a:solidFill>
                <a:schemeClr val="bg1"/>
              </a:solidFill>
            </a:endParaRPr>
          </a:p>
        </p:txBody>
      </p:sp>
      <p:pic>
        <p:nvPicPr>
          <p:cNvPr id="9903935" name="image" descr="{&quot;templafy&quot;:{&quot;id&quot;:&quot;cb1a4850-7849-4cb6-8cd5-55aadc8fee5c&quot;}}"/>
          <p:cNvPicPr>
            <a:picLocks noChangeAspect="1"/>
          </p:cNvPicPr>
          <p:nvPr/>
        </p:nvPicPr>
        <p:blipFill>
          <a:blip r:embed="rId6"/>
          <a:stretch>
            <a:fillRect/>
          </a:stretch>
        </p:blipFill>
        <p:spPr>
          <a:xfrm>
            <a:off x="9957600" y="97200"/>
            <a:ext cx="2178000" cy="684000"/>
          </a:xfrm>
          <a:prstGeom prst="rect">
            <a:avLst/>
          </a:prstGeom>
        </p:spPr>
      </p:pic>
    </p:spTree>
    <p:extLst>
      <p:ext uri="{BB962C8B-B14F-4D97-AF65-F5344CB8AC3E}">
        <p14:creationId xmlns:p14="http://schemas.microsoft.com/office/powerpoint/2010/main" val="164398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66837" y="872078"/>
            <a:ext cx="10137776"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366837" y="1993525"/>
            <a:ext cx="10137776" cy="34912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288074"/>
            <a:ext cx="687386" cy="180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sp>
        <p:nvSpPr>
          <p:cNvPr id="5" name="Footer" hidden="1"/>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4" name="Dato" hidden="1"/>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75" r:id="rId6"/>
    <p:sldLayoutId id="2147483667" r:id="rId7"/>
    <p:sldLayoutId id="2147483676" r:id="rId8"/>
    <p:sldLayoutId id="2147483677" r:id="rId9"/>
  </p:sldLayoutIdLst>
  <p:hf hdr="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455" userDrawn="1">
          <p15:clr>
            <a:srgbClr val="F26B43"/>
          </p15:clr>
        </p15:guide>
        <p15:guide id="10" pos="861" userDrawn="1">
          <p15:clr>
            <a:srgbClr val="F26B43"/>
          </p15:clr>
        </p15:guide>
        <p15:guide id="11" pos="7247" userDrawn="1">
          <p15:clr>
            <a:srgbClr val="F26B43"/>
          </p15:clr>
        </p15:guide>
        <p15:guide id="12" pos="3963" userDrawn="1">
          <p15:clr>
            <a:srgbClr val="F26B43"/>
          </p15:clr>
        </p15:guide>
        <p15:guide id="13" pos="41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ro-danmark.dk/da/omraader/palliati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9F01D-1F52-470A-9F41-151D1BCD7FFC}"/>
              </a:ext>
            </a:extLst>
          </p:cNvPr>
          <p:cNvSpPr>
            <a:spLocks noGrp="1"/>
          </p:cNvSpPr>
          <p:nvPr>
            <p:ph type="title"/>
          </p:nvPr>
        </p:nvSpPr>
        <p:spPr>
          <a:xfrm>
            <a:off x="1061436" y="2684159"/>
            <a:ext cx="6042675" cy="1981738"/>
          </a:xfrm>
        </p:spPr>
        <p:txBody>
          <a:bodyPr/>
          <a:lstStyle/>
          <a:p>
            <a:r>
              <a:rPr lang="da-DK" sz="3600" dirty="0"/>
              <a:t>Nyt fra Dansk Palliativ Database</a:t>
            </a:r>
            <a:br>
              <a:rPr lang="da-DK" sz="3600" dirty="0"/>
            </a:br>
            <a:br>
              <a:rPr lang="da-DK" sz="3600" dirty="0"/>
            </a:br>
            <a:r>
              <a:rPr lang="da-DK" sz="3200" dirty="0"/>
              <a:t>DMCG-PAL Årsmøde </a:t>
            </a:r>
            <a:br>
              <a:rPr lang="da-DK" sz="3200" dirty="0"/>
            </a:br>
            <a:r>
              <a:rPr lang="da-DK" sz="3200" dirty="0"/>
              <a:t>2.april 2025</a:t>
            </a:r>
            <a:endParaRPr lang="da-DK" dirty="0"/>
          </a:p>
        </p:txBody>
      </p:sp>
      <p:sp>
        <p:nvSpPr>
          <p:cNvPr id="3" name="Undertitel 2">
            <a:extLst>
              <a:ext uri="{FF2B5EF4-FFF2-40B4-BE49-F238E27FC236}">
                <a16:creationId xmlns:a16="http://schemas.microsoft.com/office/drawing/2014/main" id="{859F7830-B7B2-40F5-A4BA-7285162DA894}"/>
              </a:ext>
            </a:extLst>
          </p:cNvPr>
          <p:cNvSpPr>
            <a:spLocks noGrp="1"/>
          </p:cNvSpPr>
          <p:nvPr>
            <p:ph type="subTitle" idx="1"/>
          </p:nvPr>
        </p:nvSpPr>
        <p:spPr>
          <a:xfrm>
            <a:off x="1127448" y="5634829"/>
            <a:ext cx="9433105" cy="888504"/>
          </a:xfrm>
        </p:spPr>
        <p:txBody>
          <a:bodyPr/>
          <a:lstStyle/>
          <a:p>
            <a:pPr marL="0" indent="0">
              <a:buNone/>
            </a:pPr>
            <a:r>
              <a:rPr lang="da-DK" sz="2000" b="1" dirty="0"/>
              <a:t>Mogens Grønvold</a:t>
            </a:r>
          </a:p>
          <a:p>
            <a:endParaRPr lang="da-DK" dirty="0"/>
          </a:p>
        </p:txBody>
      </p:sp>
      <p:sp>
        <p:nvSpPr>
          <p:cNvPr id="4" name="Pladsholder til dato 3">
            <a:extLst>
              <a:ext uri="{FF2B5EF4-FFF2-40B4-BE49-F238E27FC236}">
                <a16:creationId xmlns:a16="http://schemas.microsoft.com/office/drawing/2014/main" id="{D424EBEB-D18A-47BE-8B7C-2F69383059EA}"/>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B9188BF3-46E2-42BF-AD97-F157446E258C}"/>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BD088A4B-6924-4285-948E-94CF7CD2E6D9}"/>
              </a:ext>
            </a:extLst>
          </p:cNvPr>
          <p:cNvSpPr>
            <a:spLocks noGrp="1"/>
          </p:cNvSpPr>
          <p:nvPr>
            <p:ph type="sldNum" sz="quarter" idx="12"/>
          </p:nvPr>
        </p:nvSpPr>
        <p:spPr/>
        <p:txBody>
          <a:bodyPr/>
          <a:lstStyle/>
          <a:p>
            <a:fld id="{0DAB5548-7253-48D6-B95B-F3D312A72220}" type="slidenum">
              <a:rPr lang="da-DK" smtClean="0"/>
              <a:pPr/>
              <a:t>1</a:t>
            </a:fld>
            <a:endParaRPr lang="da-DK" dirty="0"/>
          </a:p>
        </p:txBody>
      </p:sp>
      <p:pic>
        <p:nvPicPr>
          <p:cNvPr id="8" name="Picture 7">
            <a:extLst>
              <a:ext uri="{FF2B5EF4-FFF2-40B4-BE49-F238E27FC236}">
                <a16:creationId xmlns:a16="http://schemas.microsoft.com/office/drawing/2014/main" id="{7BF4C20E-1B89-C950-2679-CAC1EDAA598F}"/>
              </a:ext>
            </a:extLst>
          </p:cNvPr>
          <p:cNvPicPr>
            <a:picLocks noChangeAspect="1"/>
          </p:cNvPicPr>
          <p:nvPr/>
        </p:nvPicPr>
        <p:blipFill>
          <a:blip r:embed="rId4"/>
          <a:stretch>
            <a:fillRect/>
          </a:stretch>
        </p:blipFill>
        <p:spPr>
          <a:xfrm rot="689935">
            <a:off x="7346504" y="1169303"/>
            <a:ext cx="4121124" cy="5281045"/>
          </a:xfrm>
          <a:prstGeom prst="rect">
            <a:avLst/>
          </a:prstGeom>
          <a:ln w="19050">
            <a:solidFill>
              <a:schemeClr val="tx1"/>
            </a:solidFill>
          </a:ln>
        </p:spPr>
      </p:pic>
    </p:spTree>
    <p:custDataLst>
      <p:tags r:id="rId1"/>
    </p:custDataLst>
    <p:extLst>
      <p:ext uri="{BB962C8B-B14F-4D97-AF65-F5344CB8AC3E}">
        <p14:creationId xmlns:p14="http://schemas.microsoft.com/office/powerpoint/2010/main" val="234290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5DFE3-26DA-4AA6-909A-D65D702FD7CC}"/>
              </a:ext>
            </a:extLst>
          </p:cNvPr>
          <p:cNvSpPr>
            <a:spLocks noGrp="1"/>
          </p:cNvSpPr>
          <p:nvPr>
            <p:ph type="title"/>
          </p:nvPr>
        </p:nvSpPr>
        <p:spPr>
          <a:xfrm>
            <a:off x="1367089" y="692696"/>
            <a:ext cx="10137524" cy="497295"/>
          </a:xfrm>
        </p:spPr>
        <p:txBody>
          <a:bodyPr/>
          <a:lstStyle/>
          <a:p>
            <a:r>
              <a:rPr lang="da-DK" dirty="0"/>
              <a:t>Forskning baseret på data fra databasen</a:t>
            </a:r>
          </a:p>
        </p:txBody>
      </p:sp>
      <p:sp>
        <p:nvSpPr>
          <p:cNvPr id="3" name="Pladsholder til slidenummer 2">
            <a:extLst>
              <a:ext uri="{FF2B5EF4-FFF2-40B4-BE49-F238E27FC236}">
                <a16:creationId xmlns:a16="http://schemas.microsoft.com/office/drawing/2014/main" id="{3E62B2E2-53E6-49AF-850C-4BC898EB1CA0}"/>
              </a:ext>
            </a:extLst>
          </p:cNvPr>
          <p:cNvSpPr>
            <a:spLocks noGrp="1"/>
          </p:cNvSpPr>
          <p:nvPr>
            <p:ph type="sldNum" sz="quarter" idx="12"/>
          </p:nvPr>
        </p:nvSpPr>
        <p:spPr/>
        <p:txBody>
          <a:bodyPr/>
          <a:lstStyle/>
          <a:p>
            <a:fld id="{667EC89C-17A0-4E64-A6D2-B825673CEEDF}" type="slidenum">
              <a:rPr lang="da-DK" smtClean="0"/>
              <a:t>10</a:t>
            </a:fld>
            <a:endParaRPr lang="da-DK" dirty="0"/>
          </a:p>
        </p:txBody>
      </p:sp>
      <p:sp>
        <p:nvSpPr>
          <p:cNvPr id="4" name="Pladsholder til indhold 3">
            <a:extLst>
              <a:ext uri="{FF2B5EF4-FFF2-40B4-BE49-F238E27FC236}">
                <a16:creationId xmlns:a16="http://schemas.microsoft.com/office/drawing/2014/main" id="{C48DE8F6-0551-4AFC-B6EE-8D68CA199802}"/>
              </a:ext>
            </a:extLst>
          </p:cNvPr>
          <p:cNvSpPr>
            <a:spLocks noGrp="1"/>
          </p:cNvSpPr>
          <p:nvPr>
            <p:ph sz="quarter" idx="13"/>
          </p:nvPr>
        </p:nvSpPr>
        <p:spPr>
          <a:xfrm>
            <a:off x="1271464" y="1412776"/>
            <a:ext cx="10136614" cy="4401520"/>
          </a:xfrm>
        </p:spPr>
        <p:txBody>
          <a:bodyPr/>
          <a:lstStyle/>
          <a:p>
            <a:r>
              <a:rPr lang="da-DK" sz="1400" dirty="0"/>
              <a:t>Beskrivelse af databasens indhold og indikatorer i en dansk og en international artikel</a:t>
            </a:r>
          </a:p>
          <a:p>
            <a:r>
              <a:rPr lang="da-DK" sz="1400" dirty="0"/>
              <a:t>Ulighed i</a:t>
            </a:r>
            <a:r>
              <a:rPr lang="da-DK" sz="1400" u="sng" dirty="0"/>
              <a:t> adgang til specialiseret palliativ indsats </a:t>
            </a:r>
            <a:r>
              <a:rPr lang="da-DK" sz="1400" dirty="0"/>
              <a:t>(Mathilde Adsersens arbejde). En ph.d. og tre publikationer samt to mere på vej</a:t>
            </a:r>
          </a:p>
          <a:p>
            <a:r>
              <a:rPr lang="da-DK" sz="1400" u="sng" dirty="0"/>
              <a:t>Symptomer og problemer ved start af palliativ indsats </a:t>
            </a:r>
            <a:r>
              <a:rPr lang="da-DK" sz="1400" dirty="0"/>
              <a:t>blandt kræftpatienter (Maiken Bang Hansens arbejde). En ph.d. og fire publikationer.</a:t>
            </a:r>
          </a:p>
          <a:p>
            <a:r>
              <a:rPr lang="da-DK" sz="1400" u="sng" dirty="0"/>
              <a:t>Andel kræftpatienter, der rapporterer ‘ekstra’ symptomer/problemer</a:t>
            </a:r>
            <a:r>
              <a:rPr lang="da-DK" sz="1400" dirty="0"/>
              <a:t> i fritekst efter de 15 symptomer på EORTC QLQ-C15-PAL og typen der hyppigst angives (Leslye Concha Rojas arbejde). En ph.d. og fire publikationer.</a:t>
            </a:r>
          </a:p>
          <a:p>
            <a:r>
              <a:rPr lang="da-DK" sz="1400" u="sng" dirty="0"/>
              <a:t>Kvalmeudvikling</a:t>
            </a:r>
            <a:r>
              <a:rPr lang="da-DK" sz="1400" dirty="0"/>
              <a:t> de første uger af specialiseret palliativ indsats (Maiken Bang Hansen). Planlægges tilsvarende artikler for andre symptomer.</a:t>
            </a:r>
          </a:p>
          <a:p>
            <a:r>
              <a:rPr lang="da-DK" sz="1400" u="sng" dirty="0"/>
              <a:t>Jubilæumsartikel </a:t>
            </a:r>
            <a:r>
              <a:rPr lang="da-DK" sz="1400" dirty="0"/>
              <a:t>for databasen: Udvikling i indikatoropfyldelse de første 10 år af databasen. </a:t>
            </a:r>
          </a:p>
          <a:p>
            <a:r>
              <a:rPr lang="da-DK" sz="1400" u="sng" dirty="0"/>
              <a:t>Symptomer og problemer </a:t>
            </a:r>
            <a:r>
              <a:rPr lang="da-DK" sz="1400" dirty="0"/>
              <a:t>ved start af palliativ indsats og udviklingen de første uger af palliativ indsats blandt patienter med </a:t>
            </a:r>
            <a:r>
              <a:rPr lang="da-DK" sz="1400" u="sng" dirty="0"/>
              <a:t>andre diagnoser end kræft</a:t>
            </a:r>
            <a:r>
              <a:rPr lang="da-DK" sz="1400" dirty="0"/>
              <a:t>. </a:t>
            </a:r>
          </a:p>
          <a:p>
            <a:r>
              <a:rPr lang="da-DK" sz="1400" u="sng" dirty="0"/>
              <a:t>Ændringer i palliativ databases indikatoropfyldelse under Covid-19 pandemien </a:t>
            </a:r>
            <a:r>
              <a:rPr lang="da-DK" sz="1400" dirty="0"/>
              <a:t>og om socioøkonomiske faktorer betydning for om der er sket en ændring fra før til under pandemien. 	</a:t>
            </a:r>
          </a:p>
          <a:p>
            <a:r>
              <a:rPr lang="da-DK" sz="1400" dirty="0"/>
              <a:t>Anvendt i en række andre forskningsprojekter igennem årene</a:t>
            </a:r>
          </a:p>
          <a:p>
            <a:endParaRPr lang="da-DK" sz="1400" dirty="0"/>
          </a:p>
        </p:txBody>
      </p:sp>
    </p:spTree>
    <p:extLst>
      <p:ext uri="{BB962C8B-B14F-4D97-AF65-F5344CB8AC3E}">
        <p14:creationId xmlns:p14="http://schemas.microsoft.com/office/powerpoint/2010/main" val="396909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7EC89C-17A0-4E64-A6D2-B825673CEEDF}" type="slidenum">
              <a:rPr lang="da-DK" smtClean="0"/>
              <a:pPr/>
              <a:t>11</a:t>
            </a:fld>
            <a:endParaRPr lang="da-DK" dirty="0"/>
          </a:p>
        </p:txBody>
      </p:sp>
      <p:pic>
        <p:nvPicPr>
          <p:cNvPr id="5" name="Picture 4"/>
          <p:cNvPicPr>
            <a:picLocks noChangeAspect="1"/>
          </p:cNvPicPr>
          <p:nvPr/>
        </p:nvPicPr>
        <p:blipFill>
          <a:blip r:embed="rId3"/>
          <a:stretch>
            <a:fillRect/>
          </a:stretch>
        </p:blipFill>
        <p:spPr>
          <a:xfrm>
            <a:off x="1199456" y="116632"/>
            <a:ext cx="8136904" cy="6644457"/>
          </a:xfrm>
          <a:prstGeom prst="rect">
            <a:avLst/>
          </a:prstGeom>
          <a:ln>
            <a:solidFill>
              <a:schemeClr val="tx1"/>
            </a:solidFill>
          </a:ln>
        </p:spPr>
      </p:pic>
    </p:spTree>
    <p:extLst>
      <p:ext uri="{BB962C8B-B14F-4D97-AF65-F5344CB8AC3E}">
        <p14:creationId xmlns:p14="http://schemas.microsoft.com/office/powerpoint/2010/main" val="717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3284984"/>
            <a:ext cx="3312368" cy="917757"/>
          </a:xfrm>
        </p:spPr>
        <p:txBody>
          <a:bodyPr/>
          <a:lstStyle/>
          <a:p>
            <a:br>
              <a:rPr lang="da-DK" dirty="0"/>
            </a:br>
            <a:br>
              <a:rPr lang="da-DK" dirty="0"/>
            </a:br>
            <a:br>
              <a:rPr lang="da-DK" dirty="0"/>
            </a:br>
            <a:br>
              <a:rPr lang="da-DK" dirty="0"/>
            </a:br>
            <a:r>
              <a:rPr lang="da-DK" dirty="0"/>
              <a:t>Fremgang i nogle, men ikke andre indikatorer.</a:t>
            </a:r>
            <a:br>
              <a:rPr lang="da-DK" dirty="0"/>
            </a:br>
            <a:br>
              <a:rPr lang="da-DK" dirty="0"/>
            </a:br>
            <a:r>
              <a:rPr lang="da-DK" dirty="0"/>
              <a:t>Dårligere indikatoropfyldelse for andre diagnoser end kræft</a:t>
            </a:r>
            <a:endParaRPr lang="en-GB" dirty="0"/>
          </a:p>
        </p:txBody>
      </p:sp>
      <p:sp>
        <p:nvSpPr>
          <p:cNvPr id="3" name="Slide Number Placeholder 2"/>
          <p:cNvSpPr>
            <a:spLocks noGrp="1"/>
          </p:cNvSpPr>
          <p:nvPr>
            <p:ph type="sldNum" sz="quarter" idx="12"/>
          </p:nvPr>
        </p:nvSpPr>
        <p:spPr/>
        <p:txBody>
          <a:bodyPr/>
          <a:lstStyle/>
          <a:p>
            <a:fld id="{667EC89C-17A0-4E64-A6D2-B825673CEEDF}" type="slidenum">
              <a:rPr lang="da-DK" smtClean="0"/>
              <a:pPr/>
              <a:t>12</a:t>
            </a:fld>
            <a:endParaRPr lang="da-DK" dirty="0"/>
          </a:p>
        </p:txBody>
      </p:sp>
      <p:pic>
        <p:nvPicPr>
          <p:cNvPr id="5" name="Picture 4"/>
          <p:cNvPicPr>
            <a:picLocks noChangeAspect="1"/>
          </p:cNvPicPr>
          <p:nvPr/>
        </p:nvPicPr>
        <p:blipFill>
          <a:blip r:embed="rId3"/>
          <a:stretch>
            <a:fillRect/>
          </a:stretch>
        </p:blipFill>
        <p:spPr>
          <a:xfrm>
            <a:off x="4670944" y="6069"/>
            <a:ext cx="7521056" cy="6862963"/>
          </a:xfrm>
          <a:prstGeom prst="rect">
            <a:avLst/>
          </a:prstGeom>
          <a:ln>
            <a:solidFill>
              <a:schemeClr val="tx1"/>
            </a:solidFill>
          </a:ln>
        </p:spPr>
      </p:pic>
    </p:spTree>
    <p:extLst>
      <p:ext uri="{BB962C8B-B14F-4D97-AF65-F5344CB8AC3E}">
        <p14:creationId xmlns:p14="http://schemas.microsoft.com/office/powerpoint/2010/main" val="12744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089" y="513858"/>
            <a:ext cx="10137524" cy="828000"/>
          </a:xfrm>
        </p:spPr>
        <p:txBody>
          <a:bodyPr/>
          <a:lstStyle/>
          <a:p>
            <a:r>
              <a:rPr lang="en-GB" dirty="0" err="1"/>
              <a:t>Antal</a:t>
            </a:r>
            <a:r>
              <a:rPr lang="en-GB" dirty="0"/>
              <a:t> </a:t>
            </a:r>
            <a:r>
              <a:rPr lang="en-GB" dirty="0" err="1"/>
              <a:t>patienter</a:t>
            </a:r>
            <a:r>
              <a:rPr lang="en-GB" dirty="0"/>
              <a:t> </a:t>
            </a:r>
            <a:r>
              <a:rPr lang="en-GB" dirty="0" err="1"/>
              <a:t>og</a:t>
            </a:r>
            <a:r>
              <a:rPr lang="en-GB" dirty="0"/>
              <a:t> </a:t>
            </a:r>
            <a:r>
              <a:rPr lang="en-GB" dirty="0" err="1"/>
              <a:t>deres</a:t>
            </a:r>
            <a:r>
              <a:rPr lang="en-GB" dirty="0"/>
              <a:t> diagnose per </a:t>
            </a:r>
            <a:r>
              <a:rPr lang="en-GB" dirty="0" err="1"/>
              <a:t>år</a:t>
            </a:r>
            <a:r>
              <a:rPr lang="en-GB" dirty="0"/>
              <a:t> 2010-20</a:t>
            </a:r>
          </a:p>
        </p:txBody>
      </p:sp>
      <p:sp>
        <p:nvSpPr>
          <p:cNvPr id="3" name="Slide Number Placeholder 2"/>
          <p:cNvSpPr>
            <a:spLocks noGrp="1"/>
          </p:cNvSpPr>
          <p:nvPr>
            <p:ph type="sldNum" sz="quarter" idx="12"/>
          </p:nvPr>
        </p:nvSpPr>
        <p:spPr/>
        <p:txBody>
          <a:bodyPr/>
          <a:lstStyle/>
          <a:p>
            <a:fld id="{667EC89C-17A0-4E64-A6D2-B825673CEEDF}" type="slidenum">
              <a:rPr lang="da-DK" smtClean="0"/>
              <a:pPr/>
              <a:t>13</a:t>
            </a:fld>
            <a:endParaRPr lang="da-DK" dirty="0"/>
          </a:p>
        </p:txBody>
      </p:sp>
      <p:sp>
        <p:nvSpPr>
          <p:cNvPr id="4" name="Content Placeholder 3"/>
          <p:cNvSpPr>
            <a:spLocks noGrp="1"/>
          </p:cNvSpPr>
          <p:nvPr>
            <p:ph sz="quarter" idx="13"/>
          </p:nvPr>
        </p:nvSpPr>
        <p:spPr/>
        <p:txBody>
          <a:bodyPr/>
          <a:lstStyle/>
          <a:p>
            <a:endParaRPr lang="en-GB"/>
          </a:p>
        </p:txBody>
      </p:sp>
      <p:pic>
        <p:nvPicPr>
          <p:cNvPr id="5" name="Picture 4"/>
          <p:cNvPicPr>
            <a:picLocks noChangeAspect="1"/>
          </p:cNvPicPr>
          <p:nvPr/>
        </p:nvPicPr>
        <p:blipFill>
          <a:blip r:embed="rId3"/>
          <a:stretch>
            <a:fillRect/>
          </a:stretch>
        </p:blipFill>
        <p:spPr>
          <a:xfrm>
            <a:off x="343694" y="1628800"/>
            <a:ext cx="11712661" cy="4824536"/>
          </a:xfrm>
          <a:prstGeom prst="rect">
            <a:avLst/>
          </a:prstGeom>
          <a:ln>
            <a:solidFill>
              <a:schemeClr val="accent1"/>
            </a:solidFill>
          </a:ln>
        </p:spPr>
      </p:pic>
      <p:sp>
        <p:nvSpPr>
          <p:cNvPr id="6" name="Rectangle 5"/>
          <p:cNvSpPr/>
          <p:nvPr/>
        </p:nvSpPr>
        <p:spPr>
          <a:xfrm>
            <a:off x="7959874" y="1628801"/>
            <a:ext cx="3888432" cy="219791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err="1"/>
          </a:p>
        </p:txBody>
      </p:sp>
    </p:spTree>
    <p:extLst>
      <p:ext uri="{BB962C8B-B14F-4D97-AF65-F5344CB8AC3E}">
        <p14:creationId xmlns:p14="http://schemas.microsoft.com/office/powerpoint/2010/main" val="402831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83A77-E0B3-4A03-85CB-B9BCBF776883}"/>
              </a:ext>
            </a:extLst>
          </p:cNvPr>
          <p:cNvSpPr>
            <a:spLocks noGrp="1"/>
          </p:cNvSpPr>
          <p:nvPr>
            <p:ph type="title"/>
          </p:nvPr>
        </p:nvSpPr>
        <p:spPr>
          <a:xfrm>
            <a:off x="1367089" y="579300"/>
            <a:ext cx="10137524" cy="828000"/>
          </a:xfrm>
        </p:spPr>
        <p:txBody>
          <a:bodyPr/>
          <a:lstStyle/>
          <a:p>
            <a:r>
              <a:rPr lang="da-DK" dirty="0"/>
              <a:t>Opfølgning på Rigsrevisionen 2020/2023</a:t>
            </a:r>
          </a:p>
        </p:txBody>
      </p:sp>
      <p:sp>
        <p:nvSpPr>
          <p:cNvPr id="3" name="Pladsholder til slidenummer 2">
            <a:extLst>
              <a:ext uri="{FF2B5EF4-FFF2-40B4-BE49-F238E27FC236}">
                <a16:creationId xmlns:a16="http://schemas.microsoft.com/office/drawing/2014/main" id="{DB629919-565D-4C09-B495-8E8D76F3223A}"/>
              </a:ext>
            </a:extLst>
          </p:cNvPr>
          <p:cNvSpPr>
            <a:spLocks noGrp="1"/>
          </p:cNvSpPr>
          <p:nvPr>
            <p:ph type="sldNum" sz="quarter" idx="12"/>
          </p:nvPr>
        </p:nvSpPr>
        <p:spPr/>
        <p:txBody>
          <a:bodyPr/>
          <a:lstStyle/>
          <a:p>
            <a:fld id="{667EC89C-17A0-4E64-A6D2-B825673CEEDF}" type="slidenum">
              <a:rPr lang="da-DK" smtClean="0"/>
              <a:pPr/>
              <a:t>14</a:t>
            </a:fld>
            <a:endParaRPr lang="da-DK" dirty="0"/>
          </a:p>
        </p:txBody>
      </p:sp>
      <p:pic>
        <p:nvPicPr>
          <p:cNvPr id="4" name="Billede 3">
            <a:extLst>
              <a:ext uri="{FF2B5EF4-FFF2-40B4-BE49-F238E27FC236}">
                <a16:creationId xmlns:a16="http://schemas.microsoft.com/office/drawing/2014/main" id="{DF875DB8-9572-A3CE-C18E-1BD87BC42E60}"/>
              </a:ext>
            </a:extLst>
          </p:cNvPr>
          <p:cNvPicPr>
            <a:picLocks noChangeAspect="1"/>
          </p:cNvPicPr>
          <p:nvPr/>
        </p:nvPicPr>
        <p:blipFill>
          <a:blip r:embed="rId4"/>
          <a:stretch>
            <a:fillRect/>
          </a:stretch>
        </p:blipFill>
        <p:spPr>
          <a:xfrm>
            <a:off x="8691775" y="188640"/>
            <a:ext cx="3320810" cy="2166518"/>
          </a:xfrm>
          <a:prstGeom prst="rect">
            <a:avLst/>
          </a:prstGeom>
        </p:spPr>
      </p:pic>
      <p:sp>
        <p:nvSpPr>
          <p:cNvPr id="7" name="Tekstfelt 6">
            <a:extLst>
              <a:ext uri="{FF2B5EF4-FFF2-40B4-BE49-F238E27FC236}">
                <a16:creationId xmlns:a16="http://schemas.microsoft.com/office/drawing/2014/main" id="{E505D53D-8FD2-B0A1-244C-FEE8797783C6}"/>
              </a:ext>
            </a:extLst>
          </p:cNvPr>
          <p:cNvSpPr txBox="1"/>
          <p:nvPr/>
        </p:nvSpPr>
        <p:spPr>
          <a:xfrm>
            <a:off x="1271464" y="1916832"/>
            <a:ext cx="9769471" cy="3416320"/>
          </a:xfrm>
          <a:prstGeom prst="rect">
            <a:avLst/>
          </a:prstGeom>
          <a:noFill/>
        </p:spPr>
        <p:txBody>
          <a:bodyPr wrap="square">
            <a:spAutoFit/>
          </a:bodyPr>
          <a:lstStyle/>
          <a:p>
            <a:pPr lvl="0"/>
            <a:r>
              <a:rPr lang="da-DK" sz="2400" b="1" dirty="0">
                <a:effectLst/>
                <a:latin typeface="Calibri" panose="020F0502020204030204" pitchFamily="34" charset="0"/>
                <a:ea typeface="Calibri" panose="020F0502020204030204" pitchFamily="34" charset="0"/>
                <a:cs typeface="Calibri" panose="020F0502020204030204" pitchFamily="34" charset="0"/>
              </a:rPr>
              <a:t>Årsrapport 2023, udgivet 2024:</a:t>
            </a:r>
          </a:p>
          <a:p>
            <a:pPr lvl="0"/>
            <a:r>
              <a:rPr lang="da-DK" sz="2400" dirty="0">
                <a:effectLst/>
                <a:latin typeface="Calibri" panose="020F0502020204030204" pitchFamily="34" charset="0"/>
                <a:ea typeface="Calibri" panose="020F0502020204030204" pitchFamily="34" charset="0"/>
                <a:cs typeface="Calibri" panose="020F0502020204030204" pitchFamily="34" charset="0"/>
              </a:rPr>
              <a:t>Rigsrevisionen udgav i august 2023 et opfølgende notat, der konkluderede, at tallene for 2020 og 2021 var højere end 2019. Årsrapporten 2023 har tal for yderligere to år, og viser, at andelen af patienter, der venter maksimalt 10 dage fra henvisning til modtagelse, i perioden efter Rigsrevisionens undersøgelse for 2016-19 (hvor tallet lå 73-75%) har ligget lidt højere (2020: 76%, 2021: 78%, 2022: 77% og 2023: 80%). Dvs., at </a:t>
            </a:r>
            <a:r>
              <a:rPr lang="da-DK" sz="2400" b="1" dirty="0">
                <a:effectLst/>
                <a:latin typeface="Calibri" panose="020F0502020204030204" pitchFamily="34" charset="0"/>
                <a:ea typeface="Calibri" panose="020F0502020204030204" pitchFamily="34" charset="0"/>
                <a:cs typeface="Calibri" panose="020F0502020204030204" pitchFamily="34" charset="0"/>
              </a:rPr>
              <a:t>andelen, der ikke venter for længe, har været stigende, men er fortsat betydeligt under standarden på 90%</a:t>
            </a:r>
            <a:r>
              <a:rPr lang="da-DK" sz="24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10" name="Tekstfelt 9">
            <a:extLst>
              <a:ext uri="{FF2B5EF4-FFF2-40B4-BE49-F238E27FC236}">
                <a16:creationId xmlns:a16="http://schemas.microsoft.com/office/drawing/2014/main" id="{7546A692-DA96-B98A-B72D-00DC16BF12C8}"/>
              </a:ext>
            </a:extLst>
          </p:cNvPr>
          <p:cNvSpPr txBox="1"/>
          <p:nvPr/>
        </p:nvSpPr>
        <p:spPr>
          <a:xfrm>
            <a:off x="1367089" y="5582080"/>
            <a:ext cx="8280920" cy="914400"/>
          </a:xfrm>
          <a:prstGeom prst="rect">
            <a:avLst/>
          </a:prstGeom>
          <a:noFill/>
        </p:spPr>
        <p:txBody>
          <a:bodyPr wrap="none" lIns="0" tIns="0" rIns="0" bIns="0" rtlCol="0">
            <a:noAutofit/>
          </a:bodyPr>
          <a:lstStyle/>
          <a:p>
            <a:r>
              <a:rPr lang="da-DK" sz="3200" b="1" dirty="0">
                <a:solidFill>
                  <a:srgbClr val="FF0000"/>
                </a:solidFill>
              </a:rPr>
              <a:t>Ny beretning fra Rigsrevisionen forventes i maj 2025</a:t>
            </a:r>
          </a:p>
        </p:txBody>
      </p:sp>
    </p:spTree>
    <p:custDataLst>
      <p:tags r:id="rId1"/>
    </p:custDataLst>
    <p:extLst>
      <p:ext uri="{BB962C8B-B14F-4D97-AF65-F5344CB8AC3E}">
        <p14:creationId xmlns:p14="http://schemas.microsoft.com/office/powerpoint/2010/main" val="281578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DC9C6F-6423-62EC-4A5E-048253355B24}"/>
              </a:ext>
            </a:extLst>
          </p:cNvPr>
          <p:cNvSpPr>
            <a:spLocks noGrp="1"/>
          </p:cNvSpPr>
          <p:nvPr>
            <p:ph type="title"/>
          </p:nvPr>
        </p:nvSpPr>
        <p:spPr>
          <a:xfrm>
            <a:off x="1271464" y="188640"/>
            <a:ext cx="10137524" cy="828000"/>
          </a:xfrm>
          <a:solidFill>
            <a:schemeClr val="bg1"/>
          </a:solidFill>
        </p:spPr>
        <p:txBody>
          <a:bodyPr/>
          <a:lstStyle/>
          <a:p>
            <a:r>
              <a:rPr lang="da-DK" dirty="0"/>
              <a:t>Udvikling i 2024-2025</a:t>
            </a:r>
          </a:p>
        </p:txBody>
      </p:sp>
      <p:sp>
        <p:nvSpPr>
          <p:cNvPr id="3" name="Pladsholder til slidenummer 2">
            <a:extLst>
              <a:ext uri="{FF2B5EF4-FFF2-40B4-BE49-F238E27FC236}">
                <a16:creationId xmlns:a16="http://schemas.microsoft.com/office/drawing/2014/main" id="{F64B763D-3350-8154-3518-F82B1D063699}"/>
              </a:ext>
            </a:extLst>
          </p:cNvPr>
          <p:cNvSpPr>
            <a:spLocks noGrp="1"/>
          </p:cNvSpPr>
          <p:nvPr>
            <p:ph type="sldNum" sz="quarter" idx="12"/>
          </p:nvPr>
        </p:nvSpPr>
        <p:spPr/>
        <p:txBody>
          <a:bodyPr/>
          <a:lstStyle/>
          <a:p>
            <a:fld id="{667EC89C-17A0-4E64-A6D2-B825673CEEDF}" type="slidenum">
              <a:rPr lang="da-DK" smtClean="0"/>
              <a:pPr/>
              <a:t>15</a:t>
            </a:fld>
            <a:endParaRPr lang="da-DK" dirty="0"/>
          </a:p>
        </p:txBody>
      </p:sp>
      <p:sp>
        <p:nvSpPr>
          <p:cNvPr id="4" name="Pladsholder til indhold 3">
            <a:extLst>
              <a:ext uri="{FF2B5EF4-FFF2-40B4-BE49-F238E27FC236}">
                <a16:creationId xmlns:a16="http://schemas.microsoft.com/office/drawing/2014/main" id="{D963C0B3-9061-B8A2-D5FA-F629D88FCEC8}"/>
              </a:ext>
            </a:extLst>
          </p:cNvPr>
          <p:cNvSpPr>
            <a:spLocks noGrp="1"/>
          </p:cNvSpPr>
          <p:nvPr>
            <p:ph sz="quarter" idx="13"/>
          </p:nvPr>
        </p:nvSpPr>
        <p:spPr>
          <a:xfrm>
            <a:off x="1267113" y="1340768"/>
            <a:ext cx="10136614" cy="4248472"/>
          </a:xfrm>
        </p:spPr>
        <p:txBody>
          <a:bodyPr/>
          <a:lstStyle/>
          <a:p>
            <a:pPr marL="456949" indent="-456949">
              <a:spcBef>
                <a:spcPts val="585"/>
              </a:spcBef>
              <a:buSzPct val="100000"/>
              <a:buBlip>
                <a:blip r:embed="rId3"/>
              </a:buBlip>
            </a:pPr>
            <a:r>
              <a:rPr lang="da-DK" sz="2400" spc="-1" dirty="0">
                <a:solidFill>
                  <a:srgbClr val="58595B"/>
                </a:solidFill>
                <a:latin typeface="Source Sans Pro"/>
              </a:rPr>
              <a:t>Forsat arbejde med resultatindikatorer</a:t>
            </a:r>
          </a:p>
          <a:p>
            <a:pPr marL="456949" indent="-456949">
              <a:spcBef>
                <a:spcPts val="585"/>
              </a:spcBef>
              <a:buSzPct val="100000"/>
              <a:buBlip>
                <a:blip r:embed="rId3"/>
              </a:buBlip>
            </a:pPr>
            <a:r>
              <a:rPr lang="da-DK" sz="2400" spc="-1" dirty="0">
                <a:solidFill>
                  <a:srgbClr val="58595B"/>
                </a:solidFill>
                <a:latin typeface="Source Sans Pro"/>
              </a:rPr>
              <a:t>Høring og videre arbejde i forhold til PRO Pall, som styregruppen har besluttet at arbejde for at indføre</a:t>
            </a:r>
          </a:p>
          <a:p>
            <a:pPr marL="456949" indent="-456949">
              <a:spcBef>
                <a:spcPts val="585"/>
              </a:spcBef>
              <a:buSzPct val="100000"/>
              <a:buBlip>
                <a:blip r:embed="rId3"/>
              </a:buBlip>
            </a:pPr>
            <a:r>
              <a:rPr lang="da-DK" sz="2400" spc="-1" dirty="0">
                <a:solidFill>
                  <a:srgbClr val="58595B"/>
                </a:solidFill>
                <a:latin typeface="Source Sans Pro"/>
              </a:rPr>
              <a:t>Validere og videreudvikle yderligere indikatorer for ‘det palliative tilbud’ (indikator 3)</a:t>
            </a:r>
          </a:p>
          <a:p>
            <a:pPr marL="456949" indent="-456949">
              <a:spcBef>
                <a:spcPts val="585"/>
              </a:spcBef>
              <a:buSzPct val="100000"/>
              <a:buBlip>
                <a:blip r:embed="rId3"/>
              </a:buBlip>
            </a:pPr>
            <a:r>
              <a:rPr lang="da-DK" sz="2400" spc="-1" dirty="0">
                <a:solidFill>
                  <a:srgbClr val="58595B"/>
                </a:solidFill>
                <a:latin typeface="Source Sans Pro"/>
              </a:rPr>
              <a:t> Udvikle bedre indikatorer for tværfaglighed?</a:t>
            </a:r>
          </a:p>
          <a:p>
            <a:pPr marL="456949" indent="-456949">
              <a:spcBef>
                <a:spcPts val="585"/>
              </a:spcBef>
              <a:buSzPct val="100000"/>
              <a:buBlip>
                <a:blip r:embed="rId3"/>
              </a:buBlip>
            </a:pPr>
            <a:r>
              <a:rPr lang="da-DK" sz="2400" spc="-1" dirty="0">
                <a:solidFill>
                  <a:srgbClr val="58595B"/>
                </a:solidFill>
                <a:latin typeface="Source Sans Pro"/>
              </a:rPr>
              <a:t>Adgang for hospicer til deres data i RAP </a:t>
            </a:r>
          </a:p>
          <a:p>
            <a:pPr marL="456949" indent="-456949">
              <a:spcBef>
                <a:spcPts val="585"/>
              </a:spcBef>
              <a:buSzPct val="100000"/>
              <a:buBlip>
                <a:blip r:embed="rId3"/>
              </a:buBlip>
            </a:pPr>
            <a:r>
              <a:rPr lang="da-DK" sz="2400" spc="-1" dirty="0">
                <a:solidFill>
                  <a:srgbClr val="58595B"/>
                </a:solidFill>
                <a:latin typeface="Source Sans Pro"/>
              </a:rPr>
              <a:t>Optimere KIP mangler</a:t>
            </a:r>
          </a:p>
          <a:p>
            <a:endParaRPr lang="da-DK" dirty="0"/>
          </a:p>
        </p:txBody>
      </p:sp>
    </p:spTree>
    <p:extLst>
      <p:ext uri="{BB962C8B-B14F-4D97-AF65-F5344CB8AC3E}">
        <p14:creationId xmlns:p14="http://schemas.microsoft.com/office/powerpoint/2010/main" val="418395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58549B6-02FC-F741-E49B-7EDA92253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482" y="4092425"/>
            <a:ext cx="3576519" cy="2695873"/>
          </a:xfrm>
          <a:prstGeom prst="rect">
            <a:avLst/>
          </a:prstGeom>
        </p:spPr>
      </p:pic>
      <p:sp>
        <p:nvSpPr>
          <p:cNvPr id="2" name="Titel 1">
            <a:extLst>
              <a:ext uri="{FF2B5EF4-FFF2-40B4-BE49-F238E27FC236}">
                <a16:creationId xmlns:a16="http://schemas.microsoft.com/office/drawing/2014/main" id="{92302DC4-BC22-BEE0-0DC5-34FEE9C06B70}"/>
              </a:ext>
            </a:extLst>
          </p:cNvPr>
          <p:cNvSpPr>
            <a:spLocks noGrp="1"/>
          </p:cNvSpPr>
          <p:nvPr>
            <p:ph type="title"/>
          </p:nvPr>
        </p:nvSpPr>
        <p:spPr>
          <a:xfrm>
            <a:off x="1377194" y="314720"/>
            <a:ext cx="10137524" cy="828000"/>
          </a:xfrm>
        </p:spPr>
        <p:txBody>
          <a:bodyPr/>
          <a:lstStyle/>
          <a:p>
            <a:r>
              <a:rPr lang="da-DK" sz="3600" dirty="0"/>
              <a:t>PRO Palliation spørgeskemaet</a:t>
            </a:r>
          </a:p>
        </p:txBody>
      </p:sp>
      <p:sp>
        <p:nvSpPr>
          <p:cNvPr id="3" name="Pladsholder til slidenummer 2">
            <a:extLst>
              <a:ext uri="{FF2B5EF4-FFF2-40B4-BE49-F238E27FC236}">
                <a16:creationId xmlns:a16="http://schemas.microsoft.com/office/drawing/2014/main" id="{7750C032-4287-B678-58C2-CC88D8B3504D}"/>
              </a:ext>
            </a:extLst>
          </p:cNvPr>
          <p:cNvSpPr>
            <a:spLocks noGrp="1"/>
          </p:cNvSpPr>
          <p:nvPr>
            <p:ph type="sldNum" sz="quarter" idx="12"/>
          </p:nvPr>
        </p:nvSpPr>
        <p:spPr/>
        <p:txBody>
          <a:bodyPr/>
          <a:lstStyle/>
          <a:p>
            <a:fld id="{667EC89C-17A0-4E64-A6D2-B825673CEEDF}" type="slidenum">
              <a:rPr lang="da-DK" smtClean="0"/>
              <a:pPr/>
              <a:t>16</a:t>
            </a:fld>
            <a:endParaRPr lang="da-DK" dirty="0"/>
          </a:p>
        </p:txBody>
      </p:sp>
      <p:sp>
        <p:nvSpPr>
          <p:cNvPr id="4" name="Pladsholder til indhold 3">
            <a:extLst>
              <a:ext uri="{FF2B5EF4-FFF2-40B4-BE49-F238E27FC236}">
                <a16:creationId xmlns:a16="http://schemas.microsoft.com/office/drawing/2014/main" id="{FAF6416E-3074-5D82-CE2F-6430CB80E443}"/>
              </a:ext>
            </a:extLst>
          </p:cNvPr>
          <p:cNvSpPr>
            <a:spLocks noGrp="1"/>
          </p:cNvSpPr>
          <p:nvPr>
            <p:ph sz="quarter" idx="13"/>
          </p:nvPr>
        </p:nvSpPr>
        <p:spPr>
          <a:xfrm>
            <a:off x="1367999" y="1347187"/>
            <a:ext cx="10136614" cy="4140802"/>
          </a:xfrm>
        </p:spPr>
        <p:txBody>
          <a:bodyPr/>
          <a:lstStyle/>
          <a:p>
            <a:r>
              <a:rPr lang="da-DK" sz="2800" dirty="0"/>
              <a:t>Udviklet af en klinisk koordinationsgruppe nedsat af Sundhedsdatastyrelsens PRO Sekretariat 2020-2021</a:t>
            </a:r>
          </a:p>
          <a:p>
            <a:r>
              <a:rPr lang="da-DK" sz="2800" dirty="0"/>
              <a:t>Til </a:t>
            </a:r>
            <a:r>
              <a:rPr lang="da-DK" sz="2800" b="1" dirty="0"/>
              <a:t>kræft, hjerte-, lunge- og nyresygdomme i primær- og sekundærsektor</a:t>
            </a:r>
          </a:p>
          <a:p>
            <a:r>
              <a:rPr lang="da-DK" sz="2800" dirty="0"/>
              <a:t>Indhold: EORTC QLQ-C15-PAL + åbne spørgsmål (som i DPD) samt 8 supplerende spørgsmål</a:t>
            </a:r>
          </a:p>
          <a:p>
            <a:r>
              <a:rPr lang="da-DK" sz="2800" dirty="0"/>
              <a:t>Testet og evalueret 2021-2023</a:t>
            </a:r>
          </a:p>
          <a:p>
            <a:r>
              <a:rPr lang="da-DK" sz="2800" dirty="0"/>
              <a:t>Godkendt og anbefalet til national implementering</a:t>
            </a:r>
            <a:endParaRPr lang="da-DK" sz="2400" dirty="0"/>
          </a:p>
          <a:p>
            <a:pPr marL="0" indent="0">
              <a:buNone/>
            </a:pPr>
            <a:r>
              <a:rPr lang="da-DK" sz="2400" dirty="0">
                <a:hlinkClick r:id="rId4"/>
              </a:rPr>
              <a:t>https://pro-danmark.dk/da/omraader/palliation</a:t>
            </a:r>
            <a:endParaRPr lang="da-DK" sz="2400" dirty="0"/>
          </a:p>
          <a:p>
            <a:pPr marL="0" indent="0">
              <a:buNone/>
            </a:pPr>
            <a:endParaRPr lang="da-DK" sz="2400" dirty="0"/>
          </a:p>
          <a:p>
            <a:endParaRPr lang="da-DK" sz="2400" dirty="0"/>
          </a:p>
        </p:txBody>
      </p:sp>
    </p:spTree>
    <p:extLst>
      <p:ext uri="{BB962C8B-B14F-4D97-AF65-F5344CB8AC3E}">
        <p14:creationId xmlns:p14="http://schemas.microsoft.com/office/powerpoint/2010/main" val="273412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94C7E-5E77-8A99-F72B-758B0B8127CF}"/>
              </a:ext>
            </a:extLst>
          </p:cNvPr>
          <p:cNvSpPr>
            <a:spLocks noGrp="1"/>
          </p:cNvSpPr>
          <p:nvPr>
            <p:ph type="title"/>
          </p:nvPr>
        </p:nvSpPr>
        <p:spPr>
          <a:xfrm>
            <a:off x="1349942" y="81801"/>
            <a:ext cx="10137524" cy="828000"/>
          </a:xfrm>
          <a:solidFill>
            <a:schemeClr val="bg1"/>
          </a:solidFill>
        </p:spPr>
        <p:txBody>
          <a:bodyPr/>
          <a:lstStyle/>
          <a:p>
            <a:r>
              <a:rPr lang="da-DK" b="0" spc="-1" dirty="0">
                <a:solidFill>
                  <a:srgbClr val="58595B"/>
                </a:solidFill>
                <a:latin typeface="Source Sans Pro Semibold"/>
                <a:ea typeface="Source Sans Pro Black"/>
              </a:rPr>
              <a:t>Kan t</a:t>
            </a:r>
            <a:r>
              <a:rPr lang="da-DK" sz="2800" b="0" spc="-1" dirty="0">
                <a:solidFill>
                  <a:srgbClr val="58595B"/>
                </a:solidFill>
                <a:latin typeface="Source Sans Pro Semibold"/>
                <a:ea typeface="Source Sans Pro Black"/>
              </a:rPr>
              <a:t>værfagligheden opgøres vha. data fra Landspatientregistret?</a:t>
            </a:r>
            <a:endParaRPr lang="da-DK" dirty="0"/>
          </a:p>
        </p:txBody>
      </p:sp>
      <p:sp>
        <p:nvSpPr>
          <p:cNvPr id="3" name="Pladsholder til slidenummer 2">
            <a:extLst>
              <a:ext uri="{FF2B5EF4-FFF2-40B4-BE49-F238E27FC236}">
                <a16:creationId xmlns:a16="http://schemas.microsoft.com/office/drawing/2014/main" id="{14E5B3C8-2A1F-5276-BDAF-7F7AFE8AB2AB}"/>
              </a:ext>
            </a:extLst>
          </p:cNvPr>
          <p:cNvSpPr>
            <a:spLocks noGrp="1"/>
          </p:cNvSpPr>
          <p:nvPr>
            <p:ph type="sldNum" sz="quarter" idx="12"/>
          </p:nvPr>
        </p:nvSpPr>
        <p:spPr/>
        <p:txBody>
          <a:bodyPr/>
          <a:lstStyle/>
          <a:p>
            <a:fld id="{667EC89C-17A0-4E64-A6D2-B825673CEEDF}" type="slidenum">
              <a:rPr lang="da-DK" smtClean="0"/>
              <a:pPr/>
              <a:t>17</a:t>
            </a:fld>
            <a:endParaRPr lang="da-DK" dirty="0"/>
          </a:p>
        </p:txBody>
      </p:sp>
      <p:sp>
        <p:nvSpPr>
          <p:cNvPr id="4" name="Pladsholder til indhold 3">
            <a:extLst>
              <a:ext uri="{FF2B5EF4-FFF2-40B4-BE49-F238E27FC236}">
                <a16:creationId xmlns:a16="http://schemas.microsoft.com/office/drawing/2014/main" id="{77D70225-0A0D-036C-D78E-05A2AD8E3E4E}"/>
              </a:ext>
            </a:extLst>
          </p:cNvPr>
          <p:cNvSpPr>
            <a:spLocks noGrp="1"/>
          </p:cNvSpPr>
          <p:nvPr>
            <p:ph sz="quarter" idx="13"/>
          </p:nvPr>
        </p:nvSpPr>
        <p:spPr>
          <a:xfrm>
            <a:off x="988776" y="1378719"/>
            <a:ext cx="6374425" cy="3498850"/>
          </a:xfrm>
        </p:spPr>
        <p:txBody>
          <a:bodyPr/>
          <a:lstStyle/>
          <a:p>
            <a:pPr marL="381110" indent="-381110">
              <a:lnSpc>
                <a:spcPts val="3333"/>
              </a:lnSpc>
              <a:spcBef>
                <a:spcPts val="480"/>
              </a:spcBef>
              <a:buClr>
                <a:srgbClr val="59595B"/>
              </a:buClr>
              <a:buFont typeface="Arial"/>
              <a:buChar char="•"/>
            </a:pPr>
            <a:r>
              <a:rPr lang="da-DK" sz="2000" spc="-1" dirty="0">
                <a:solidFill>
                  <a:srgbClr val="59595B"/>
                </a:solidFill>
                <a:latin typeface="Source Sans Pro Semibold"/>
                <a:ea typeface="Source Sans Pro Semibold"/>
              </a:rPr>
              <a:t>LPR3 giver mulighed for, at der ved hver palliativ kontakt kan påsættes kode for faggruppedeltagelse (BXBA0-BXBA7) </a:t>
            </a:r>
            <a:r>
              <a:rPr lang="da-DK" sz="2000" spc="-1" dirty="0">
                <a:solidFill>
                  <a:srgbClr val="59595B"/>
                </a:solidFill>
                <a:latin typeface="Wingdings"/>
                <a:ea typeface="Source Sans Pro Semibold"/>
              </a:rPr>
              <a:t></a:t>
            </a:r>
            <a:r>
              <a:rPr lang="da-DK" sz="2000" spc="-1" dirty="0">
                <a:solidFill>
                  <a:srgbClr val="59595B"/>
                </a:solidFill>
                <a:latin typeface="Source Sans Pro Semibold"/>
                <a:ea typeface="Source Sans Pro Semibold"/>
              </a:rPr>
              <a:t> mere nuancerede data på tværfagligheden</a:t>
            </a:r>
            <a:endParaRPr lang="da-DK" sz="2000" spc="-1" dirty="0">
              <a:solidFill>
                <a:srgbClr val="000000"/>
              </a:solidFill>
              <a:latin typeface="Arial"/>
            </a:endParaRPr>
          </a:p>
          <a:p>
            <a:pPr marL="381110" indent="-381110">
              <a:lnSpc>
                <a:spcPts val="3333"/>
              </a:lnSpc>
              <a:spcBef>
                <a:spcPts val="480"/>
              </a:spcBef>
              <a:buClr>
                <a:srgbClr val="59595B"/>
              </a:buClr>
              <a:buFont typeface="Arial"/>
              <a:buChar char="•"/>
            </a:pPr>
            <a:r>
              <a:rPr lang="da-DK" sz="2000" spc="-1" dirty="0">
                <a:solidFill>
                  <a:srgbClr val="59595B"/>
                </a:solidFill>
                <a:latin typeface="Source Sans Pro Semibold"/>
                <a:ea typeface="Source Sans Pro Semibold"/>
              </a:rPr>
              <a:t>MEN stor variation i hvordan man registrerer i LPR3 på tværs af palliative enheder</a:t>
            </a:r>
            <a:endParaRPr lang="da-DK" sz="2000" spc="-1" dirty="0">
              <a:solidFill>
                <a:srgbClr val="000000"/>
              </a:solidFill>
              <a:latin typeface="Arial"/>
            </a:endParaRPr>
          </a:p>
          <a:p>
            <a:pPr marL="381110" indent="-381110">
              <a:lnSpc>
                <a:spcPts val="3333"/>
              </a:lnSpc>
              <a:spcBef>
                <a:spcPts val="480"/>
              </a:spcBef>
              <a:buClr>
                <a:srgbClr val="59595B"/>
              </a:buClr>
              <a:buFont typeface="Arial"/>
              <a:buChar char="•"/>
            </a:pPr>
            <a:r>
              <a:rPr lang="da-DK" sz="2000" spc="-1" dirty="0">
                <a:solidFill>
                  <a:srgbClr val="59595B"/>
                </a:solidFill>
                <a:latin typeface="Source Sans Pro Semibold"/>
                <a:ea typeface="Source Sans Pro Semibold"/>
              </a:rPr>
              <a:t>Arbejdsgruppe i gang med at lave en kodemanual/vejledning til landspatientregistret (LPR3) for den specialiserede palliative indsats. </a:t>
            </a:r>
            <a:endParaRPr lang="da-DK" sz="2000" spc="-1" dirty="0">
              <a:solidFill>
                <a:srgbClr val="000000"/>
              </a:solidFill>
              <a:latin typeface="Arial"/>
            </a:endParaRPr>
          </a:p>
          <a:p>
            <a:endParaRPr lang="da-DK" dirty="0"/>
          </a:p>
        </p:txBody>
      </p:sp>
      <p:graphicFrame>
        <p:nvGraphicFramePr>
          <p:cNvPr id="7" name="Tabel 12">
            <a:extLst>
              <a:ext uri="{FF2B5EF4-FFF2-40B4-BE49-F238E27FC236}">
                <a16:creationId xmlns:a16="http://schemas.microsoft.com/office/drawing/2014/main" id="{3874E628-8F0C-403D-BAD3-9EB23B72233F}"/>
              </a:ext>
            </a:extLst>
          </p:cNvPr>
          <p:cNvGraphicFramePr/>
          <p:nvPr/>
        </p:nvGraphicFramePr>
        <p:xfrm>
          <a:off x="7353089" y="1378719"/>
          <a:ext cx="4718424" cy="4983480"/>
        </p:xfrm>
        <a:graphic>
          <a:graphicData uri="http://schemas.openxmlformats.org/drawingml/2006/table">
            <a:tbl>
              <a:tblPr/>
              <a:tblGrid>
                <a:gridCol w="4718424">
                  <a:extLst>
                    <a:ext uri="{9D8B030D-6E8A-4147-A177-3AD203B41FA5}">
                      <a16:colId xmlns:a16="http://schemas.microsoft.com/office/drawing/2014/main" val="20000"/>
                    </a:ext>
                  </a:extLst>
                </a:gridCol>
              </a:tblGrid>
              <a:tr h="345440">
                <a:tc>
                  <a:txBody>
                    <a:bodyPr/>
                    <a:lstStyle/>
                    <a:p>
                      <a:pPr>
                        <a:lnSpc>
                          <a:spcPct val="100000"/>
                        </a:lnSpc>
                      </a:pPr>
                      <a:r>
                        <a:rPr lang="da-DK" sz="1500" b="1" strike="noStrike" spc="-1">
                          <a:solidFill>
                            <a:schemeClr val="dk1"/>
                          </a:solidFill>
                          <a:latin typeface="Source Sans Pro"/>
                        </a:rPr>
                        <a:t>Procedurekode i Landspatientregistret (LPR3)</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0"/>
                  </a:ext>
                </a:extLst>
              </a:tr>
              <a:tr h="568960">
                <a:tc>
                  <a:txBody>
                    <a:bodyPr/>
                    <a:lstStyle/>
                    <a:p>
                      <a:pPr>
                        <a:lnSpc>
                          <a:spcPct val="100000"/>
                        </a:lnSpc>
                      </a:pPr>
                      <a:r>
                        <a:rPr lang="da-DK" sz="1500" b="0" strike="noStrike" spc="-1">
                          <a:solidFill>
                            <a:schemeClr val="dk1"/>
                          </a:solidFill>
                          <a:latin typeface="Source Sans Pro"/>
                        </a:rPr>
                        <a:t>BXBA0 - Specialiseret palliativ indsats med</a:t>
                      </a:r>
                      <a:r>
                        <a:rPr lang="da-DK" sz="1500" b="1" strike="noStrike" spc="-1">
                          <a:solidFill>
                            <a:schemeClr val="dk1"/>
                          </a:solidFill>
                          <a:latin typeface="Source Sans Pro"/>
                        </a:rPr>
                        <a:t> lægelig</a:t>
                      </a:r>
                      <a:r>
                        <a:rPr lang="da-DK" sz="1500" b="0" strike="noStrike" spc="-1">
                          <a:solidFill>
                            <a:schemeClr val="dk1"/>
                          </a:solidFill>
                          <a:latin typeface="Source Sans Pro"/>
                        </a:rPr>
                        <a:t> intervention</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1"/>
                  </a:ext>
                </a:extLst>
              </a:tr>
              <a:tr h="568960">
                <a:tc>
                  <a:txBody>
                    <a:bodyPr/>
                    <a:lstStyle/>
                    <a:p>
                      <a:pPr>
                        <a:lnSpc>
                          <a:spcPct val="100000"/>
                        </a:lnSpc>
                      </a:pPr>
                      <a:r>
                        <a:rPr lang="da-DK" sz="1500" b="0" strike="noStrike" spc="-1">
                          <a:solidFill>
                            <a:schemeClr val="dk1"/>
                          </a:solidFill>
                          <a:latin typeface="Source Sans Pro"/>
                        </a:rPr>
                        <a:t>BXBA1 - Specialiseret palliativ indsats med </a:t>
                      </a:r>
                      <a:r>
                        <a:rPr lang="da-DK" sz="1500" b="1" strike="noStrike" spc="-1">
                          <a:solidFill>
                            <a:schemeClr val="dk1"/>
                          </a:solidFill>
                          <a:latin typeface="Source Sans Pro"/>
                        </a:rPr>
                        <a:t>sygeplejefaglig</a:t>
                      </a:r>
                      <a:r>
                        <a:rPr lang="da-DK" sz="1500" b="0" strike="noStrike" spc="-1">
                          <a:solidFill>
                            <a:schemeClr val="dk1"/>
                          </a:solidFill>
                          <a:latin typeface="Source Sans Pro"/>
                        </a:rPr>
                        <a:t> intervention</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2"/>
                  </a:ext>
                </a:extLst>
              </a:tr>
              <a:tr h="568960">
                <a:tc>
                  <a:txBody>
                    <a:bodyPr/>
                    <a:lstStyle/>
                    <a:p>
                      <a:pPr>
                        <a:lnSpc>
                          <a:spcPct val="100000"/>
                        </a:lnSpc>
                      </a:pPr>
                      <a:r>
                        <a:rPr lang="da-DK" sz="1500" b="0" strike="noStrike" spc="-1">
                          <a:solidFill>
                            <a:schemeClr val="dk1"/>
                          </a:solidFill>
                          <a:latin typeface="Source Sans Pro"/>
                        </a:rPr>
                        <a:t>BXBA2 - Specialiseret palliativ indsats med </a:t>
                      </a:r>
                      <a:r>
                        <a:rPr lang="da-DK" sz="1500" b="1" strike="noStrike" spc="-1">
                          <a:solidFill>
                            <a:schemeClr val="dk1"/>
                          </a:solidFill>
                          <a:latin typeface="Source Sans Pro"/>
                        </a:rPr>
                        <a:t>psykologisk</a:t>
                      </a:r>
                      <a:r>
                        <a:rPr lang="da-DK" sz="1500" b="0" strike="noStrike" spc="-1">
                          <a:solidFill>
                            <a:schemeClr val="dk1"/>
                          </a:solidFill>
                          <a:latin typeface="Source Sans Pro"/>
                        </a:rPr>
                        <a:t> intervention</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3"/>
                  </a:ext>
                </a:extLst>
              </a:tr>
              <a:tr h="568960">
                <a:tc>
                  <a:txBody>
                    <a:bodyPr/>
                    <a:lstStyle/>
                    <a:p>
                      <a:pPr>
                        <a:lnSpc>
                          <a:spcPct val="100000"/>
                        </a:lnSpc>
                      </a:pPr>
                      <a:r>
                        <a:rPr lang="da-DK" sz="1500" b="0" strike="noStrike" spc="-1">
                          <a:solidFill>
                            <a:schemeClr val="dk1"/>
                          </a:solidFill>
                          <a:latin typeface="Source Sans Pro"/>
                        </a:rPr>
                        <a:t>BXBA3 - Specialiseret palliativ indsats med </a:t>
                      </a:r>
                      <a:r>
                        <a:rPr lang="da-DK" sz="1500" b="1" strike="noStrike" spc="-1">
                          <a:solidFill>
                            <a:schemeClr val="dk1"/>
                          </a:solidFill>
                          <a:latin typeface="Source Sans Pro"/>
                        </a:rPr>
                        <a:t>diætist</a:t>
                      </a:r>
                      <a:r>
                        <a:rPr lang="da-DK" sz="1500" b="0" strike="noStrike" spc="-1">
                          <a:solidFill>
                            <a:schemeClr val="dk1"/>
                          </a:solidFill>
                          <a:latin typeface="Source Sans Pro"/>
                        </a:rPr>
                        <a:t> intervention</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4"/>
                  </a:ext>
                </a:extLst>
              </a:tr>
              <a:tr h="568960">
                <a:tc>
                  <a:txBody>
                    <a:bodyPr/>
                    <a:lstStyle/>
                    <a:p>
                      <a:pPr>
                        <a:lnSpc>
                          <a:spcPct val="100000"/>
                        </a:lnSpc>
                      </a:pPr>
                      <a:r>
                        <a:rPr lang="da-DK" sz="1500" b="0" strike="noStrike" spc="-1" dirty="0">
                          <a:solidFill>
                            <a:schemeClr val="dk1"/>
                          </a:solidFill>
                          <a:latin typeface="Source Sans Pro"/>
                        </a:rPr>
                        <a:t>BXBA4 - Specialiseret palliativ indsats med </a:t>
                      </a:r>
                      <a:r>
                        <a:rPr lang="da-DK" sz="1500" b="1" strike="noStrike" spc="-1" dirty="0">
                          <a:solidFill>
                            <a:schemeClr val="dk1"/>
                          </a:solidFill>
                          <a:latin typeface="Source Sans Pro"/>
                        </a:rPr>
                        <a:t>fysioterapi</a:t>
                      </a:r>
                      <a:r>
                        <a:rPr lang="da-DK" sz="1500" b="0" strike="noStrike" spc="-1" dirty="0">
                          <a:solidFill>
                            <a:schemeClr val="dk1"/>
                          </a:solidFill>
                          <a:latin typeface="Source Sans Pro"/>
                        </a:rPr>
                        <a:t> intervention</a:t>
                      </a:r>
                      <a:endParaRPr lang="da-DK" sz="1500" b="0" strike="noStrike" spc="-1" dirty="0">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5"/>
                  </a:ext>
                </a:extLst>
              </a:tr>
              <a:tr h="568960">
                <a:tc>
                  <a:txBody>
                    <a:bodyPr/>
                    <a:lstStyle/>
                    <a:p>
                      <a:pPr>
                        <a:lnSpc>
                          <a:spcPct val="100000"/>
                        </a:lnSpc>
                      </a:pPr>
                      <a:r>
                        <a:rPr lang="da-DK" sz="1500" b="0" strike="noStrike" spc="-1">
                          <a:solidFill>
                            <a:schemeClr val="dk1"/>
                          </a:solidFill>
                          <a:latin typeface="Source Sans Pro"/>
                        </a:rPr>
                        <a:t>BXBA5 - Specialiseret palliativ indsats med </a:t>
                      </a:r>
                      <a:r>
                        <a:rPr lang="da-DK" sz="1500" b="1" strike="noStrike" spc="-1">
                          <a:solidFill>
                            <a:schemeClr val="dk1"/>
                          </a:solidFill>
                          <a:latin typeface="Source Sans Pro"/>
                        </a:rPr>
                        <a:t>ergoterapi</a:t>
                      </a:r>
                      <a:r>
                        <a:rPr lang="da-DK" sz="1500" b="0" strike="noStrike" spc="-1">
                          <a:solidFill>
                            <a:schemeClr val="dk1"/>
                          </a:solidFill>
                          <a:latin typeface="Source Sans Pro"/>
                        </a:rPr>
                        <a:t> intervention</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6"/>
                  </a:ext>
                </a:extLst>
              </a:tr>
              <a:tr h="568960">
                <a:tc>
                  <a:txBody>
                    <a:bodyPr/>
                    <a:lstStyle/>
                    <a:p>
                      <a:pPr>
                        <a:lnSpc>
                          <a:spcPct val="100000"/>
                        </a:lnSpc>
                      </a:pPr>
                      <a:r>
                        <a:rPr lang="da-DK" sz="1500" b="0" strike="noStrike" spc="-1">
                          <a:solidFill>
                            <a:schemeClr val="dk1"/>
                          </a:solidFill>
                          <a:latin typeface="Source Sans Pro"/>
                        </a:rPr>
                        <a:t>BXBA6 - Specialiseret palliativ indsats med </a:t>
                      </a:r>
                      <a:r>
                        <a:rPr lang="da-DK" sz="1500" b="1" strike="noStrike" spc="-1">
                          <a:solidFill>
                            <a:schemeClr val="dk1"/>
                          </a:solidFill>
                          <a:latin typeface="Source Sans Pro"/>
                        </a:rPr>
                        <a:t>socialrådgivning</a:t>
                      </a:r>
                      <a:endParaRPr lang="da-DK" sz="1500" b="0" strike="noStrike" spc="-1">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7"/>
                  </a:ext>
                </a:extLst>
              </a:tr>
              <a:tr h="568960">
                <a:tc>
                  <a:txBody>
                    <a:bodyPr/>
                    <a:lstStyle/>
                    <a:p>
                      <a:pPr>
                        <a:lnSpc>
                          <a:spcPct val="100000"/>
                        </a:lnSpc>
                      </a:pPr>
                      <a:r>
                        <a:rPr lang="da-DK" sz="1500" b="0" strike="noStrike" spc="-1" dirty="0">
                          <a:solidFill>
                            <a:schemeClr val="dk1"/>
                          </a:solidFill>
                          <a:latin typeface="Source Sans Pro"/>
                        </a:rPr>
                        <a:t>BXBA7 - Specialiseret palliativ indsats med samtale med </a:t>
                      </a:r>
                      <a:r>
                        <a:rPr lang="da-DK" sz="1500" b="1" strike="noStrike" spc="-1" dirty="0">
                          <a:solidFill>
                            <a:schemeClr val="dk1"/>
                          </a:solidFill>
                          <a:latin typeface="Source Sans Pro"/>
                        </a:rPr>
                        <a:t>præst</a:t>
                      </a:r>
                      <a:endParaRPr lang="da-DK" sz="1500" b="0" strike="noStrike" spc="-1" dirty="0">
                        <a:solidFill>
                          <a:srgbClr val="000000"/>
                        </a:solidFill>
                        <a:latin typeface="Arial"/>
                      </a:endParaRPr>
                    </a:p>
                  </a:txBody>
                  <a:tcPr marL="12480" marR="12480" marT="60960" marB="60960" anchor="ctr">
                    <a:lnL w="12240">
                      <a:solidFill>
                        <a:srgbClr val="FFFFFF"/>
                      </a:solidFill>
                    </a:lnL>
                    <a:lnR w="12240">
                      <a:solidFill>
                        <a:srgbClr val="FFFFFF"/>
                      </a:solidFill>
                    </a:lnR>
                    <a:lnT w="12240">
                      <a:solidFill>
                        <a:srgbClr val="FFFFFF"/>
                      </a:solidFill>
                    </a:lnT>
                    <a:lnB w="12240">
                      <a:solidFill>
                        <a:srgbClr val="FFFFFF"/>
                      </a:solidFill>
                    </a:lnB>
                    <a:solidFill>
                      <a:srgbClr val="E7F2F3"/>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3855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18A0B-EEE9-1551-5AF5-E0536D3C7CEC}"/>
              </a:ext>
            </a:extLst>
          </p:cNvPr>
          <p:cNvSpPr>
            <a:spLocks noGrp="1"/>
          </p:cNvSpPr>
          <p:nvPr>
            <p:ph type="title"/>
          </p:nvPr>
        </p:nvSpPr>
        <p:spPr/>
        <p:txBody>
          <a:bodyPr/>
          <a:lstStyle/>
          <a:p>
            <a:r>
              <a:rPr lang="da-DK" dirty="0"/>
              <a:t>Ny klinisk retningslinje for basal palliativ indsats i onkologien fra Udvalg for Tværfagligt Palliativt Samarbejde (UTPS) under </a:t>
            </a:r>
            <a:r>
              <a:rPr lang="da-DK" dirty="0" err="1"/>
              <a:t>dmcg.dk</a:t>
            </a:r>
            <a:endParaRPr lang="da-DK" dirty="0"/>
          </a:p>
        </p:txBody>
      </p:sp>
      <p:sp>
        <p:nvSpPr>
          <p:cNvPr id="3" name="Pladsholder til slidenummer 2">
            <a:extLst>
              <a:ext uri="{FF2B5EF4-FFF2-40B4-BE49-F238E27FC236}">
                <a16:creationId xmlns:a16="http://schemas.microsoft.com/office/drawing/2014/main" id="{B68BE163-C5DF-CE44-8753-6C9861721FBE}"/>
              </a:ext>
            </a:extLst>
          </p:cNvPr>
          <p:cNvSpPr>
            <a:spLocks noGrp="1"/>
          </p:cNvSpPr>
          <p:nvPr>
            <p:ph type="sldNum" sz="quarter" idx="12"/>
          </p:nvPr>
        </p:nvSpPr>
        <p:spPr/>
        <p:txBody>
          <a:bodyPr/>
          <a:lstStyle/>
          <a:p>
            <a:fld id="{667EC89C-17A0-4E64-A6D2-B825673CEEDF}" type="slidenum">
              <a:rPr lang="da-DK" smtClean="0"/>
              <a:pPr/>
              <a:t>18</a:t>
            </a:fld>
            <a:endParaRPr lang="da-DK" dirty="0"/>
          </a:p>
        </p:txBody>
      </p:sp>
      <p:pic>
        <p:nvPicPr>
          <p:cNvPr id="5" name="Pladsholder til indhold 9">
            <a:extLst>
              <a:ext uri="{FF2B5EF4-FFF2-40B4-BE49-F238E27FC236}">
                <a16:creationId xmlns:a16="http://schemas.microsoft.com/office/drawing/2014/main" id="{046FC27E-F69C-ED0D-8696-D85EE7A806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911424" y="1856777"/>
            <a:ext cx="8208912" cy="461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4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tekst, software, Webside, Website&#10;&#10;Indhold genereret af kunstig intelligens kan være forkert.">
            <a:extLst>
              <a:ext uri="{FF2B5EF4-FFF2-40B4-BE49-F238E27FC236}">
                <a16:creationId xmlns:a16="http://schemas.microsoft.com/office/drawing/2014/main" id="{DD90521D-8418-E1AE-9D9F-B4165699E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4" y="-531440"/>
            <a:ext cx="12142214" cy="7848872"/>
          </a:xfrm>
          <a:prstGeom prst="rect">
            <a:avLst/>
          </a:prstGeom>
        </p:spPr>
      </p:pic>
      <p:sp>
        <p:nvSpPr>
          <p:cNvPr id="3" name="Pladsholder til slidenummer 2">
            <a:extLst>
              <a:ext uri="{FF2B5EF4-FFF2-40B4-BE49-F238E27FC236}">
                <a16:creationId xmlns:a16="http://schemas.microsoft.com/office/drawing/2014/main" id="{CC842546-DDF1-6774-24D2-75362138AF2A}"/>
              </a:ext>
            </a:extLst>
          </p:cNvPr>
          <p:cNvSpPr>
            <a:spLocks noGrp="1"/>
          </p:cNvSpPr>
          <p:nvPr>
            <p:ph type="sldNum" sz="quarter" idx="12"/>
          </p:nvPr>
        </p:nvSpPr>
        <p:spPr/>
        <p:txBody>
          <a:bodyPr/>
          <a:lstStyle/>
          <a:p>
            <a:fld id="{667EC89C-17A0-4E64-A6D2-B825673CEEDF}" type="slidenum">
              <a:rPr lang="da-DK" smtClean="0"/>
              <a:pPr/>
              <a:t>19</a:t>
            </a:fld>
            <a:endParaRPr lang="da-DK" dirty="0"/>
          </a:p>
        </p:txBody>
      </p:sp>
      <p:sp>
        <p:nvSpPr>
          <p:cNvPr id="5" name="AutoShape 2" descr="Flowchat for behandling">
            <a:extLst>
              <a:ext uri="{FF2B5EF4-FFF2-40B4-BE49-F238E27FC236}">
                <a16:creationId xmlns:a16="http://schemas.microsoft.com/office/drawing/2014/main" id="{74ABBAA4-E32C-5230-3DB8-47B026A901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 name="Pladsholder til indhold 9">
            <a:extLst>
              <a:ext uri="{FF2B5EF4-FFF2-40B4-BE49-F238E27FC236}">
                <a16:creationId xmlns:a16="http://schemas.microsoft.com/office/drawing/2014/main" id="{D17EB26D-53E6-E468-3738-6DA6C589B75B}"/>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bwMode="auto">
          <a:xfrm>
            <a:off x="6673161" y="3276600"/>
            <a:ext cx="5394254" cy="303426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Flowchat for behandling">
            <a:extLst>
              <a:ext uri="{FF2B5EF4-FFF2-40B4-BE49-F238E27FC236}">
                <a16:creationId xmlns:a16="http://schemas.microsoft.com/office/drawing/2014/main" id="{A260587D-1817-29D4-B8DD-91DBE660F49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4" name="Tekstfelt 13">
            <a:extLst>
              <a:ext uri="{FF2B5EF4-FFF2-40B4-BE49-F238E27FC236}">
                <a16:creationId xmlns:a16="http://schemas.microsoft.com/office/drawing/2014/main" id="{7E98BF72-AE09-8A6D-AB76-4781DEED22E5}"/>
              </a:ext>
            </a:extLst>
          </p:cNvPr>
          <p:cNvSpPr txBox="1"/>
          <p:nvPr/>
        </p:nvSpPr>
        <p:spPr>
          <a:xfrm>
            <a:off x="3148667" y="1946870"/>
            <a:ext cx="8918748" cy="646331"/>
          </a:xfrm>
          <a:prstGeom prst="rect">
            <a:avLst/>
          </a:prstGeom>
          <a:noFill/>
        </p:spPr>
        <p:txBody>
          <a:bodyPr wrap="square">
            <a:spAutoFit/>
          </a:bodyPr>
          <a:lstStyle/>
          <a:p>
            <a:r>
              <a:rPr lang="da-DK" dirty="0" err="1"/>
              <a:t>https</a:t>
            </a:r>
            <a:r>
              <a:rPr lang="da-DK" dirty="0"/>
              <a:t>://</a:t>
            </a:r>
            <a:r>
              <a:rPr lang="da-DK" dirty="0" err="1"/>
              <a:t>www.dmcg.dk</a:t>
            </a:r>
            <a:r>
              <a:rPr lang="da-DK" dirty="0"/>
              <a:t>/kliniske-retningslinjer/kliniske-retningslinjer-opdelt-</a:t>
            </a:r>
            <a:r>
              <a:rPr lang="da-DK" dirty="0" err="1"/>
              <a:t>paa</a:t>
            </a:r>
            <a:r>
              <a:rPr lang="da-DK" dirty="0"/>
              <a:t>-</a:t>
            </a:r>
            <a:r>
              <a:rPr lang="da-DK" dirty="0" err="1"/>
              <a:t>dmcg</a:t>
            </a:r>
            <a:r>
              <a:rPr lang="da-DK" dirty="0"/>
              <a:t>/palliativ-indsats/palliativ-behovsvurdering-og-indsats-for-patienter-med-kraft/</a:t>
            </a:r>
          </a:p>
        </p:txBody>
      </p:sp>
    </p:spTree>
    <p:extLst>
      <p:ext uri="{BB962C8B-B14F-4D97-AF65-F5344CB8AC3E}">
        <p14:creationId xmlns:p14="http://schemas.microsoft.com/office/powerpoint/2010/main" val="113842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7EC89C-17A0-4E64-A6D2-B825673CEEDF}" type="slidenum">
              <a:rPr lang="da-DK" smtClean="0"/>
              <a:pPr/>
              <a:t>2</a:t>
            </a:fld>
            <a:endParaRPr lang="da-DK" dirty="0"/>
          </a:p>
        </p:txBody>
      </p:sp>
      <p:sp>
        <p:nvSpPr>
          <p:cNvPr id="4" name="Content Placeholder 3"/>
          <p:cNvSpPr>
            <a:spLocks noGrp="1"/>
          </p:cNvSpPr>
          <p:nvPr>
            <p:ph sz="quarter" idx="13"/>
          </p:nvPr>
        </p:nvSpPr>
        <p:spPr/>
        <p:txBody>
          <a:bodyPr/>
          <a:lstStyle/>
          <a:p>
            <a:endParaRPr lang="en-GB"/>
          </a:p>
        </p:txBody>
      </p:sp>
      <p:graphicFrame>
        <p:nvGraphicFramePr>
          <p:cNvPr id="5" name="Pladsholder til indhold 6">
            <a:extLst>
              <a:ext uri="{FF2B5EF4-FFF2-40B4-BE49-F238E27FC236}">
                <a16:creationId xmlns:a16="http://schemas.microsoft.com/office/drawing/2014/main" id="{96AB0125-F14B-4826-BD17-9E2D10827752}"/>
              </a:ext>
            </a:extLst>
          </p:cNvPr>
          <p:cNvGraphicFramePr>
            <a:graphicFrameLocks/>
          </p:cNvGraphicFramePr>
          <p:nvPr/>
        </p:nvGraphicFramePr>
        <p:xfrm>
          <a:off x="1307469" y="1844824"/>
          <a:ext cx="10137525" cy="3825153"/>
        </p:xfrm>
        <a:graphic>
          <a:graphicData uri="http://schemas.openxmlformats.org/drawingml/2006/table">
            <a:tbl>
              <a:tblPr/>
              <a:tblGrid>
                <a:gridCol w="5804758">
                  <a:extLst>
                    <a:ext uri="{9D8B030D-6E8A-4147-A177-3AD203B41FA5}">
                      <a16:colId xmlns:a16="http://schemas.microsoft.com/office/drawing/2014/main" val="608478585"/>
                    </a:ext>
                  </a:extLst>
                </a:gridCol>
                <a:gridCol w="1562868">
                  <a:extLst>
                    <a:ext uri="{9D8B030D-6E8A-4147-A177-3AD203B41FA5}">
                      <a16:colId xmlns:a16="http://schemas.microsoft.com/office/drawing/2014/main" val="3617707302"/>
                    </a:ext>
                  </a:extLst>
                </a:gridCol>
                <a:gridCol w="1562868">
                  <a:extLst>
                    <a:ext uri="{9D8B030D-6E8A-4147-A177-3AD203B41FA5}">
                      <a16:colId xmlns:a16="http://schemas.microsoft.com/office/drawing/2014/main" val="1169501254"/>
                    </a:ext>
                  </a:extLst>
                </a:gridCol>
                <a:gridCol w="1207031">
                  <a:extLst>
                    <a:ext uri="{9D8B030D-6E8A-4147-A177-3AD203B41FA5}">
                      <a16:colId xmlns:a16="http://schemas.microsoft.com/office/drawing/2014/main" val="2521005121"/>
                    </a:ext>
                  </a:extLst>
                </a:gridCol>
              </a:tblGrid>
              <a:tr h="258856">
                <a:tc>
                  <a:txBody>
                    <a:bodyPr/>
                    <a:lstStyle/>
                    <a:p>
                      <a:pPr>
                        <a:lnSpc>
                          <a:spcPct val="107000"/>
                        </a:lnSpc>
                        <a:spcBef>
                          <a:spcPts val="300"/>
                        </a:spcBef>
                        <a:spcAft>
                          <a:spcPts val="300"/>
                        </a:spcAft>
                      </a:pPr>
                      <a:r>
                        <a:rPr lang="da-DK" sz="1600" dirty="0">
                          <a:effectLst/>
                          <a:latin typeface="+mn-lt"/>
                          <a:ea typeface="Times New Roman" panose="02020603050405020304" pitchFamily="18" charset="0"/>
                          <a:cs typeface="Source Sans Pro" panose="020B0503030403020204" pitchFamily="34" charset="0"/>
                        </a:rPr>
                        <a:t>Indikator</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nchor="b">
                    <a:lnL>
                      <a:noFill/>
                    </a:lnL>
                    <a:lnR>
                      <a:noFill/>
                    </a:lnR>
                    <a:lnT w="19050" cap="flat" cmpd="sng" algn="ctr">
                      <a:solidFill>
                        <a:srgbClr val="D9E97C"/>
                      </a:solidFill>
                      <a:prstDash val="solid"/>
                      <a:round/>
                      <a:headEnd type="none" w="med" len="med"/>
                      <a:tailEnd type="none" w="med" len="med"/>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Type</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nchor="b">
                    <a:lnL>
                      <a:noFill/>
                    </a:lnL>
                    <a:lnR>
                      <a:noFill/>
                    </a:lnR>
                    <a:lnT w="19050" cap="flat" cmpd="sng" algn="ctr">
                      <a:solidFill>
                        <a:srgbClr val="D9E97C"/>
                      </a:solidFill>
                      <a:prstDash val="solid"/>
                      <a:round/>
                      <a:headEnd type="none" w="med" len="med"/>
                      <a:tailEnd type="none" w="med" len="med"/>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Format</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nchor="b">
                    <a:lnL>
                      <a:noFill/>
                    </a:lnL>
                    <a:lnR>
                      <a:noFill/>
                    </a:lnR>
                    <a:lnT w="19050" cap="flat" cmpd="sng" algn="ctr">
                      <a:solidFill>
                        <a:srgbClr val="D9E97C"/>
                      </a:solidFill>
                      <a:prstDash val="solid"/>
                      <a:round/>
                      <a:headEnd type="none" w="med" len="med"/>
                      <a:tailEnd type="none" w="med" len="med"/>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Standard</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nchor="b">
                    <a:lnL>
                      <a:noFill/>
                    </a:lnL>
                    <a:lnR>
                      <a:noFill/>
                    </a:lnR>
                    <a:lnT w="19050" cap="flat" cmpd="sng" algn="ctr">
                      <a:solidFill>
                        <a:srgbClr val="D9E97C"/>
                      </a:solidFill>
                      <a:prstDash val="solid"/>
                      <a:round/>
                      <a:headEnd type="none" w="med" len="med"/>
                      <a:tailEnd type="none" w="med" len="med"/>
                    </a:lnT>
                    <a:lnB w="19050" cap="flat" cmpd="sng" algn="ctr">
                      <a:solidFill>
                        <a:srgbClr val="D9E97C"/>
                      </a:solidFill>
                      <a:prstDash val="solid"/>
                      <a:round/>
                      <a:headEnd type="none" w="med" len="med"/>
                      <a:tailEnd type="none" w="med" len="med"/>
                    </a:lnB>
                    <a:solidFill>
                      <a:srgbClr val="FFFFFF"/>
                    </a:solidFill>
                  </a:tcPr>
                </a:tc>
                <a:extLst>
                  <a:ext uri="{0D108BD9-81ED-4DB2-BD59-A6C34878D82A}">
                    <a16:rowId xmlns:a16="http://schemas.microsoft.com/office/drawing/2014/main" val="3762070620"/>
                  </a:ext>
                </a:extLst>
              </a:tr>
              <a:tr h="529958">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Source Sans Pro" panose="020B0503030403020204" pitchFamily="34" charset="0"/>
                        </a:rPr>
                        <a:t>Indikator 1: </a:t>
                      </a:r>
                      <a:r>
                        <a:rPr lang="da-DK" sz="1600" dirty="0">
                          <a:solidFill>
                            <a:srgbClr val="000000"/>
                          </a:solidFill>
                          <a:effectLst/>
                          <a:latin typeface="+mn-lt"/>
                          <a:ea typeface="Times New Roman" panose="02020603050405020304" pitchFamily="18" charset="0"/>
                          <a:cs typeface="Source Sans Pro" panose="020B0503030403020204" pitchFamily="34" charset="0"/>
                        </a:rPr>
                        <a:t>Henviste patienter, der ikke dør eller når at blive for dårlige inden de får kontakt med specialiseret palliativ indsats</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w="19050" cap="flat" cmpd="sng" algn="ctr">
                      <a:solidFill>
                        <a:srgbClr val="D9E97C"/>
                      </a:solidFill>
                      <a:prstDash val="solid"/>
                      <a:round/>
                      <a:headEnd type="none" w="med" len="med"/>
                      <a:tailEnd type="none" w="med" len="med"/>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Proces</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w="19050" cap="flat" cmpd="sng" algn="ctr">
                      <a:solidFill>
                        <a:srgbClr val="D9E97C"/>
                      </a:solidFill>
                      <a:prstDash val="solid"/>
                      <a:round/>
                      <a:headEnd type="none" w="med" len="med"/>
                      <a:tailEnd type="none" w="med" len="med"/>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Andel</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w="19050" cap="flat" cmpd="sng" algn="ctr">
                      <a:solidFill>
                        <a:srgbClr val="D9E97C"/>
                      </a:solidFill>
                      <a:prstDash val="solid"/>
                      <a:round/>
                      <a:headEnd type="none" w="med" len="med"/>
                      <a:tailEnd type="none" w="med" len="med"/>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 80 %</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w="19050" cap="flat" cmpd="sng" algn="ctr">
                      <a:solidFill>
                        <a:srgbClr val="D9E97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78896264"/>
                  </a:ext>
                </a:extLst>
              </a:tr>
              <a:tr h="529958">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Source Sans Pro" panose="020B0503030403020204" pitchFamily="34" charset="0"/>
                        </a:rPr>
                        <a:t>Indikator 2: </a:t>
                      </a:r>
                      <a:r>
                        <a:rPr lang="da-DK" sz="1600" dirty="0">
                          <a:solidFill>
                            <a:srgbClr val="000000"/>
                          </a:solidFill>
                          <a:effectLst/>
                          <a:latin typeface="+mn-lt"/>
                          <a:ea typeface="Times New Roman" panose="02020603050405020304" pitchFamily="18" charset="0"/>
                          <a:cs typeface="Source Sans Pro" panose="020B0503030403020204" pitchFamily="34" charset="0"/>
                        </a:rPr>
                        <a:t>Modtagne patienter, der har deres første behandlingskontakt senest 10 dage efter modtagelse af henvisning</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Proces</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Andel</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 90 %</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extLst>
                  <a:ext uri="{0D108BD9-81ED-4DB2-BD59-A6C34878D82A}">
                    <a16:rowId xmlns:a16="http://schemas.microsoft.com/office/drawing/2014/main" val="4290073226"/>
                  </a:ext>
                </a:extLst>
              </a:tr>
              <a:tr h="530170">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Arial" panose="020B0604020202020204" pitchFamily="34" charset="0"/>
                        </a:rPr>
                        <a:t>Indikator 3: </a:t>
                      </a:r>
                      <a:r>
                        <a:rPr lang="da-DK" sz="1600" dirty="0">
                          <a:solidFill>
                            <a:srgbClr val="000000"/>
                          </a:solidFill>
                          <a:effectLst/>
                          <a:latin typeface="+mn-lt"/>
                          <a:ea typeface="Times New Roman" panose="02020603050405020304" pitchFamily="18" charset="0"/>
                          <a:cs typeface="Arial" panose="020B0604020202020204" pitchFamily="34" charset="0"/>
                        </a:rPr>
                        <a:t>Døde patienter, der har været i kontakt med specialiseret palliativ enhed/team/hospice</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Proces</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Andel</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 35 %</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extLst>
                  <a:ext uri="{0D108BD9-81ED-4DB2-BD59-A6C34878D82A}">
                    <a16:rowId xmlns:a16="http://schemas.microsoft.com/office/drawing/2014/main" val="479302257"/>
                  </a:ext>
                </a:extLst>
              </a:tr>
              <a:tr h="258856">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Source Sans Pro" panose="020B0503030403020204" pitchFamily="34" charset="0"/>
                        </a:rPr>
                        <a:t>Indikator 4</a:t>
                      </a:r>
                      <a:r>
                        <a:rPr lang="da-DK" sz="1600" dirty="0">
                          <a:solidFill>
                            <a:srgbClr val="000000"/>
                          </a:solidFill>
                          <a:effectLst/>
                          <a:latin typeface="+mn-lt"/>
                          <a:ea typeface="Times New Roman" panose="02020603050405020304" pitchFamily="18" charset="0"/>
                          <a:cs typeface="Source Sans Pro" panose="020B0503030403020204" pitchFamily="34" charset="0"/>
                        </a:rPr>
                        <a:t>: Modtagne patienter, der har udfyldt EORTC screeningsskema</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Proces</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Andel</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 50 %</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extLst>
                  <a:ext uri="{0D108BD9-81ED-4DB2-BD59-A6C34878D82A}">
                    <a16:rowId xmlns:a16="http://schemas.microsoft.com/office/drawing/2014/main" val="2707812370"/>
                  </a:ext>
                </a:extLst>
              </a:tr>
              <a:tr h="258856">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Source Sans Pro" panose="020B0503030403020204" pitchFamily="34" charset="0"/>
                        </a:rPr>
                        <a:t>Indikator 5: </a:t>
                      </a:r>
                      <a:r>
                        <a:rPr lang="da-DK" sz="1600" dirty="0">
                          <a:solidFill>
                            <a:srgbClr val="000000"/>
                          </a:solidFill>
                          <a:effectLst/>
                          <a:latin typeface="+mn-lt"/>
                          <a:ea typeface="Times New Roman" panose="02020603050405020304" pitchFamily="18" charset="0"/>
                          <a:cs typeface="Source Sans Pro" panose="020B0503030403020204" pitchFamily="34" charset="0"/>
                        </a:rPr>
                        <a:t>Modtagne patienter, der har været drøftet på tværfaglig konference</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Proces</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Andel</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 80 %</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a:noFill/>
                    </a:lnB>
                    <a:solidFill>
                      <a:srgbClr val="FFFFFF"/>
                    </a:solidFill>
                  </a:tcPr>
                </a:tc>
                <a:extLst>
                  <a:ext uri="{0D108BD9-81ED-4DB2-BD59-A6C34878D82A}">
                    <a16:rowId xmlns:a16="http://schemas.microsoft.com/office/drawing/2014/main" val="947243462"/>
                  </a:ext>
                </a:extLst>
              </a:tr>
              <a:tr h="258856">
                <a:tc>
                  <a:txBody>
                    <a:bodyPr/>
                    <a:lstStyle/>
                    <a:p>
                      <a:pPr>
                        <a:lnSpc>
                          <a:spcPct val="107000"/>
                        </a:lnSpc>
                        <a:spcBef>
                          <a:spcPts val="300"/>
                        </a:spcBef>
                        <a:spcAft>
                          <a:spcPts val="300"/>
                        </a:spcAft>
                      </a:pPr>
                      <a:r>
                        <a:rPr lang="da-DK" sz="1600" b="1" dirty="0">
                          <a:solidFill>
                            <a:srgbClr val="000000"/>
                          </a:solidFill>
                          <a:effectLst/>
                          <a:latin typeface="+mn-lt"/>
                          <a:ea typeface="Times New Roman" panose="02020603050405020304" pitchFamily="18" charset="0"/>
                          <a:cs typeface="Source Sans Pro" panose="020B0503030403020204" pitchFamily="34" charset="0"/>
                        </a:rPr>
                        <a:t>Indikator 6: </a:t>
                      </a:r>
                      <a:r>
                        <a:rPr lang="da-DK" sz="1600" dirty="0">
                          <a:solidFill>
                            <a:srgbClr val="000000"/>
                          </a:solidFill>
                          <a:effectLst/>
                          <a:latin typeface="+mn-lt"/>
                          <a:ea typeface="Times New Roman" panose="02020603050405020304" pitchFamily="18" charset="0"/>
                          <a:cs typeface="Source Sans Pro" panose="020B0503030403020204" pitchFamily="34" charset="0"/>
                        </a:rPr>
                        <a:t>Modtagne patienter, der har udfyldt </a:t>
                      </a:r>
                      <a:r>
                        <a:rPr lang="da-DK" sz="1600" dirty="0">
                          <a:solidFill>
                            <a:srgbClr val="000000"/>
                          </a:solidFill>
                          <a:effectLst/>
                          <a:latin typeface="+mn-lt"/>
                          <a:ea typeface="Times New Roman" panose="02020603050405020304" pitchFamily="18" charset="0"/>
                          <a:cs typeface="Times New Roman" panose="02020603050405020304" pitchFamily="18" charset="0"/>
                        </a:rPr>
                        <a:t>opfølgende EORTC screeningsskema</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Proces</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a:solidFill>
                            <a:srgbClr val="000000"/>
                          </a:solidFill>
                          <a:effectLst/>
                          <a:latin typeface="+mn-lt"/>
                          <a:ea typeface="Times New Roman" panose="02020603050405020304" pitchFamily="18" charset="0"/>
                          <a:cs typeface="Source Sans Pro" panose="020B0503030403020204" pitchFamily="34" charset="0"/>
                        </a:rPr>
                        <a:t>Andel</a:t>
                      </a:r>
                      <a:endParaRPr lang="da-DK" sz="160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w="1905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spcBef>
                          <a:spcPts val="300"/>
                        </a:spcBef>
                        <a:spcAft>
                          <a:spcPts val="300"/>
                        </a:spcAft>
                      </a:pPr>
                      <a:r>
                        <a:rPr lang="da-DK" sz="1600" dirty="0">
                          <a:solidFill>
                            <a:srgbClr val="000000"/>
                          </a:solidFill>
                          <a:effectLst/>
                          <a:latin typeface="+mn-lt"/>
                          <a:ea typeface="Times New Roman" panose="02020603050405020304" pitchFamily="18" charset="0"/>
                          <a:cs typeface="Source Sans Pro" panose="020B0503030403020204" pitchFamily="34" charset="0"/>
                        </a:rPr>
                        <a:t>≥ 40 %</a:t>
                      </a:r>
                      <a:endParaRPr lang="da-DK" sz="1600" dirty="0">
                        <a:effectLst/>
                        <a:latin typeface="+mn-lt"/>
                        <a:ea typeface="Times New Roman" panose="02020603050405020304" pitchFamily="18" charset="0"/>
                        <a:cs typeface="Times New Roman" panose="02020603050405020304" pitchFamily="18" charset="0"/>
                      </a:endParaRPr>
                    </a:p>
                  </a:txBody>
                  <a:tcPr marL="38100" marR="38100" marT="0" marB="0">
                    <a:lnL>
                      <a:noFill/>
                    </a:lnL>
                    <a:lnR>
                      <a:noFill/>
                    </a:lnR>
                    <a:lnT>
                      <a:noFill/>
                    </a:lnT>
                    <a:lnB w="19050" cap="flat" cmpd="sng" algn="ctr">
                      <a:solidFill>
                        <a:srgbClr val="D9E97C"/>
                      </a:solidFill>
                      <a:prstDash val="solid"/>
                      <a:round/>
                      <a:headEnd type="none" w="med" len="med"/>
                      <a:tailEnd type="none" w="med" len="med"/>
                    </a:lnB>
                    <a:solidFill>
                      <a:srgbClr val="FFFFFF"/>
                    </a:solidFill>
                  </a:tcPr>
                </a:tc>
                <a:extLst>
                  <a:ext uri="{0D108BD9-81ED-4DB2-BD59-A6C34878D82A}">
                    <a16:rowId xmlns:a16="http://schemas.microsoft.com/office/drawing/2014/main" val="1829854472"/>
                  </a:ext>
                </a:extLst>
              </a:tr>
            </a:tbl>
          </a:graphicData>
        </a:graphic>
      </p:graphicFrame>
      <p:sp>
        <p:nvSpPr>
          <p:cNvPr id="6" name="Tekstfelt 7">
            <a:extLst>
              <a:ext uri="{FF2B5EF4-FFF2-40B4-BE49-F238E27FC236}">
                <a16:creationId xmlns:a16="http://schemas.microsoft.com/office/drawing/2014/main" id="{B54042D8-3E7F-4B12-9AE3-14752E4725D4}"/>
              </a:ext>
            </a:extLst>
          </p:cNvPr>
          <p:cNvSpPr txBox="1"/>
          <p:nvPr/>
        </p:nvSpPr>
        <p:spPr>
          <a:xfrm>
            <a:off x="11399912" y="1808820"/>
            <a:ext cx="792088" cy="4392489"/>
          </a:xfrm>
          <a:prstGeom prst="rect">
            <a:avLst/>
          </a:prstGeom>
          <a:noFill/>
        </p:spPr>
        <p:txBody>
          <a:bodyPr wrap="square" lIns="0" tIns="0" rIns="0" bIns="0" rtlCol="0">
            <a:noAutofit/>
          </a:bodyPr>
          <a:lstStyle/>
          <a:p>
            <a:r>
              <a:rPr lang="da-DK" sz="1600" b="1" dirty="0"/>
              <a:t>2023</a:t>
            </a:r>
          </a:p>
          <a:p>
            <a:r>
              <a:rPr lang="da-DK" sz="1600" dirty="0">
                <a:solidFill>
                  <a:srgbClr val="00B050"/>
                </a:solidFill>
              </a:rPr>
              <a:t>80%</a:t>
            </a:r>
          </a:p>
          <a:p>
            <a:endParaRPr lang="da-DK" sz="1600" dirty="0"/>
          </a:p>
          <a:p>
            <a:endParaRPr lang="da-DK" sz="1600" dirty="0"/>
          </a:p>
          <a:p>
            <a:r>
              <a:rPr lang="da-DK" sz="1600" dirty="0">
                <a:solidFill>
                  <a:srgbClr val="FF0000"/>
                </a:solidFill>
              </a:rPr>
              <a:t>80%</a:t>
            </a:r>
          </a:p>
          <a:p>
            <a:endParaRPr lang="da-DK" sz="1600" dirty="0"/>
          </a:p>
          <a:p>
            <a:endParaRPr lang="da-DK" sz="1600" dirty="0"/>
          </a:p>
          <a:p>
            <a:r>
              <a:rPr lang="da-DK" sz="1600" dirty="0">
                <a:solidFill>
                  <a:srgbClr val="00B050"/>
                </a:solidFill>
              </a:rPr>
              <a:t>46%</a:t>
            </a:r>
          </a:p>
          <a:p>
            <a:r>
              <a:rPr lang="da-DK" sz="1600" dirty="0">
                <a:solidFill>
                  <a:srgbClr val="00B050"/>
                </a:solidFill>
              </a:rPr>
              <a:t>(3%)</a:t>
            </a:r>
          </a:p>
          <a:p>
            <a:endParaRPr lang="da-DK" sz="1600" dirty="0">
              <a:solidFill>
                <a:srgbClr val="00B050"/>
              </a:solidFill>
            </a:endParaRPr>
          </a:p>
          <a:p>
            <a:r>
              <a:rPr lang="da-DK" sz="1600" dirty="0">
                <a:solidFill>
                  <a:srgbClr val="00B050"/>
                </a:solidFill>
              </a:rPr>
              <a:t>67%</a:t>
            </a:r>
          </a:p>
          <a:p>
            <a:endParaRPr lang="da-DK" sz="1600" dirty="0"/>
          </a:p>
          <a:p>
            <a:r>
              <a:rPr lang="da-DK" sz="1600" dirty="0">
                <a:solidFill>
                  <a:srgbClr val="FF0000"/>
                </a:solidFill>
              </a:rPr>
              <a:t>70%</a:t>
            </a:r>
          </a:p>
          <a:p>
            <a:endParaRPr lang="da-DK" sz="1600" dirty="0"/>
          </a:p>
          <a:p>
            <a:r>
              <a:rPr lang="da-DK" sz="1600" dirty="0">
                <a:solidFill>
                  <a:srgbClr val="FF0000"/>
                </a:solidFill>
              </a:rPr>
              <a:t>32%</a:t>
            </a:r>
          </a:p>
          <a:p>
            <a:endParaRPr lang="da-DK" sz="1600" dirty="0"/>
          </a:p>
        </p:txBody>
      </p:sp>
      <p:sp>
        <p:nvSpPr>
          <p:cNvPr id="7" name="Titel 1">
            <a:extLst>
              <a:ext uri="{FF2B5EF4-FFF2-40B4-BE49-F238E27FC236}">
                <a16:creationId xmlns:a16="http://schemas.microsoft.com/office/drawing/2014/main" id="{E5FB1C08-09FF-44AB-B2A8-9900D67BA85C}"/>
              </a:ext>
            </a:extLst>
          </p:cNvPr>
          <p:cNvSpPr>
            <a:spLocks noGrp="1"/>
          </p:cNvSpPr>
          <p:nvPr>
            <p:ph type="title"/>
          </p:nvPr>
        </p:nvSpPr>
        <p:spPr/>
        <p:txBody>
          <a:bodyPr/>
          <a:lstStyle/>
          <a:p>
            <a:r>
              <a:rPr lang="da-DK" dirty="0"/>
              <a:t>Kvalitetsindikatorer i databasen </a:t>
            </a:r>
          </a:p>
        </p:txBody>
      </p:sp>
      <p:sp>
        <p:nvSpPr>
          <p:cNvPr id="8" name="Tekstfelt 8">
            <a:extLst>
              <a:ext uri="{FF2B5EF4-FFF2-40B4-BE49-F238E27FC236}">
                <a16:creationId xmlns:a16="http://schemas.microsoft.com/office/drawing/2014/main" id="{55CC770D-5296-475C-BFB2-12FC81EF8CC1}"/>
              </a:ext>
            </a:extLst>
          </p:cNvPr>
          <p:cNvSpPr txBox="1"/>
          <p:nvPr/>
        </p:nvSpPr>
        <p:spPr>
          <a:xfrm>
            <a:off x="7608168" y="1052736"/>
            <a:ext cx="4176464" cy="576064"/>
          </a:xfrm>
          <a:prstGeom prst="rect">
            <a:avLst/>
          </a:prstGeom>
          <a:solidFill>
            <a:schemeClr val="accent1">
              <a:lumMod val="50000"/>
            </a:schemeClr>
          </a:solidFill>
        </p:spPr>
        <p:txBody>
          <a:bodyPr wrap="square" lIns="0" tIns="0" rIns="0" bIns="0" rtlCol="0">
            <a:noAutofit/>
          </a:bodyPr>
          <a:lstStyle/>
          <a:p>
            <a:pPr algn="ctr"/>
            <a:r>
              <a:rPr lang="da-DK" dirty="0">
                <a:solidFill>
                  <a:schemeClr val="bg1"/>
                </a:solidFill>
              </a:rPr>
              <a:t>Indikatoropfyldelse dårligere for patienter med andre diagnoser end kræft</a:t>
            </a:r>
          </a:p>
        </p:txBody>
      </p:sp>
    </p:spTree>
    <p:extLst>
      <p:ext uri="{BB962C8B-B14F-4D97-AF65-F5344CB8AC3E}">
        <p14:creationId xmlns:p14="http://schemas.microsoft.com/office/powerpoint/2010/main" val="4536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B0EA9-7BC7-85DD-27F3-5F04C749C06C}"/>
              </a:ext>
            </a:extLst>
          </p:cNvPr>
          <p:cNvSpPr>
            <a:spLocks noGrp="1"/>
          </p:cNvSpPr>
          <p:nvPr>
            <p:ph type="title"/>
          </p:nvPr>
        </p:nvSpPr>
        <p:spPr>
          <a:xfrm>
            <a:off x="1367089" y="516494"/>
            <a:ext cx="10137524" cy="828000"/>
          </a:xfrm>
        </p:spPr>
        <p:txBody>
          <a:bodyPr/>
          <a:lstStyle/>
          <a:p>
            <a:r>
              <a:rPr lang="da-DK" dirty="0"/>
              <a:t>Data om basal palliativ indsats?</a:t>
            </a:r>
          </a:p>
        </p:txBody>
      </p:sp>
      <p:sp>
        <p:nvSpPr>
          <p:cNvPr id="3" name="Pladsholder til slidenummer 2">
            <a:extLst>
              <a:ext uri="{FF2B5EF4-FFF2-40B4-BE49-F238E27FC236}">
                <a16:creationId xmlns:a16="http://schemas.microsoft.com/office/drawing/2014/main" id="{B71A216D-FB39-D174-B344-4FBAE5577892}"/>
              </a:ext>
            </a:extLst>
          </p:cNvPr>
          <p:cNvSpPr>
            <a:spLocks noGrp="1"/>
          </p:cNvSpPr>
          <p:nvPr>
            <p:ph type="sldNum" sz="quarter" idx="12"/>
          </p:nvPr>
        </p:nvSpPr>
        <p:spPr/>
        <p:txBody>
          <a:bodyPr/>
          <a:lstStyle/>
          <a:p>
            <a:fld id="{667EC89C-17A0-4E64-A6D2-B825673CEEDF}" type="slidenum">
              <a:rPr lang="da-DK" smtClean="0"/>
              <a:pPr/>
              <a:t>20</a:t>
            </a:fld>
            <a:endParaRPr lang="da-DK" dirty="0"/>
          </a:p>
        </p:txBody>
      </p:sp>
      <p:sp>
        <p:nvSpPr>
          <p:cNvPr id="4" name="Pladsholder til indhold 3">
            <a:extLst>
              <a:ext uri="{FF2B5EF4-FFF2-40B4-BE49-F238E27FC236}">
                <a16:creationId xmlns:a16="http://schemas.microsoft.com/office/drawing/2014/main" id="{B99AA4DF-21B5-7004-3DB3-AA9818823CEE}"/>
              </a:ext>
            </a:extLst>
          </p:cNvPr>
          <p:cNvSpPr>
            <a:spLocks noGrp="1"/>
          </p:cNvSpPr>
          <p:nvPr>
            <p:ph sz="quarter" idx="13"/>
          </p:nvPr>
        </p:nvSpPr>
        <p:spPr>
          <a:xfrm>
            <a:off x="1367089" y="1556792"/>
            <a:ext cx="10136614" cy="3498850"/>
          </a:xfrm>
        </p:spPr>
        <p:txBody>
          <a:bodyPr/>
          <a:lstStyle/>
          <a:p>
            <a:r>
              <a:rPr lang="da-DK" dirty="0"/>
              <a:t>Omtalt i det faglige oplæg til Kræftplan V</a:t>
            </a:r>
          </a:p>
          <a:p>
            <a:r>
              <a:rPr lang="da-DK" dirty="0"/>
              <a:t>Indhold af Kræftplan V endnu ukendt</a:t>
            </a:r>
          </a:p>
          <a:p>
            <a:r>
              <a:rPr lang="da-DK" dirty="0"/>
              <a:t>DPD har tilbudt sig i forhold data for basal palliativ indsats</a:t>
            </a:r>
          </a:p>
          <a:p>
            <a:endParaRPr lang="da-DK" dirty="0"/>
          </a:p>
        </p:txBody>
      </p:sp>
    </p:spTree>
    <p:extLst>
      <p:ext uri="{BB962C8B-B14F-4D97-AF65-F5344CB8AC3E}">
        <p14:creationId xmlns:p14="http://schemas.microsoft.com/office/powerpoint/2010/main" val="83691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96867-6F64-8712-D784-8E4E3D5CDD96}"/>
              </a:ext>
            </a:extLst>
          </p:cNvPr>
          <p:cNvSpPr>
            <a:spLocks noGrp="1"/>
          </p:cNvSpPr>
          <p:nvPr>
            <p:ph type="title"/>
          </p:nvPr>
        </p:nvSpPr>
        <p:spPr>
          <a:xfrm>
            <a:off x="790780" y="-76254"/>
            <a:ext cx="10522091" cy="828112"/>
          </a:xfrm>
          <a:solidFill>
            <a:schemeClr val="bg1"/>
          </a:solidFill>
        </p:spPr>
        <p:txBody>
          <a:bodyPr/>
          <a:lstStyle/>
          <a:p>
            <a:r>
              <a:rPr lang="da-DK" dirty="0"/>
              <a:t>Artikler 2024</a:t>
            </a:r>
          </a:p>
        </p:txBody>
      </p:sp>
      <p:sp>
        <p:nvSpPr>
          <p:cNvPr id="3" name="Pladsholder til slidenummer 2">
            <a:extLst>
              <a:ext uri="{FF2B5EF4-FFF2-40B4-BE49-F238E27FC236}">
                <a16:creationId xmlns:a16="http://schemas.microsoft.com/office/drawing/2014/main" id="{76121337-6028-3D97-5831-078FA7DECDF3}"/>
              </a:ext>
            </a:extLst>
          </p:cNvPr>
          <p:cNvSpPr>
            <a:spLocks noGrp="1"/>
          </p:cNvSpPr>
          <p:nvPr>
            <p:ph type="sldNum" sz="quarter" idx="12"/>
          </p:nvPr>
        </p:nvSpPr>
        <p:spPr/>
        <p:txBody>
          <a:bodyPr/>
          <a:lstStyle/>
          <a:p>
            <a:fld id="{667EC89C-17A0-4E64-A6D2-B825673CEEDF}" type="slidenum">
              <a:rPr lang="da-DK" smtClean="0"/>
              <a:pPr/>
              <a:t>21</a:t>
            </a:fld>
            <a:endParaRPr lang="da-DK" dirty="0"/>
          </a:p>
        </p:txBody>
      </p:sp>
      <p:sp>
        <p:nvSpPr>
          <p:cNvPr id="4" name="Pladsholder til indhold 3">
            <a:extLst>
              <a:ext uri="{FF2B5EF4-FFF2-40B4-BE49-F238E27FC236}">
                <a16:creationId xmlns:a16="http://schemas.microsoft.com/office/drawing/2014/main" id="{86409425-981C-9669-A067-CDB316C357AC}"/>
              </a:ext>
            </a:extLst>
          </p:cNvPr>
          <p:cNvSpPr>
            <a:spLocks noGrp="1"/>
          </p:cNvSpPr>
          <p:nvPr>
            <p:ph sz="quarter" idx="13"/>
          </p:nvPr>
        </p:nvSpPr>
        <p:spPr>
          <a:xfrm>
            <a:off x="695400" y="908720"/>
            <a:ext cx="11329937" cy="4896524"/>
          </a:xfrm>
        </p:spPr>
        <p:txBody>
          <a:bodyPr/>
          <a:lstStyle/>
          <a:p>
            <a:pPr>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Hansen MB, Rojas-Concha L, Petersen MA, Adsersen M,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Groenvold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Differences in palliative care needs between cancer patients and non-cancer patients at the start of specialized palliative care: A nationwide register-based study. </a:t>
            </a:r>
            <a:r>
              <a:rPr lang="da-DK" sz="1800" b="1" dirty="0">
                <a:effectLst/>
                <a:latin typeface="Calibri" panose="020F0502020204030204" pitchFamily="34" charset="0"/>
                <a:ea typeface="Times New Roman" panose="02020603050405020304" pitchFamily="18" charset="0"/>
                <a:cs typeface="Times New Roman" panose="02020603050405020304" pitchFamily="18" charset="0"/>
              </a:rPr>
              <a:t>Palliative </a:t>
            </a:r>
            <a:r>
              <a:rPr lang="da-DK" sz="1800" b="1" dirty="0" err="1">
                <a:effectLst/>
                <a:latin typeface="Calibri" panose="020F0502020204030204" pitchFamily="34" charset="0"/>
                <a:ea typeface="Times New Roman" panose="02020603050405020304" pitchFamily="18" charset="0"/>
                <a:cs typeface="Times New Roman" panose="02020603050405020304" pitchFamily="18" charset="0"/>
              </a:rPr>
              <a:t>Medicine</a:t>
            </a:r>
            <a:r>
              <a:rPr lang="da-DK"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38: 1021-1032.</a:t>
            </a:r>
            <a:endParaRPr lang="da-DK" sz="1800" dirty="0">
              <a:effectLst/>
              <a:latin typeface="Times New Roman" panose="02020603050405020304" pitchFamily="18" charset="0"/>
              <a:ea typeface="Times New Roman" panose="02020603050405020304" pitchFamily="18" charset="0"/>
            </a:endParaRPr>
          </a:p>
          <a:p>
            <a:pPr fontAlgn="base" hangingPunct="0">
              <a:buNone/>
            </a:pPr>
            <a:r>
              <a:rPr lang="da-DK"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Hansen MB, </a:t>
            </a:r>
            <a:r>
              <a:rPr lang="da-DK"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Groenvold</a:t>
            </a:r>
            <a:r>
              <a:rPr lang="da-DK"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 Adsersen M, Jensen H, </a:t>
            </a:r>
            <a:r>
              <a:rPr lang="da-DK"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Ibfelt</a:t>
            </a:r>
            <a:r>
              <a:rPr lang="da-DK"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EH, Petersen MA, Neergaard MA, Møller H, Olesen TB.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Palliative care need screening and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specialised</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referrals fell during the COVID-19 pandemic: a nationwide register-based study.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BMJ Supportive and Palliative Care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14: e1380–e1387. </a:t>
            </a:r>
            <a:endParaRPr lang="da-DK" sz="1800" dirty="0">
              <a:effectLst/>
              <a:latin typeface="Times New Roman" panose="02020603050405020304" pitchFamily="18" charset="0"/>
              <a:ea typeface="Times New Roman" panose="02020603050405020304" pitchFamily="18" charset="0"/>
            </a:endParaRPr>
          </a:p>
          <a:p>
            <a:pPr fontAlgn="base" hangingPunc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Adsersen M, Hansen MB, Neergaard MA, Sjøgren P, Guldin MB,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Groenvold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first decade of the Danish Palliative Care Database: improvements and ongoing challenges in the quality and use of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specialised</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palliative care.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Acta </a:t>
            </a:r>
            <a:r>
              <a:rPr lang="en-US"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Oncologica</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63: 259-266</a:t>
            </a:r>
            <a:endParaRPr lang="da-DK" sz="1800" dirty="0">
              <a:effectLst/>
              <a:latin typeface="Times New Roman" panose="02020603050405020304" pitchFamily="18" charset="0"/>
              <a:ea typeface="Times New Roman" panose="02020603050405020304" pitchFamily="18" charset="0"/>
            </a:endParaRPr>
          </a:p>
          <a:p>
            <a:pPr fontAlgn="base" hangingPunc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Rojas-Concha L, Hansen MB,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Groenvold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Symptoms and problems reported by patients with non-cancer diseases through open-ended questions in specialist palliative care: a national register-based study.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Supportive Care in Cancer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32(2): 141 (1-11).  </a:t>
            </a:r>
            <a:endParaRPr lang="da-DK" sz="1800" dirty="0">
              <a:effectLst/>
              <a:latin typeface="Times New Roman" panose="02020603050405020304" pitchFamily="18" charset="0"/>
              <a:ea typeface="Times New Roman" panose="02020603050405020304" pitchFamily="18" charset="0"/>
            </a:endParaRPr>
          </a:p>
          <a:p>
            <a:pPr fontAlgn="base" hangingPunc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Gerhardt S, Benthien KS, Herling S, Villumsen M, Krarup PM. Palliative care case management in a surgical department for patients with gastrointestinal cancer-a register-based cohort study.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Supportive Care Cancer</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2024;32(9):592.</a:t>
            </a:r>
            <a:endParaRPr lang="da-DK" sz="1800" dirty="0">
              <a:effectLst/>
              <a:latin typeface="Times New Roman" panose="02020603050405020304" pitchFamily="18" charset="0"/>
              <a:ea typeface="Times New Roman" panose="02020603050405020304" pitchFamily="18" charset="0"/>
            </a:endParaRPr>
          </a:p>
          <a:p>
            <a:pPr marL="0" indent="0" fontAlgn="base" hangingPunc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Gerhardt S, Benthien KS, Herling S, Villumsen M, Krarup PM. Aggressive end-of-life care in patients with gastrointestinal cancers - a nationwide study from Denmark. </a:t>
            </a:r>
            <a:r>
              <a:rPr lang="da-DK"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Acta </a:t>
            </a:r>
            <a:r>
              <a:rPr lang="da-DK" sz="18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Oncologica</a:t>
            </a:r>
            <a:r>
              <a:rPr lang="da-DK"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2024: 63: 915-923.</a:t>
            </a:r>
            <a:endParaRPr lang="da-DK" sz="1800" dirty="0">
              <a:effectLst/>
              <a:latin typeface="Times New Roman" panose="02020603050405020304" pitchFamily="18" charset="0"/>
              <a:ea typeface="Times New Roman" panose="02020603050405020304" pitchFamily="18" charset="0"/>
            </a:endParaRPr>
          </a:p>
          <a:p>
            <a:pPr marL="0" indent="0">
              <a:buNone/>
            </a:pPr>
            <a:endParaRPr lang="da-D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da-DK" dirty="0"/>
          </a:p>
        </p:txBody>
      </p:sp>
    </p:spTree>
    <p:extLst>
      <p:ext uri="{BB962C8B-B14F-4D97-AF65-F5344CB8AC3E}">
        <p14:creationId xmlns:p14="http://schemas.microsoft.com/office/powerpoint/2010/main" val="86895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t>
            </a:r>
            <a:r>
              <a:rPr lang="en-GB" dirty="0" err="1"/>
              <a:t>i</a:t>
            </a:r>
            <a:r>
              <a:rPr lang="en-GB" dirty="0"/>
              <a:t> DPD</a:t>
            </a:r>
          </a:p>
        </p:txBody>
      </p:sp>
      <p:sp>
        <p:nvSpPr>
          <p:cNvPr id="3" name="Slide Number Placeholder 2"/>
          <p:cNvSpPr>
            <a:spLocks noGrp="1"/>
          </p:cNvSpPr>
          <p:nvPr>
            <p:ph type="sldNum" sz="quarter" idx="12"/>
          </p:nvPr>
        </p:nvSpPr>
        <p:spPr/>
        <p:txBody>
          <a:bodyPr/>
          <a:lstStyle/>
          <a:p>
            <a:fld id="{667EC89C-17A0-4E64-A6D2-B825673CEEDF}" type="slidenum">
              <a:rPr lang="da-DK" smtClean="0"/>
              <a:pPr/>
              <a:t>3</a:t>
            </a:fld>
            <a:endParaRPr lang="da-DK" dirty="0"/>
          </a:p>
        </p:txBody>
      </p:sp>
      <p:sp>
        <p:nvSpPr>
          <p:cNvPr id="4" name="Content Placeholder 3"/>
          <p:cNvSpPr>
            <a:spLocks noGrp="1"/>
          </p:cNvSpPr>
          <p:nvPr>
            <p:ph sz="quarter" idx="13"/>
          </p:nvPr>
        </p:nvSpPr>
        <p:spPr/>
        <p:txBody>
          <a:bodyPr/>
          <a:lstStyle/>
          <a:p>
            <a:endParaRPr lang="en-GB" dirty="0"/>
          </a:p>
        </p:txBody>
      </p:sp>
      <p:sp>
        <p:nvSpPr>
          <p:cNvPr id="5" name="Rektangel 11">
            <a:extLst>
              <a:ext uri="{FF2B5EF4-FFF2-40B4-BE49-F238E27FC236}">
                <a16:creationId xmlns:a16="http://schemas.microsoft.com/office/drawing/2014/main" id="{9543BC66-9033-4606-AC04-0755159BB6B1}"/>
              </a:ext>
            </a:extLst>
          </p:cNvPr>
          <p:cNvSpPr/>
          <p:nvPr/>
        </p:nvSpPr>
        <p:spPr>
          <a:xfrm>
            <a:off x="1374558" y="1967192"/>
            <a:ext cx="3384375" cy="3766774"/>
          </a:xfrm>
          <a:prstGeom prst="rect">
            <a:avLst/>
          </a:prstGeom>
          <a:solidFill>
            <a:srgbClr val="1F4A60"/>
          </a:solidFill>
          <a:ln w="9525">
            <a:solidFill>
              <a:srgbClr val="1F4A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95250"/>
            <a:r>
              <a:rPr lang="da-DK" sz="1600" dirty="0"/>
              <a:t>Data om</a:t>
            </a:r>
          </a:p>
          <a:p>
            <a:pPr marL="285750" indent="-198438">
              <a:buFont typeface="Arial" panose="020B0604020202020204" pitchFamily="34" charset="0"/>
              <a:buChar char="•"/>
            </a:pPr>
            <a:r>
              <a:rPr lang="da-DK" sz="1600" dirty="0"/>
              <a:t>Køn </a:t>
            </a:r>
          </a:p>
          <a:p>
            <a:pPr marL="285750" indent="-198438">
              <a:buFont typeface="Arial" panose="020B0604020202020204" pitchFamily="34" charset="0"/>
              <a:buChar char="•"/>
            </a:pPr>
            <a:r>
              <a:rPr lang="da-DK" sz="1600" dirty="0"/>
              <a:t>Alder</a:t>
            </a:r>
          </a:p>
          <a:p>
            <a:pPr marL="285750" indent="-198438">
              <a:buFont typeface="Arial" panose="020B0604020202020204" pitchFamily="34" charset="0"/>
              <a:buChar char="•"/>
            </a:pPr>
            <a:r>
              <a:rPr lang="da-DK" sz="1600" dirty="0"/>
              <a:t>Diagnose</a:t>
            </a:r>
          </a:p>
          <a:p>
            <a:pPr marL="285750" indent="-198438">
              <a:buFont typeface="Arial" panose="020B0604020202020204" pitchFamily="34" charset="0"/>
              <a:buChar char="•"/>
            </a:pPr>
            <a:r>
              <a:rPr lang="da-DK" sz="1600" dirty="0"/>
              <a:t>Henvisningsdato</a:t>
            </a:r>
          </a:p>
          <a:p>
            <a:pPr marL="285750" indent="-198438">
              <a:buFont typeface="Arial" panose="020B0604020202020204" pitchFamily="34" charset="0"/>
              <a:buChar char="•"/>
            </a:pPr>
            <a:r>
              <a:rPr lang="da-DK" sz="1600" dirty="0"/>
              <a:t>Hvem henviste</a:t>
            </a:r>
          </a:p>
          <a:p>
            <a:pPr marL="285750" indent="-198438">
              <a:buFont typeface="Arial" panose="020B0604020202020204" pitchFamily="34" charset="0"/>
              <a:buChar char="•"/>
            </a:pPr>
            <a:r>
              <a:rPr lang="da-DK" sz="1600" dirty="0"/>
              <a:t>Modtaget (ja/nej)</a:t>
            </a:r>
          </a:p>
          <a:p>
            <a:pPr marL="285750" indent="-198438">
              <a:buFont typeface="Arial" panose="020B0604020202020204" pitchFamily="34" charset="0"/>
              <a:buChar char="•"/>
            </a:pPr>
            <a:r>
              <a:rPr lang="da-DK" sz="1600" dirty="0"/>
              <a:t>Hvorfor ikke modtaget</a:t>
            </a:r>
          </a:p>
          <a:p>
            <a:pPr marL="285750" indent="-198438">
              <a:buFont typeface="Arial" panose="020B0604020202020204" pitchFamily="34" charset="0"/>
              <a:buChar char="•"/>
            </a:pPr>
            <a:r>
              <a:rPr lang="da-DK" sz="1600" dirty="0"/>
              <a:t>Modtagelsesdato og type kontakt</a:t>
            </a:r>
          </a:p>
          <a:p>
            <a:pPr marL="285750" indent="-198438">
              <a:buFont typeface="Arial" panose="020B0604020202020204" pitchFamily="34" charset="0"/>
              <a:buChar char="•"/>
            </a:pPr>
            <a:r>
              <a:rPr lang="da-DK" sz="1600" dirty="0"/>
              <a:t>Børn, boligforhold</a:t>
            </a:r>
          </a:p>
          <a:p>
            <a:pPr marL="285750" indent="-198438">
              <a:buFont typeface="Arial" panose="020B0604020202020204" pitchFamily="34" charset="0"/>
              <a:buChar char="•"/>
            </a:pPr>
            <a:r>
              <a:rPr lang="da-DK" sz="1600" dirty="0"/>
              <a:t>Tværfaglig konference</a:t>
            </a:r>
          </a:p>
          <a:p>
            <a:pPr marL="285750" indent="-198438">
              <a:buFont typeface="Arial" panose="020B0604020202020204" pitchFamily="34" charset="0"/>
              <a:buChar char="•"/>
            </a:pPr>
            <a:r>
              <a:rPr lang="da-DK" sz="1600" dirty="0"/>
              <a:t>EORTC 1+2</a:t>
            </a:r>
          </a:p>
          <a:p>
            <a:pPr marL="285750" indent="-198438">
              <a:buFont typeface="Arial" panose="020B0604020202020204" pitchFamily="34" charset="0"/>
              <a:buChar char="•"/>
            </a:pPr>
            <a:r>
              <a:rPr lang="da-DK" sz="1600" dirty="0"/>
              <a:t>Afsluttet i live/død</a:t>
            </a:r>
          </a:p>
          <a:p>
            <a:pPr marL="285750" indent="-198438">
              <a:buFont typeface="Arial" panose="020B0604020202020204" pitchFamily="34" charset="0"/>
              <a:buChar char="•"/>
            </a:pPr>
            <a:r>
              <a:rPr lang="da-DK" sz="1600" dirty="0"/>
              <a:t>Dødssted </a:t>
            </a:r>
          </a:p>
        </p:txBody>
      </p:sp>
      <p:pic>
        <p:nvPicPr>
          <p:cNvPr id="8" name="Billede 7">
            <a:extLst>
              <a:ext uri="{FF2B5EF4-FFF2-40B4-BE49-F238E27FC236}">
                <a16:creationId xmlns:a16="http://schemas.microsoft.com/office/drawing/2014/main" id="{232AE4D7-918D-C518-75D8-4BBAC2A12FC9}"/>
              </a:ext>
            </a:extLst>
          </p:cNvPr>
          <p:cNvPicPr>
            <a:picLocks noChangeAspect="1"/>
          </p:cNvPicPr>
          <p:nvPr/>
        </p:nvPicPr>
        <p:blipFill>
          <a:blip r:embed="rId3"/>
          <a:stretch>
            <a:fillRect/>
          </a:stretch>
        </p:blipFill>
        <p:spPr>
          <a:xfrm rot="603910">
            <a:off x="4171908" y="277118"/>
            <a:ext cx="6697194" cy="4940266"/>
          </a:xfrm>
          <a:prstGeom prst="rect">
            <a:avLst/>
          </a:prstGeom>
          <a:ln>
            <a:solidFill>
              <a:schemeClr val="accent1"/>
            </a:solidFill>
          </a:ln>
        </p:spPr>
      </p:pic>
      <p:pic>
        <p:nvPicPr>
          <p:cNvPr id="6" name="Pladsholder til indhold 6">
            <a:extLst>
              <a:ext uri="{FF2B5EF4-FFF2-40B4-BE49-F238E27FC236}">
                <a16:creationId xmlns:a16="http://schemas.microsoft.com/office/drawing/2014/main" id="{0A08601C-8DAE-4170-83FB-FFB8983B031A}"/>
              </a:ext>
            </a:extLst>
          </p:cNvPr>
          <p:cNvPicPr>
            <a:picLocks noChangeAspect="1"/>
          </p:cNvPicPr>
          <p:nvPr/>
        </p:nvPicPr>
        <p:blipFill rotWithShape="1">
          <a:blip r:embed="rId4"/>
          <a:srcRect l="28252" t="11549" r="31355" b="13315"/>
          <a:stretch/>
        </p:blipFill>
        <p:spPr>
          <a:xfrm rot="415033">
            <a:off x="7990386" y="2700175"/>
            <a:ext cx="4177371" cy="4370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029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4FF0A-623E-480A-AFAF-3CC509492F6B}"/>
              </a:ext>
            </a:extLst>
          </p:cNvPr>
          <p:cNvSpPr>
            <a:spLocks noGrp="1"/>
          </p:cNvSpPr>
          <p:nvPr>
            <p:ph type="title"/>
          </p:nvPr>
        </p:nvSpPr>
        <p:spPr/>
        <p:txBody>
          <a:bodyPr/>
          <a:lstStyle/>
          <a:p>
            <a:r>
              <a:rPr lang="da-DK" dirty="0"/>
              <a:t>Nyere skridt…</a:t>
            </a:r>
          </a:p>
        </p:txBody>
      </p:sp>
      <p:sp>
        <p:nvSpPr>
          <p:cNvPr id="3" name="Pladsholder til slidenummer 2">
            <a:extLst>
              <a:ext uri="{FF2B5EF4-FFF2-40B4-BE49-F238E27FC236}">
                <a16:creationId xmlns:a16="http://schemas.microsoft.com/office/drawing/2014/main" id="{6BA11AD0-104B-436F-BB12-E763E7D3E21D}"/>
              </a:ext>
            </a:extLst>
          </p:cNvPr>
          <p:cNvSpPr>
            <a:spLocks noGrp="1"/>
          </p:cNvSpPr>
          <p:nvPr>
            <p:ph type="sldNum" sz="quarter" idx="12"/>
          </p:nvPr>
        </p:nvSpPr>
        <p:spPr/>
        <p:txBody>
          <a:bodyPr/>
          <a:lstStyle/>
          <a:p>
            <a:fld id="{667EC89C-17A0-4E64-A6D2-B825673CEEDF}" type="slidenum">
              <a:rPr lang="da-DK" smtClean="0"/>
              <a:pPr/>
              <a:t>4</a:t>
            </a:fld>
            <a:endParaRPr lang="da-DK" dirty="0"/>
          </a:p>
        </p:txBody>
      </p:sp>
      <p:sp>
        <p:nvSpPr>
          <p:cNvPr id="4" name="Pladsholder til indhold 3">
            <a:extLst>
              <a:ext uri="{FF2B5EF4-FFF2-40B4-BE49-F238E27FC236}">
                <a16:creationId xmlns:a16="http://schemas.microsoft.com/office/drawing/2014/main" id="{4D08D2E6-6CD8-4CC6-8D17-F5D80685CFE8}"/>
              </a:ext>
            </a:extLst>
          </p:cNvPr>
          <p:cNvSpPr>
            <a:spLocks noGrp="1"/>
          </p:cNvSpPr>
          <p:nvPr>
            <p:ph sz="quarter" idx="13"/>
          </p:nvPr>
        </p:nvSpPr>
        <p:spPr/>
        <p:txBody>
          <a:bodyPr/>
          <a:lstStyle/>
          <a:p>
            <a:r>
              <a:rPr lang="da-DK" dirty="0"/>
              <a:t>Resultatindikatorer: Ændring fra EORTC 1 til EORTC 2 </a:t>
            </a:r>
          </a:p>
          <a:p>
            <a:r>
              <a:rPr lang="da-DK" dirty="0"/>
              <a:t>Nye aktivitetsindikatorer</a:t>
            </a:r>
          </a:p>
        </p:txBody>
      </p:sp>
    </p:spTree>
    <p:extLst>
      <p:ext uri="{BB962C8B-B14F-4D97-AF65-F5344CB8AC3E}">
        <p14:creationId xmlns:p14="http://schemas.microsoft.com/office/powerpoint/2010/main" val="188978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554FBE95-B275-50AD-3244-12D917D267D4}"/>
              </a:ext>
            </a:extLst>
          </p:cNvPr>
          <p:cNvSpPr>
            <a:spLocks noGrp="1"/>
          </p:cNvSpPr>
          <p:nvPr>
            <p:ph type="sldNum" sz="quarter" idx="12"/>
          </p:nvPr>
        </p:nvSpPr>
        <p:spPr/>
        <p:txBody>
          <a:bodyPr/>
          <a:lstStyle/>
          <a:p>
            <a:fld id="{667EC89C-17A0-4E64-A6D2-B825673CEEDF}" type="slidenum">
              <a:rPr lang="da-DK" smtClean="0"/>
              <a:pPr/>
              <a:t>5</a:t>
            </a:fld>
            <a:endParaRPr lang="da-DK" dirty="0"/>
          </a:p>
        </p:txBody>
      </p:sp>
      <p:graphicFrame>
        <p:nvGraphicFramePr>
          <p:cNvPr id="7" name="Pladsholder til indhold 6">
            <a:extLst>
              <a:ext uri="{FF2B5EF4-FFF2-40B4-BE49-F238E27FC236}">
                <a16:creationId xmlns:a16="http://schemas.microsoft.com/office/drawing/2014/main" id="{B0F135D1-BBE1-E2B7-BC86-2ABA6736FD82}"/>
              </a:ext>
            </a:extLst>
          </p:cNvPr>
          <p:cNvGraphicFramePr>
            <a:graphicFrameLocks noGrp="1"/>
          </p:cNvGraphicFramePr>
          <p:nvPr>
            <p:ph sz="quarter" idx="13"/>
          </p:nvPr>
        </p:nvGraphicFramePr>
        <p:xfrm>
          <a:off x="1368425" y="1989138"/>
          <a:ext cx="10137775" cy="3531172"/>
        </p:xfrm>
        <a:graphic>
          <a:graphicData uri="http://schemas.openxmlformats.org/drawingml/2006/table">
            <a:tbl>
              <a:tblPr firstRow="1" firstCol="1" bandRow="1"/>
              <a:tblGrid>
                <a:gridCol w="2572967">
                  <a:extLst>
                    <a:ext uri="{9D8B030D-6E8A-4147-A177-3AD203B41FA5}">
                      <a16:colId xmlns:a16="http://schemas.microsoft.com/office/drawing/2014/main" val="3314082547"/>
                    </a:ext>
                  </a:extLst>
                </a:gridCol>
                <a:gridCol w="1512556">
                  <a:extLst>
                    <a:ext uri="{9D8B030D-6E8A-4147-A177-3AD203B41FA5}">
                      <a16:colId xmlns:a16="http://schemas.microsoft.com/office/drawing/2014/main" val="2471902829"/>
                    </a:ext>
                  </a:extLst>
                </a:gridCol>
                <a:gridCol w="1222616">
                  <a:extLst>
                    <a:ext uri="{9D8B030D-6E8A-4147-A177-3AD203B41FA5}">
                      <a16:colId xmlns:a16="http://schemas.microsoft.com/office/drawing/2014/main" val="317888878"/>
                    </a:ext>
                  </a:extLst>
                </a:gridCol>
                <a:gridCol w="2064051">
                  <a:extLst>
                    <a:ext uri="{9D8B030D-6E8A-4147-A177-3AD203B41FA5}">
                      <a16:colId xmlns:a16="http://schemas.microsoft.com/office/drawing/2014/main" val="1254647712"/>
                    </a:ext>
                  </a:extLst>
                </a:gridCol>
                <a:gridCol w="1474032">
                  <a:extLst>
                    <a:ext uri="{9D8B030D-6E8A-4147-A177-3AD203B41FA5}">
                      <a16:colId xmlns:a16="http://schemas.microsoft.com/office/drawing/2014/main" val="4091695584"/>
                    </a:ext>
                  </a:extLst>
                </a:gridCol>
                <a:gridCol w="1291553">
                  <a:extLst>
                    <a:ext uri="{9D8B030D-6E8A-4147-A177-3AD203B41FA5}">
                      <a16:colId xmlns:a16="http://schemas.microsoft.com/office/drawing/2014/main" val="135037986"/>
                    </a:ext>
                  </a:extLst>
                </a:gridCol>
              </a:tblGrid>
              <a:tr h="190500">
                <a:tc>
                  <a:txBody>
                    <a:bodyPr/>
                    <a:lstStyle/>
                    <a:p>
                      <a:pP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 </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Tæller</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Nævner</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Indikatorværdi (andel med reduktion/forbedring i symptomscore)</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Nedre 95 % CI</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Øvre 95 % CI</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extLst>
                  <a:ext uri="{0D108BD9-81ED-4DB2-BD59-A6C34878D82A}">
                    <a16:rowId xmlns:a16="http://schemas.microsoft.com/office/drawing/2014/main" val="2960229023"/>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Smertereduktion</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1403</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58%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61%</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2171211249"/>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dyspnø</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1211</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37%</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34%</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40%</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380769103"/>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søvnløshed</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1174</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55%</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52%</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3720979816"/>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appetitløshed</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1413</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47%</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45%</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50%</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100576754"/>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forstoppelse</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1022</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58%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55%</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61%</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853113072"/>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træthed</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810</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1763</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46%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44%</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3083369429"/>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 i kvalme</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349</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471</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74%</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70%</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78%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699674232"/>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Forbedring i følelsesmæssig funktion</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597</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1063</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56%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53%</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59%</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3174097720"/>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Forbedring i fysisk funktion</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1655</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36%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34%</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dirty="0">
                          <a:effectLst/>
                          <a:latin typeface="Calibri" panose="020F0502020204030204" pitchFamily="34" charset="0"/>
                          <a:ea typeface="Times New Roman" panose="02020603050405020304" pitchFamily="18" charset="0"/>
                          <a:cs typeface="Calibri" panose="020F0502020204030204" pitchFamily="34" charset="0"/>
                        </a:rPr>
                        <a:t>38%</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280100680"/>
                  </a:ext>
                </a:extLst>
              </a:tr>
              <a:tr h="190500">
                <a:tc>
                  <a:txBody>
                    <a:bodyPr/>
                    <a:lstStyle/>
                    <a:p>
                      <a:pP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Forbedring i livskvalitet</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739</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1594</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46%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44%</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49%</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1605173745"/>
                  </a:ext>
                </a:extLst>
              </a:tr>
              <a:tr h="190500">
                <a:tc>
                  <a:txBody>
                    <a:bodyPr/>
                    <a:lstStyle/>
                    <a:p>
                      <a:pP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Forbedring i samlet symptomscore</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1081</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1849</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solidFill>
                      <a:srgbClr val="FFFFFF"/>
                    </a:solidFill>
                  </a:tcPr>
                </a:tc>
                <a:tc>
                  <a:txBody>
                    <a:bodyPr/>
                    <a:lstStyle/>
                    <a:p>
                      <a:pPr algn="r">
                        <a:lnSpc>
                          <a:spcPct val="107000"/>
                        </a:lnSpc>
                      </a:pPr>
                      <a:r>
                        <a:rPr lang="da-DK" sz="1400" b="1">
                          <a:effectLst/>
                          <a:latin typeface="Calibri" panose="020F0502020204030204" pitchFamily="34" charset="0"/>
                          <a:ea typeface="Times New Roman" panose="02020603050405020304" pitchFamily="18" charset="0"/>
                          <a:cs typeface="Calibri" panose="020F0502020204030204" pitchFamily="34" charset="0"/>
                        </a:rPr>
                        <a:t>58%</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a:effectLst/>
                          <a:latin typeface="Calibri" panose="020F0502020204030204" pitchFamily="34" charset="0"/>
                          <a:ea typeface="Times New Roman" panose="02020603050405020304" pitchFamily="18" charset="0"/>
                          <a:cs typeface="Calibri" panose="020F0502020204030204" pitchFamily="34" charset="0"/>
                        </a:rPr>
                        <a:t>56%</a:t>
                      </a:r>
                      <a:endParaRPr lang="da-DK"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tc>
                  <a:txBody>
                    <a:bodyPr/>
                    <a:lstStyle/>
                    <a:p>
                      <a:pPr algn="r">
                        <a:lnSpc>
                          <a:spcPct val="107000"/>
                        </a:lnSpc>
                      </a:pPr>
                      <a:r>
                        <a:rPr lang="da-DK" sz="1400" dirty="0">
                          <a:effectLst/>
                          <a:latin typeface="Calibri" panose="020F0502020204030204" pitchFamily="34" charset="0"/>
                          <a:ea typeface="Times New Roman" panose="02020603050405020304" pitchFamily="18" charset="0"/>
                          <a:cs typeface="Calibri" panose="020F0502020204030204" pitchFamily="34" charset="0"/>
                        </a:rPr>
                        <a:t>61%</a:t>
                      </a:r>
                      <a:endParaRPr lang="da-D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D9E97C"/>
                      </a:solidFill>
                      <a:prstDash val="solid"/>
                      <a:round/>
                      <a:headEnd type="none" w="med" len="med"/>
                      <a:tailEnd type="none" w="med" len="med"/>
                    </a:lnL>
                    <a:lnR w="12700" cap="flat" cmpd="sng" algn="ctr">
                      <a:solidFill>
                        <a:srgbClr val="D9E97C"/>
                      </a:solidFill>
                      <a:prstDash val="solid"/>
                      <a:round/>
                      <a:headEnd type="none" w="med" len="med"/>
                      <a:tailEnd type="none" w="med" len="med"/>
                    </a:lnR>
                    <a:lnT w="12700" cap="flat" cmpd="sng" algn="ctr">
                      <a:solidFill>
                        <a:srgbClr val="D9E97C"/>
                      </a:solidFill>
                      <a:prstDash val="solid"/>
                      <a:round/>
                      <a:headEnd type="none" w="med" len="med"/>
                      <a:tailEnd type="none" w="med" len="med"/>
                    </a:lnT>
                    <a:lnB w="12700" cap="flat" cmpd="sng" algn="ctr">
                      <a:solidFill>
                        <a:srgbClr val="D9E97C"/>
                      </a:solidFill>
                      <a:prstDash val="solid"/>
                      <a:round/>
                      <a:headEnd type="none" w="med" len="med"/>
                      <a:tailEnd type="none" w="med" len="med"/>
                    </a:lnB>
                  </a:tcPr>
                </a:tc>
                <a:extLst>
                  <a:ext uri="{0D108BD9-81ED-4DB2-BD59-A6C34878D82A}">
                    <a16:rowId xmlns:a16="http://schemas.microsoft.com/office/drawing/2014/main" val="468808903"/>
                  </a:ext>
                </a:extLst>
              </a:tr>
            </a:tbl>
          </a:graphicData>
        </a:graphic>
      </p:graphicFrame>
      <p:sp>
        <p:nvSpPr>
          <p:cNvPr id="10" name="Pladsholder til indhold 3">
            <a:extLst>
              <a:ext uri="{FF2B5EF4-FFF2-40B4-BE49-F238E27FC236}">
                <a16:creationId xmlns:a16="http://schemas.microsoft.com/office/drawing/2014/main" id="{D779B697-75F6-9C00-9DE2-4FB942607AFF}"/>
              </a:ext>
            </a:extLst>
          </p:cNvPr>
          <p:cNvSpPr txBox="1">
            <a:spLocks/>
          </p:cNvSpPr>
          <p:nvPr/>
        </p:nvSpPr>
        <p:spPr>
          <a:xfrm>
            <a:off x="1367088" y="1319028"/>
            <a:ext cx="9968981" cy="3498850"/>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630000" indent="-270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a:solidFill>
                  <a:schemeClr val="tx1"/>
                </a:solidFill>
                <a:latin typeface="+mn-lt"/>
                <a:ea typeface="+mn-ea"/>
                <a:cs typeface="+mn-cs"/>
              </a:defRPr>
            </a:lvl2pPr>
            <a:lvl3pPr marL="936000" indent="-234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a:solidFill>
                  <a:schemeClr val="tx1"/>
                </a:solidFill>
                <a:latin typeface="+mn-lt"/>
                <a:ea typeface="+mn-ea"/>
                <a:cs typeface="+mn-cs"/>
              </a:defRPr>
            </a:lvl3pPr>
            <a:lvl4pPr marL="1296000" indent="-216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a:solidFill>
                  <a:schemeClr val="tx1"/>
                </a:solidFill>
                <a:latin typeface="+mn-lt"/>
                <a:ea typeface="+mn-ea"/>
                <a:cs typeface="+mn-cs"/>
              </a:defRPr>
            </a:lvl4pPr>
            <a:lvl5pPr marL="1656000" indent="-216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a:solidFill>
                  <a:schemeClr val="tx1"/>
                </a:solidFill>
                <a:latin typeface="+mn-lt"/>
                <a:ea typeface="+mn-ea"/>
                <a:cs typeface="+mn-cs"/>
              </a:defRPr>
            </a:lvl5pPr>
            <a:lvl6pPr marL="1998000" indent="-18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a:solidFill>
                  <a:schemeClr val="tx1"/>
                </a:solidFill>
                <a:latin typeface="+mn-lt"/>
                <a:ea typeface="+mn-ea"/>
                <a:cs typeface="+mn-cs"/>
              </a:defRPr>
            </a:lvl6pPr>
            <a:lvl7pPr marL="2358000" indent="-18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a:solidFill>
                  <a:schemeClr val="tx1"/>
                </a:solidFill>
                <a:latin typeface="+mn-lt"/>
                <a:ea typeface="+mn-ea"/>
                <a:cs typeface="+mn-cs"/>
              </a:defRPr>
            </a:lvl7pPr>
            <a:lvl8pPr marL="2718000" indent="-18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a:solidFill>
                  <a:schemeClr val="tx1"/>
                </a:solidFill>
                <a:latin typeface="+mn-lt"/>
                <a:ea typeface="+mn-ea"/>
                <a:cs typeface="+mn-cs"/>
              </a:defRPr>
            </a:lvl8pPr>
            <a:lvl9pPr marL="2718000" indent="-180000" algn="l" defTabSz="914400" rtl="0" eaLnBrk="1" latinLnBrk="0" hangingPunct="1">
              <a:spcBef>
                <a:spcPts val="0"/>
              </a:spcBef>
              <a:spcAft>
                <a:spcPts val="1200"/>
              </a:spcAft>
              <a:buClr>
                <a:srgbClr val="808080"/>
              </a:buClr>
              <a:buFont typeface="Arial" panose="020B0604020202020204" pitchFamily="34" charset="0"/>
              <a:buChar char="•"/>
              <a:defRPr sz="1000" kern="1200">
                <a:solidFill>
                  <a:schemeClr val="tx1"/>
                </a:solidFill>
                <a:latin typeface="+mn-lt"/>
                <a:ea typeface="+mn-ea"/>
                <a:cs typeface="+mn-cs"/>
              </a:defRPr>
            </a:lvl9pPr>
          </a:lstStyle>
          <a:p>
            <a:pPr marL="0" indent="0">
              <a:buNone/>
            </a:pPr>
            <a:r>
              <a:rPr lang="da-DK" dirty="0"/>
              <a:t>Andel med forbedring i symptom/problem/livskvalitets-niveau fra start af palliativ indsats til 1-4 uger efter (ud af dem, der har det)</a:t>
            </a:r>
          </a:p>
          <a:p>
            <a:pPr marL="0" indent="0">
              <a:buFont typeface="Arial" panose="020B0604020202020204" pitchFamily="34" charset="0"/>
              <a:buNone/>
            </a:pPr>
            <a:endParaRPr lang="da-DK" dirty="0"/>
          </a:p>
        </p:txBody>
      </p:sp>
      <p:sp>
        <p:nvSpPr>
          <p:cNvPr id="11" name="Titel 1">
            <a:extLst>
              <a:ext uri="{FF2B5EF4-FFF2-40B4-BE49-F238E27FC236}">
                <a16:creationId xmlns:a16="http://schemas.microsoft.com/office/drawing/2014/main" id="{0E5855D2-8023-AB0C-27C7-7FE2BB2CC1B0}"/>
              </a:ext>
            </a:extLst>
          </p:cNvPr>
          <p:cNvSpPr txBox="1">
            <a:spLocks/>
          </p:cNvSpPr>
          <p:nvPr/>
        </p:nvSpPr>
        <p:spPr>
          <a:xfrm>
            <a:off x="1349712" y="202596"/>
            <a:ext cx="10137524" cy="828000"/>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a:lstStyle>
          <a:p>
            <a:r>
              <a:rPr lang="da-DK" dirty="0"/>
              <a:t>Nye </a:t>
            </a:r>
            <a:r>
              <a:rPr lang="da-DK" dirty="0">
                <a:solidFill>
                  <a:srgbClr val="00B050"/>
                </a:solidFill>
              </a:rPr>
              <a:t>resultat</a:t>
            </a:r>
            <a:r>
              <a:rPr lang="da-DK" dirty="0"/>
              <a:t>indikatorer i databasen</a:t>
            </a:r>
          </a:p>
        </p:txBody>
      </p:sp>
    </p:spTree>
    <p:extLst>
      <p:ext uri="{BB962C8B-B14F-4D97-AF65-F5344CB8AC3E}">
        <p14:creationId xmlns:p14="http://schemas.microsoft.com/office/powerpoint/2010/main" val="423555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2FC2-41B5-4F78-A3E1-8FAA568C62A9}"/>
              </a:ext>
            </a:extLst>
          </p:cNvPr>
          <p:cNvSpPr>
            <a:spLocks noGrp="1"/>
          </p:cNvSpPr>
          <p:nvPr>
            <p:ph type="title"/>
          </p:nvPr>
        </p:nvSpPr>
        <p:spPr>
          <a:xfrm>
            <a:off x="1363680" y="569154"/>
            <a:ext cx="10137524" cy="828000"/>
          </a:xfrm>
        </p:spPr>
        <p:txBody>
          <a:bodyPr/>
          <a:lstStyle/>
          <a:p>
            <a:r>
              <a:rPr lang="da-DK" dirty="0"/>
              <a:t>Udvikling af aktivitetsindikatorer</a:t>
            </a:r>
          </a:p>
        </p:txBody>
      </p:sp>
      <p:sp>
        <p:nvSpPr>
          <p:cNvPr id="3" name="Pladsholder til slidenummer 2">
            <a:extLst>
              <a:ext uri="{FF2B5EF4-FFF2-40B4-BE49-F238E27FC236}">
                <a16:creationId xmlns:a16="http://schemas.microsoft.com/office/drawing/2014/main" id="{C185EA69-05F7-4F16-A548-BE396271E3C7}"/>
              </a:ext>
            </a:extLst>
          </p:cNvPr>
          <p:cNvSpPr>
            <a:spLocks noGrp="1"/>
          </p:cNvSpPr>
          <p:nvPr>
            <p:ph type="sldNum" sz="quarter" idx="12"/>
          </p:nvPr>
        </p:nvSpPr>
        <p:spPr/>
        <p:txBody>
          <a:bodyPr/>
          <a:lstStyle/>
          <a:p>
            <a:fld id="{667EC89C-17A0-4E64-A6D2-B825673CEEDF}" type="slidenum">
              <a:rPr lang="da-DK" smtClean="0"/>
              <a:t>6</a:t>
            </a:fld>
            <a:endParaRPr lang="da-DK" dirty="0"/>
          </a:p>
        </p:txBody>
      </p:sp>
      <p:sp>
        <p:nvSpPr>
          <p:cNvPr id="4" name="Pladsholder til indhold 3">
            <a:extLst>
              <a:ext uri="{FF2B5EF4-FFF2-40B4-BE49-F238E27FC236}">
                <a16:creationId xmlns:a16="http://schemas.microsoft.com/office/drawing/2014/main" id="{9A8136F6-A902-47B3-881E-C79AFADD4A0C}"/>
              </a:ext>
            </a:extLst>
          </p:cNvPr>
          <p:cNvSpPr>
            <a:spLocks noGrp="1"/>
          </p:cNvSpPr>
          <p:nvPr>
            <p:ph sz="quarter" idx="13"/>
          </p:nvPr>
        </p:nvSpPr>
        <p:spPr>
          <a:xfrm>
            <a:off x="1334444" y="1628800"/>
            <a:ext cx="10136614" cy="3498850"/>
          </a:xfrm>
        </p:spPr>
        <p:txBody>
          <a:bodyPr/>
          <a:lstStyle/>
          <a:p>
            <a:pPr>
              <a:lnSpc>
                <a:spcPct val="107000"/>
              </a:lnSpc>
              <a:spcBef>
                <a:spcPts val="200"/>
              </a:spcBef>
            </a:pPr>
            <a:r>
              <a:rPr lang="da-DK" sz="2400" dirty="0">
                <a:solidFill>
                  <a:srgbClr val="000000"/>
                </a:solidFill>
                <a:cs typeface="Arial" panose="020B0604020202020204" pitchFamily="34" charset="0"/>
              </a:rPr>
              <a:t>Udvikling af indikator 3: </a:t>
            </a:r>
            <a:r>
              <a:rPr lang="da-DK" sz="2400" i="1" dirty="0">
                <a:solidFill>
                  <a:srgbClr val="000000"/>
                </a:solidFill>
                <a:cs typeface="Arial" panose="020B0604020202020204" pitchFamily="34" charset="0"/>
              </a:rPr>
              <a:t>‘Døde patienter, der har haft kontakt med en specialiseret, palliativ funktion’</a:t>
            </a:r>
          </a:p>
          <a:p>
            <a:r>
              <a:rPr lang="da-DK" sz="2400" i="1" dirty="0">
                <a:solidFill>
                  <a:srgbClr val="000000"/>
                </a:solidFill>
                <a:ea typeface="Times New Roman" panose="02020603050405020304" pitchFamily="18" charset="0"/>
                <a:cs typeface="Arial" panose="020B0604020202020204" pitchFamily="34" charset="0"/>
              </a:rPr>
              <a:t>Sigter mod samlet opgørelse (som hidtil) OG </a:t>
            </a:r>
            <a:r>
              <a:rPr lang="da-DK" sz="2400" i="1" u="sng" dirty="0">
                <a:solidFill>
                  <a:srgbClr val="000000"/>
                </a:solidFill>
                <a:ea typeface="Times New Roman" panose="02020603050405020304" pitchFamily="18" charset="0"/>
                <a:cs typeface="Arial" panose="020B0604020202020204" pitchFamily="34" charset="0"/>
              </a:rPr>
              <a:t>opdeling i type kontakt dvs.</a:t>
            </a:r>
            <a:r>
              <a:rPr lang="da-DK" sz="2400" i="1" dirty="0">
                <a:solidFill>
                  <a:srgbClr val="000000"/>
                </a:solidFill>
                <a:ea typeface="Times New Roman" panose="02020603050405020304" pitchFamily="18" charset="0"/>
                <a:cs typeface="Arial" panose="020B0604020202020204" pitchFamily="34" charset="0"/>
              </a:rPr>
              <a:t> døde patienter, der har:</a:t>
            </a:r>
            <a:endParaRPr lang="da-DK" sz="2400" i="1" dirty="0">
              <a:solidFill>
                <a:srgbClr val="000000"/>
              </a:solidFill>
              <a:effectLst/>
              <a:latin typeface="+mn-lt"/>
              <a:ea typeface="Times New Roman" panose="02020603050405020304" pitchFamily="18" charset="0"/>
              <a:cs typeface="Arial" panose="020B0604020202020204" pitchFamily="34" charset="0"/>
            </a:endParaRPr>
          </a:p>
          <a:p>
            <a:pPr marL="702900" lvl="1" indent="-342900">
              <a:buFont typeface="+mj-lt"/>
              <a:buAutoNum type="alphaLcParenR"/>
            </a:pPr>
            <a:r>
              <a:rPr lang="da-DK" sz="1800" dirty="0">
                <a:effectLst/>
                <a:latin typeface="Verdana" panose="020B0604030504040204" pitchFamily="34" charset="0"/>
                <a:ea typeface="Calibri" panose="020F0502020204030204" pitchFamily="34" charset="0"/>
                <a:cs typeface="Times New Roman" panose="02020603050405020304" pitchFamily="18" charset="0"/>
              </a:rPr>
              <a:t>Været </a:t>
            </a:r>
            <a:r>
              <a:rPr lang="da-DK" sz="1800" u="sng" dirty="0">
                <a:effectLst/>
                <a:latin typeface="Verdana" panose="020B0604030504040204" pitchFamily="34" charset="0"/>
                <a:ea typeface="Calibri" panose="020F0502020204030204" pitchFamily="34" charset="0"/>
                <a:cs typeface="Times New Roman" panose="02020603050405020304" pitchFamily="18" charset="0"/>
              </a:rPr>
              <a:t>indlagt</a:t>
            </a:r>
            <a:r>
              <a:rPr lang="da-DK" sz="1800" dirty="0">
                <a:effectLst/>
                <a:latin typeface="Verdana" panose="020B0604030504040204" pitchFamily="34" charset="0"/>
                <a:ea typeface="Calibri" panose="020F0502020204030204" pitchFamily="34" charset="0"/>
                <a:cs typeface="Times New Roman" panose="02020603050405020304" pitchFamily="18" charset="0"/>
              </a:rPr>
              <a:t> i en specialiseret, palliativ funktion</a:t>
            </a:r>
          </a:p>
          <a:p>
            <a:pPr marL="702900" lvl="1" indent="-342900">
              <a:buFont typeface="+mj-lt"/>
              <a:buAutoNum type="alphaLcParenR"/>
            </a:pPr>
            <a:r>
              <a:rPr lang="da-DK" sz="1800" dirty="0">
                <a:latin typeface="Verdana" panose="020B0604030504040204" pitchFamily="34" charset="0"/>
                <a:cs typeface="Times New Roman" panose="02020603050405020304" pitchFamily="18" charset="0"/>
              </a:rPr>
              <a:t>Haft </a:t>
            </a:r>
            <a:r>
              <a:rPr lang="da-DK" sz="1800" u="sng" dirty="0">
                <a:latin typeface="Verdana" panose="020B0604030504040204" pitchFamily="34" charset="0"/>
                <a:cs typeface="Times New Roman" panose="02020603050405020304" pitchFamily="18" charset="0"/>
              </a:rPr>
              <a:t>hjemmebesøg</a:t>
            </a:r>
            <a:r>
              <a:rPr lang="da-DK" sz="1800" dirty="0">
                <a:latin typeface="Verdana" panose="020B0604030504040204" pitchFamily="34" charset="0"/>
                <a:cs typeface="Times New Roman" panose="02020603050405020304" pitchFamily="18" charset="0"/>
              </a:rPr>
              <a:t> af en specialiseret, palliativ funktion</a:t>
            </a:r>
          </a:p>
          <a:p>
            <a:pPr marL="702900" lvl="1" indent="-342900">
              <a:buFont typeface="+mj-lt"/>
              <a:buAutoNum type="alphaLcParenR"/>
            </a:pPr>
            <a:r>
              <a:rPr lang="da-DK" sz="1800" dirty="0">
                <a:latin typeface="Verdana" panose="020B0604030504040204" pitchFamily="34" charset="0"/>
                <a:cs typeface="Times New Roman" panose="02020603050405020304" pitchFamily="18" charset="0"/>
              </a:rPr>
              <a:t>Haft </a:t>
            </a:r>
            <a:r>
              <a:rPr lang="da-DK" sz="1800" u="sng" dirty="0">
                <a:latin typeface="Verdana" panose="020B0604030504040204" pitchFamily="34" charset="0"/>
                <a:cs typeface="Times New Roman" panose="02020603050405020304" pitchFamily="18" charset="0"/>
              </a:rPr>
              <a:t>ambulant kontakt</a:t>
            </a:r>
            <a:r>
              <a:rPr lang="da-DK" sz="1800" dirty="0">
                <a:latin typeface="Verdana" panose="020B0604030504040204" pitchFamily="34" charset="0"/>
                <a:cs typeface="Times New Roman" panose="02020603050405020304" pitchFamily="18" charset="0"/>
              </a:rPr>
              <a:t> med en specialiseret, palliativ funktion </a:t>
            </a:r>
          </a:p>
          <a:p>
            <a:pPr marL="702900" lvl="1" indent="-342900">
              <a:buFont typeface="+mj-lt"/>
              <a:buAutoNum type="alphaLcParenR"/>
            </a:pPr>
            <a:r>
              <a:rPr lang="da-DK" sz="1800" dirty="0">
                <a:latin typeface="Verdana" panose="020B0604030504040204" pitchFamily="34" charset="0"/>
                <a:cs typeface="Times New Roman" panose="02020603050405020304" pitchFamily="18" charset="0"/>
              </a:rPr>
              <a:t>Haft </a:t>
            </a:r>
            <a:r>
              <a:rPr lang="da-DK" sz="1800" u="sng" dirty="0">
                <a:latin typeface="Verdana" panose="020B0604030504040204" pitchFamily="34" charset="0"/>
                <a:cs typeface="Times New Roman" panose="02020603050405020304" pitchFamily="18" charset="0"/>
              </a:rPr>
              <a:t>tilsyn</a:t>
            </a:r>
            <a:r>
              <a:rPr lang="da-DK" sz="1800" dirty="0">
                <a:latin typeface="Verdana" panose="020B0604030504040204" pitchFamily="34" charset="0"/>
                <a:cs typeface="Times New Roman" panose="02020603050405020304" pitchFamily="18" charset="0"/>
              </a:rPr>
              <a:t> fra en specialiseret, palliativ funktion imens de var indlagt på ikke-palliative sygehusafdeling</a:t>
            </a:r>
          </a:p>
          <a:p>
            <a:pPr marL="360000" lvl="1" indent="0">
              <a:buNone/>
            </a:pPr>
            <a:r>
              <a:rPr lang="da-DK" sz="1800" dirty="0">
                <a:latin typeface="Verdana" panose="020B0604030504040204" pitchFamily="34" charset="0"/>
                <a:cs typeface="Times New Roman" panose="02020603050405020304" pitchFamily="18" charset="0"/>
              </a:rPr>
              <a:t>Kræver data fra Landspatientregistret (LPR3), da vi kun har første palliative kontakt fra hver palliativ enhed i databasen</a:t>
            </a:r>
          </a:p>
        </p:txBody>
      </p:sp>
    </p:spTree>
    <p:extLst>
      <p:ext uri="{BB962C8B-B14F-4D97-AF65-F5344CB8AC3E}">
        <p14:creationId xmlns:p14="http://schemas.microsoft.com/office/powerpoint/2010/main" val="406038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5A948-FDE6-FFB8-4444-6EFDFF021CDB}"/>
              </a:ext>
            </a:extLst>
          </p:cNvPr>
          <p:cNvSpPr>
            <a:spLocks noGrp="1"/>
          </p:cNvSpPr>
          <p:nvPr>
            <p:ph type="title"/>
          </p:nvPr>
        </p:nvSpPr>
        <p:spPr>
          <a:xfrm>
            <a:off x="1342612" y="514019"/>
            <a:ext cx="10137524" cy="828000"/>
          </a:xfrm>
        </p:spPr>
        <p:txBody>
          <a:bodyPr/>
          <a:lstStyle/>
          <a:p>
            <a:r>
              <a:rPr lang="da-DK" dirty="0"/>
              <a:t>Patienter i Dansk Palliativ Database</a:t>
            </a:r>
          </a:p>
        </p:txBody>
      </p:sp>
      <p:sp>
        <p:nvSpPr>
          <p:cNvPr id="3" name="Pladsholder til slidenummer 2">
            <a:extLst>
              <a:ext uri="{FF2B5EF4-FFF2-40B4-BE49-F238E27FC236}">
                <a16:creationId xmlns:a16="http://schemas.microsoft.com/office/drawing/2014/main" id="{9298B13A-F482-487C-17BC-AC854F9B9DB5}"/>
              </a:ext>
            </a:extLst>
          </p:cNvPr>
          <p:cNvSpPr>
            <a:spLocks noGrp="1"/>
          </p:cNvSpPr>
          <p:nvPr>
            <p:ph type="sldNum" sz="quarter" idx="12"/>
          </p:nvPr>
        </p:nvSpPr>
        <p:spPr/>
        <p:txBody>
          <a:bodyPr/>
          <a:lstStyle/>
          <a:p>
            <a:fld id="{667EC89C-17A0-4E64-A6D2-B825673CEEDF}" type="slidenum">
              <a:rPr lang="da-DK" smtClean="0"/>
              <a:pPr/>
              <a:t>7</a:t>
            </a:fld>
            <a:endParaRPr lang="da-DK" dirty="0"/>
          </a:p>
        </p:txBody>
      </p:sp>
      <p:graphicFrame>
        <p:nvGraphicFramePr>
          <p:cNvPr id="5" name="Diagram 4">
            <a:extLst>
              <a:ext uri="{FF2B5EF4-FFF2-40B4-BE49-F238E27FC236}">
                <a16:creationId xmlns:a16="http://schemas.microsoft.com/office/drawing/2014/main" id="{C715962D-E620-FB3C-5E92-16933FBE674B}"/>
              </a:ext>
            </a:extLst>
          </p:cNvPr>
          <p:cNvGraphicFramePr/>
          <p:nvPr/>
        </p:nvGraphicFramePr>
        <p:xfrm>
          <a:off x="4871864" y="2893364"/>
          <a:ext cx="7239372" cy="3964636"/>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indhold 3">
            <a:extLst>
              <a:ext uri="{FF2B5EF4-FFF2-40B4-BE49-F238E27FC236}">
                <a16:creationId xmlns:a16="http://schemas.microsoft.com/office/drawing/2014/main" id="{7EC17BDE-C2E2-879F-C7CD-9F11888B1447}"/>
              </a:ext>
            </a:extLst>
          </p:cNvPr>
          <p:cNvSpPr>
            <a:spLocks noGrp="1"/>
          </p:cNvSpPr>
          <p:nvPr>
            <p:ph sz="quarter" idx="13"/>
          </p:nvPr>
        </p:nvSpPr>
        <p:spPr>
          <a:xfrm>
            <a:off x="1342612" y="1556792"/>
            <a:ext cx="10136614" cy="3498850"/>
          </a:xfrm>
        </p:spPr>
        <p:txBody>
          <a:bodyPr/>
          <a:lstStyle/>
          <a:p>
            <a:r>
              <a:rPr lang="da-DK" b="1" dirty="0"/>
              <a:t>Alle patienter henvist til de i alt 42 specialiseret palliative enheder siden 2010 (&gt; 150.000 patienter) (</a:t>
            </a:r>
            <a:r>
              <a:rPr lang="da-DK" sz="2000" dirty="0"/>
              <a:t>23 palliative enheder/teams, 19 hospicer</a:t>
            </a:r>
            <a:r>
              <a:rPr lang="da-DK" sz="2000" b="1" dirty="0"/>
              <a:t>)</a:t>
            </a:r>
            <a:endParaRPr lang="da-DK" b="1" dirty="0"/>
          </a:p>
          <a:p>
            <a:r>
              <a:rPr lang="da-DK" b="1" dirty="0"/>
              <a:t>I 2023 89% med kræft og 11% andre diagnoser</a:t>
            </a:r>
            <a:endParaRPr lang="da-DK" dirty="0"/>
          </a:p>
        </p:txBody>
      </p:sp>
      <p:pic>
        <p:nvPicPr>
          <p:cNvPr id="8" name="Picture 7"/>
          <p:cNvPicPr>
            <a:picLocks noChangeAspect="1"/>
          </p:cNvPicPr>
          <p:nvPr/>
        </p:nvPicPr>
        <p:blipFill>
          <a:blip r:embed="rId4"/>
          <a:stretch>
            <a:fillRect/>
          </a:stretch>
        </p:blipFill>
        <p:spPr>
          <a:xfrm rot="689935">
            <a:off x="247942" y="2925496"/>
            <a:ext cx="3400128" cy="4357119"/>
          </a:xfrm>
          <a:prstGeom prst="rect">
            <a:avLst/>
          </a:prstGeom>
          <a:ln w="19050">
            <a:solidFill>
              <a:schemeClr val="tx1"/>
            </a:solidFill>
          </a:ln>
        </p:spPr>
      </p:pic>
    </p:spTree>
    <p:extLst>
      <p:ext uri="{BB962C8B-B14F-4D97-AF65-F5344CB8AC3E}">
        <p14:creationId xmlns:p14="http://schemas.microsoft.com/office/powerpoint/2010/main" val="295783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A3A848C1-65BF-135E-8E76-575F1F820AB7}"/>
              </a:ext>
            </a:extLst>
          </p:cNvPr>
          <p:cNvSpPr>
            <a:spLocks noGrp="1"/>
          </p:cNvSpPr>
          <p:nvPr>
            <p:ph type="sldNum" sz="quarter" idx="12"/>
          </p:nvPr>
        </p:nvSpPr>
        <p:spPr>
          <a:xfrm>
            <a:off x="11504613" y="5949280"/>
            <a:ext cx="687386" cy="180000"/>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667EC89C-17A0-4E64-A6D2-B825673CEEDF}" type="slidenum">
              <a:rPr kumimoji="0" lang="da-DK" sz="900" b="1" i="0" u="none" strike="noStrike" kern="1200" cap="none" spc="0" normalizeH="0" baseline="0" noProof="0" smtClean="0">
                <a:ln>
                  <a:noFill/>
                </a:ln>
                <a:solidFill>
                  <a:srgbClr val="567F43"/>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8</a:t>
            </a:fld>
            <a:endParaRPr kumimoji="0" lang="da-DK" sz="900" b="1" i="0" u="none" strike="noStrike" kern="1200" cap="none" spc="0" normalizeH="0" baseline="0" noProof="0">
              <a:ln>
                <a:noFill/>
              </a:ln>
              <a:solidFill>
                <a:srgbClr val="567F43"/>
              </a:solidFill>
              <a:effectLst/>
              <a:uLnTx/>
              <a:uFillTx/>
              <a:latin typeface="Arial"/>
              <a:ea typeface="+mn-ea"/>
              <a:cs typeface="+mn-cs"/>
            </a:endParaRPr>
          </a:p>
        </p:txBody>
      </p:sp>
      <p:sp>
        <p:nvSpPr>
          <p:cNvPr id="4" name="Pladsholder til dato 3">
            <a:extLst>
              <a:ext uri="{FF2B5EF4-FFF2-40B4-BE49-F238E27FC236}">
                <a16:creationId xmlns:a16="http://schemas.microsoft.com/office/drawing/2014/main" id="{4CF50029-1259-41E3-ABCC-AADBE2E1CC7F}"/>
              </a:ext>
            </a:extLst>
          </p:cNvPr>
          <p:cNvSpPr>
            <a:spLocks noGrp="1"/>
          </p:cNvSpPr>
          <p:nvPr>
            <p:ph type="dt" sz="half" idx="4294967295"/>
          </p:nvPr>
        </p:nvSpPr>
        <p:spPr>
          <a:xfrm>
            <a:off x="0" y="6847200"/>
            <a:ext cx="0" cy="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a-DK" altLang="da-DK" sz="100" b="0" i="0" u="none" strike="noStrike" kern="1200" cap="none" spc="0" normalizeH="0" baseline="0" noProof="0">
                <a:ln>
                  <a:noFill/>
                </a:ln>
                <a:noFill/>
                <a:effectLst/>
                <a:uLnTx/>
                <a:uFillTx/>
                <a:latin typeface="Arial"/>
                <a:ea typeface="+mn-ea"/>
                <a:cs typeface="+mn-cs"/>
              </a:rPr>
              <a:t>10.09.21</a:t>
            </a:r>
            <a:endParaRPr kumimoji="0" lang="da-DK" altLang="da-DK" sz="100" b="0" i="0" u="none" strike="noStrike" kern="1200" cap="none" spc="0" normalizeH="0" baseline="0" noProof="1">
              <a:ln>
                <a:noFill/>
              </a:ln>
              <a:noFill/>
              <a:effectLst/>
              <a:uLnTx/>
              <a:uFillTx/>
              <a:latin typeface="Arial"/>
              <a:ea typeface="+mn-ea"/>
              <a:cs typeface="+mn-cs"/>
            </a:endParaRPr>
          </a:p>
        </p:txBody>
      </p:sp>
      <p:sp>
        <p:nvSpPr>
          <p:cNvPr id="5" name="Pladsholder til sidefod 4">
            <a:extLst>
              <a:ext uri="{FF2B5EF4-FFF2-40B4-BE49-F238E27FC236}">
                <a16:creationId xmlns:a16="http://schemas.microsoft.com/office/drawing/2014/main" id="{78FDCF65-680E-4872-BB0E-57E30895E8AF}"/>
              </a:ext>
            </a:extLst>
          </p:cNvPr>
          <p:cNvSpPr>
            <a:spLocks noGrp="1"/>
          </p:cNvSpPr>
          <p:nvPr>
            <p:ph type="ftr" sz="quarter" idx="4294967295"/>
          </p:nvPr>
        </p:nvSpPr>
        <p:spPr>
          <a:xfrm>
            <a:off x="0" y="6847200"/>
            <a:ext cx="0" cy="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00" b="0" i="0" u="none" strike="noStrike" kern="1200" cap="none" spc="0" normalizeH="0" baseline="0" noProof="0">
                <a:ln>
                  <a:noFill/>
                </a:ln>
                <a:noFill/>
                <a:effectLst/>
                <a:uLnTx/>
                <a:uFillTx/>
                <a:latin typeface="Arial"/>
                <a:ea typeface="+mn-ea"/>
                <a:cs typeface="+mn-cs"/>
              </a:rPr>
              <a:t>DPD Årsrapport 2020. Sundhedsfagligt Råd for Palliativ Behandling. Mogens Grønvold</a:t>
            </a:r>
          </a:p>
        </p:txBody>
      </p:sp>
      <p:pic>
        <p:nvPicPr>
          <p:cNvPr id="3" name="Billede 2">
            <a:extLst>
              <a:ext uri="{FF2B5EF4-FFF2-40B4-BE49-F238E27FC236}">
                <a16:creationId xmlns:a16="http://schemas.microsoft.com/office/drawing/2014/main" id="{FB431257-7B5C-12AD-BE5F-3243ED0053D5}"/>
              </a:ext>
            </a:extLst>
          </p:cNvPr>
          <p:cNvPicPr>
            <a:picLocks noChangeAspect="1"/>
          </p:cNvPicPr>
          <p:nvPr/>
        </p:nvPicPr>
        <p:blipFill>
          <a:blip r:embed="rId3"/>
          <a:stretch>
            <a:fillRect/>
          </a:stretch>
        </p:blipFill>
        <p:spPr>
          <a:xfrm>
            <a:off x="1046997" y="269997"/>
            <a:ext cx="10098005" cy="6588003"/>
          </a:xfrm>
          <a:prstGeom prst="rect">
            <a:avLst/>
          </a:prstGeom>
        </p:spPr>
      </p:pic>
      <p:sp>
        <p:nvSpPr>
          <p:cNvPr id="6" name="Tekstfelt 5">
            <a:extLst>
              <a:ext uri="{FF2B5EF4-FFF2-40B4-BE49-F238E27FC236}">
                <a16:creationId xmlns:a16="http://schemas.microsoft.com/office/drawing/2014/main" id="{DF052848-3446-AD7D-4048-8257BEFFA08A}"/>
              </a:ext>
            </a:extLst>
          </p:cNvPr>
          <p:cNvSpPr txBox="1"/>
          <p:nvPr/>
        </p:nvSpPr>
        <p:spPr>
          <a:xfrm>
            <a:off x="2063552" y="1340768"/>
            <a:ext cx="5544616" cy="360040"/>
          </a:xfrm>
          <a:prstGeom prst="rect">
            <a:avLst/>
          </a:prstGeom>
          <a:noFill/>
        </p:spPr>
        <p:txBody>
          <a:bodyPr wrap="none" lIns="0" tIns="0" rIns="0" bIns="0" rtlCol="0">
            <a:noAutofit/>
          </a:bodyPr>
          <a:lstStyle/>
          <a:p>
            <a:r>
              <a:rPr lang="da-DK" sz="2400" b="1" dirty="0"/>
              <a:t>Indikator 2. Andel inden 10 dage</a:t>
            </a:r>
          </a:p>
        </p:txBody>
      </p:sp>
    </p:spTree>
    <p:extLst>
      <p:ext uri="{BB962C8B-B14F-4D97-AF65-F5344CB8AC3E}">
        <p14:creationId xmlns:p14="http://schemas.microsoft.com/office/powerpoint/2010/main" val="33723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D2C1512-37C4-4AE3-A105-2AA5182EDBB9}"/>
              </a:ext>
            </a:extLst>
          </p:cNvPr>
          <p:cNvSpPr>
            <a:spLocks noGrp="1"/>
          </p:cNvSpPr>
          <p:nvPr>
            <p:ph type="sldNum" sz="quarter" idx="12"/>
          </p:nvPr>
        </p:nvSpPr>
        <p:spPr/>
        <p:txBody>
          <a:bodyPr/>
          <a:lstStyle/>
          <a:p>
            <a:fld id="{667EC89C-17A0-4E64-A6D2-B825673CEEDF}" type="slidenum">
              <a:rPr lang="da-DK" smtClean="0"/>
              <a:pPr/>
              <a:t>9</a:t>
            </a:fld>
            <a:endParaRPr lang="da-DK" dirty="0"/>
          </a:p>
        </p:txBody>
      </p:sp>
      <p:pic>
        <p:nvPicPr>
          <p:cNvPr id="2" name="Billede 1">
            <a:extLst>
              <a:ext uri="{FF2B5EF4-FFF2-40B4-BE49-F238E27FC236}">
                <a16:creationId xmlns:a16="http://schemas.microsoft.com/office/drawing/2014/main" id="{32C7E20F-4762-54E8-E700-E96FBB7624BA}"/>
              </a:ext>
            </a:extLst>
          </p:cNvPr>
          <p:cNvPicPr>
            <a:picLocks noChangeAspect="1"/>
          </p:cNvPicPr>
          <p:nvPr/>
        </p:nvPicPr>
        <p:blipFill>
          <a:blip r:embed="rId3"/>
          <a:stretch>
            <a:fillRect/>
          </a:stretch>
        </p:blipFill>
        <p:spPr>
          <a:xfrm>
            <a:off x="1224648" y="44623"/>
            <a:ext cx="8111712" cy="6613279"/>
          </a:xfrm>
          <a:prstGeom prst="rect">
            <a:avLst/>
          </a:prstGeom>
        </p:spPr>
      </p:pic>
      <p:sp>
        <p:nvSpPr>
          <p:cNvPr id="8" name="Rektangel 7">
            <a:extLst>
              <a:ext uri="{FF2B5EF4-FFF2-40B4-BE49-F238E27FC236}">
                <a16:creationId xmlns:a16="http://schemas.microsoft.com/office/drawing/2014/main" id="{346F680F-B9EB-475D-8E6D-801CA921511E}"/>
              </a:ext>
            </a:extLst>
          </p:cNvPr>
          <p:cNvSpPr/>
          <p:nvPr/>
        </p:nvSpPr>
        <p:spPr>
          <a:xfrm>
            <a:off x="5879976" y="5085184"/>
            <a:ext cx="3456384" cy="5760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7" name="Rektangel 6">
            <a:extLst>
              <a:ext uri="{FF2B5EF4-FFF2-40B4-BE49-F238E27FC236}">
                <a16:creationId xmlns:a16="http://schemas.microsoft.com/office/drawing/2014/main" id="{54D007A6-AF15-4A1F-BAA1-6EDCE389A679}"/>
              </a:ext>
            </a:extLst>
          </p:cNvPr>
          <p:cNvSpPr/>
          <p:nvPr/>
        </p:nvSpPr>
        <p:spPr>
          <a:xfrm>
            <a:off x="5879976" y="2060848"/>
            <a:ext cx="3456384" cy="5760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4" name="Tekstfelt 3">
            <a:extLst>
              <a:ext uri="{FF2B5EF4-FFF2-40B4-BE49-F238E27FC236}">
                <a16:creationId xmlns:a16="http://schemas.microsoft.com/office/drawing/2014/main" id="{FF131338-7193-80E7-F423-6D665DF58089}"/>
              </a:ext>
            </a:extLst>
          </p:cNvPr>
          <p:cNvSpPr txBox="1"/>
          <p:nvPr/>
        </p:nvSpPr>
        <p:spPr>
          <a:xfrm>
            <a:off x="9264352" y="161060"/>
            <a:ext cx="3168352" cy="360040"/>
          </a:xfrm>
          <a:prstGeom prst="rect">
            <a:avLst/>
          </a:prstGeom>
          <a:noFill/>
        </p:spPr>
        <p:txBody>
          <a:bodyPr wrap="square" lIns="0" tIns="0" rIns="0" bIns="0" rtlCol="0">
            <a:noAutofit/>
          </a:bodyPr>
          <a:lstStyle/>
          <a:p>
            <a:r>
              <a:rPr lang="da-DK" sz="2400" b="1" dirty="0"/>
              <a:t>Indikator 3. Andel af døde</a:t>
            </a:r>
          </a:p>
        </p:txBody>
      </p:sp>
      <p:sp>
        <p:nvSpPr>
          <p:cNvPr id="6" name="Rektangel 5">
            <a:extLst>
              <a:ext uri="{FF2B5EF4-FFF2-40B4-BE49-F238E27FC236}">
                <a16:creationId xmlns:a16="http://schemas.microsoft.com/office/drawing/2014/main" id="{E7BC4DB5-C3BF-A197-713B-55145DF23D2A}"/>
              </a:ext>
            </a:extLst>
          </p:cNvPr>
          <p:cNvSpPr/>
          <p:nvPr/>
        </p:nvSpPr>
        <p:spPr>
          <a:xfrm>
            <a:off x="1237968" y="836712"/>
            <a:ext cx="1113616"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
        <p:nvSpPr>
          <p:cNvPr id="9" name="Rektangel 8">
            <a:extLst>
              <a:ext uri="{FF2B5EF4-FFF2-40B4-BE49-F238E27FC236}">
                <a16:creationId xmlns:a16="http://schemas.microsoft.com/office/drawing/2014/main" id="{D3236D0F-6CBC-497B-CD8D-3D1DFB80890B}"/>
              </a:ext>
            </a:extLst>
          </p:cNvPr>
          <p:cNvSpPr/>
          <p:nvPr/>
        </p:nvSpPr>
        <p:spPr>
          <a:xfrm>
            <a:off x="1224648" y="3603291"/>
            <a:ext cx="1113616" cy="2880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a:p>
        </p:txBody>
      </p:sp>
    </p:spTree>
    <p:extLst>
      <p:ext uri="{BB962C8B-B14F-4D97-AF65-F5344CB8AC3E}">
        <p14:creationId xmlns:p14="http://schemas.microsoft.com/office/powerpoint/2010/main" val="1373650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870724703119180"/>
</p:tagLst>
</file>

<file path=ppt/tags/tag2.xml><?xml version="1.0" encoding="utf-8"?>
<p:tagLst xmlns:a="http://schemas.openxmlformats.org/drawingml/2006/main" xmlns:r="http://schemas.openxmlformats.org/officeDocument/2006/relationships" xmlns:p="http://schemas.openxmlformats.org/presentationml/2006/main">
  <p:tag name="TEMPLAFYSLIDEID" val="637870724703275470"/>
</p:tagLst>
</file>

<file path=ppt/theme/theme1.xml><?xml version="1.0" encoding="utf-8"?>
<a:theme xmlns:a="http://schemas.openxmlformats.org/drawingml/2006/main" name="REGION H Hospital PowerPoint Skabelon_DKfinal">
  <a:themeElements>
    <a:clrScheme name="Region Hovedstaden Blue">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19A5EA"/>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21087 - Bispebjerg - PP -  Flora - 25042022" id="{7CFDF736-D379-4479-B974-B65D3E2E28B8}" vid="{4FE37D3C-89E7-45F9-A851-F4C04A0E2AA5}"/>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146</TotalTime>
  <Words>1599</Words>
  <Application>Microsoft Macintosh PowerPoint</Application>
  <PresentationFormat>Widescreen</PresentationFormat>
  <Paragraphs>272</Paragraphs>
  <Slides>21</Slides>
  <Notes>19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21</vt:i4>
      </vt:variant>
    </vt:vector>
  </HeadingPairs>
  <TitlesOfParts>
    <vt:vector size="29" baseType="lpstr">
      <vt:lpstr>Arial</vt:lpstr>
      <vt:lpstr>Calibri</vt:lpstr>
      <vt:lpstr>Source Sans Pro</vt:lpstr>
      <vt:lpstr>Source Sans Pro Semibold</vt:lpstr>
      <vt:lpstr>Times New Roman</vt:lpstr>
      <vt:lpstr>Verdana</vt:lpstr>
      <vt:lpstr>Wingdings</vt:lpstr>
      <vt:lpstr>REGION H Hospital PowerPoint Skabelon_DKfinal</vt:lpstr>
      <vt:lpstr>Nyt fra Dansk Palliativ Database  DMCG-PAL Årsmøde  2.april 2025</vt:lpstr>
      <vt:lpstr>Kvalitetsindikatorer i databasen </vt:lpstr>
      <vt:lpstr>Data i DPD</vt:lpstr>
      <vt:lpstr>Nyere skridt…</vt:lpstr>
      <vt:lpstr>PowerPoint-præsentation</vt:lpstr>
      <vt:lpstr>Udvikling af aktivitetsindikatorer</vt:lpstr>
      <vt:lpstr>Patienter i Dansk Palliativ Database</vt:lpstr>
      <vt:lpstr>PowerPoint-præsentation</vt:lpstr>
      <vt:lpstr>PowerPoint-præsentation</vt:lpstr>
      <vt:lpstr>Forskning baseret på data fra databasen</vt:lpstr>
      <vt:lpstr>PowerPoint-præsentation</vt:lpstr>
      <vt:lpstr>    Fremgang i nogle, men ikke andre indikatorer.  Dårligere indikatoropfyldelse for andre diagnoser end kræft</vt:lpstr>
      <vt:lpstr>Antal patienter og deres diagnose per år 2010-20</vt:lpstr>
      <vt:lpstr>Opfølgning på Rigsrevisionen 2020/2023</vt:lpstr>
      <vt:lpstr>Udvikling i 2024-2025</vt:lpstr>
      <vt:lpstr>PRO Palliation spørgeskemaet</vt:lpstr>
      <vt:lpstr>Kan tværfagligheden opgøres vha. data fra Landspatientregistret?</vt:lpstr>
      <vt:lpstr>Ny klinisk retningslinje for basal palliativ indsats i onkologien fra Udvalg for Tværfagligt Palliativt Samarbejde (UTPS) under dmcg.dk</vt:lpstr>
      <vt:lpstr>PowerPoint-præsentation</vt:lpstr>
      <vt:lpstr>Data om basal palliativ indsats?</vt:lpstr>
      <vt:lpstr>Artikler 2024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Mogens Grønvold</dc:creator>
  <cp:lastModifiedBy>Mogens Grønvold</cp:lastModifiedBy>
  <cp:revision>10</cp:revision>
  <dcterms:created xsi:type="dcterms:W3CDTF">2022-05-02T07:12:19Z</dcterms:created>
  <dcterms:modified xsi:type="dcterms:W3CDTF">2025-04-01T19:19:56Z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erId">
    <vt:lpwstr>regionh</vt:lpwstr>
  </property>
  <property fmtid="{D5CDD505-2E9C-101B-9397-08002B2CF9AE}" pid="3" name="TemplateId">
    <vt:lpwstr>637870724701048738</vt:lpwstr>
  </property>
  <property fmtid="{D5CDD505-2E9C-101B-9397-08002B2CF9AE}" pid="4" name="UserProfileId">
    <vt:lpwstr>637939049101285047</vt:lpwstr>
  </property>
</Properties>
</file>