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45" r:id="rId2"/>
    <p:sldId id="362" r:id="rId3"/>
    <p:sldId id="258" r:id="rId4"/>
    <p:sldId id="364" r:id="rId5"/>
    <p:sldId id="365" r:id="rId6"/>
    <p:sldId id="366" r:id="rId7"/>
    <p:sldId id="367" r:id="rId8"/>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712" autoAdjust="0"/>
  </p:normalViewPr>
  <p:slideViewPr>
    <p:cSldViewPr snapToGrid="0">
      <p:cViewPr varScale="1">
        <p:scale>
          <a:sx n="108" d="100"/>
          <a:sy n="108" d="100"/>
        </p:scale>
        <p:origin x="714" y="-36"/>
      </p:cViewPr>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23D571-FA2D-4FFB-BA5A-08BC53975311}" type="datetimeFigureOut">
              <a:rPr lang="da-DK" smtClean="0"/>
              <a:t>11-03-2023</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1B4F52-130B-4546-BF0C-02D7329DC19B}" type="slidenum">
              <a:rPr lang="da-DK" smtClean="0"/>
              <a:t>‹nr.›</a:t>
            </a:fld>
            <a:endParaRPr lang="da-DK"/>
          </a:p>
        </p:txBody>
      </p:sp>
    </p:spTree>
    <p:extLst>
      <p:ext uri="{BB962C8B-B14F-4D97-AF65-F5344CB8AC3E}">
        <p14:creationId xmlns:p14="http://schemas.microsoft.com/office/powerpoint/2010/main" val="1104987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Har været ansat i DMCG-PAL i 2 år. Blev ansat da der stadig var </a:t>
            </a:r>
            <a:r>
              <a:rPr lang="da-DK" dirty="0" err="1"/>
              <a:t>corona</a:t>
            </a:r>
            <a:r>
              <a:rPr lang="da-DK" dirty="0"/>
              <a:t>, så jeg har deltaget i online årsmøde, og sidste forår var jeg på barsel.</a:t>
            </a:r>
          </a:p>
          <a:p>
            <a:r>
              <a:rPr lang="da-DK" dirty="0"/>
              <a:t>Ansat som akademisk medarbejder primært til at arbejde med de kliniske retningslinjer. Arbejde består i at udarbejde nye retningslinjer og revidere de eksisterende. De eksisterende kan i se her:</a:t>
            </a:r>
          </a:p>
          <a:p>
            <a:endParaRPr lang="da-DK" dirty="0"/>
          </a:p>
          <a:p>
            <a:endParaRPr lang="da-DK" dirty="0"/>
          </a:p>
        </p:txBody>
      </p:sp>
      <p:sp>
        <p:nvSpPr>
          <p:cNvPr id="4" name="Pladsholder til slidenummer 3"/>
          <p:cNvSpPr>
            <a:spLocks noGrp="1"/>
          </p:cNvSpPr>
          <p:nvPr>
            <p:ph type="sldNum" sz="quarter" idx="5"/>
          </p:nvPr>
        </p:nvSpPr>
        <p:spPr/>
        <p:txBody>
          <a:bodyPr/>
          <a:lstStyle/>
          <a:p>
            <a:fld id="{341B4F52-130B-4546-BF0C-02D7329DC19B}" type="slidenum">
              <a:rPr lang="da-DK" smtClean="0"/>
              <a:t>1</a:t>
            </a:fld>
            <a:endParaRPr lang="da-DK"/>
          </a:p>
        </p:txBody>
      </p:sp>
    </p:spTree>
    <p:extLst>
      <p:ext uri="{BB962C8B-B14F-4D97-AF65-F5344CB8AC3E}">
        <p14:creationId xmlns:p14="http://schemas.microsoft.com/office/powerpoint/2010/main" val="2330518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Overblik over hvilke retningslinjer der findes. Nogle områder opdelt på flere retningslinjer, da det f.eks. ofte giver mening at lave en </a:t>
            </a:r>
            <a:r>
              <a:rPr lang="da-DK" dirty="0" err="1"/>
              <a:t>retingslinje</a:t>
            </a:r>
            <a:r>
              <a:rPr lang="da-DK" dirty="0"/>
              <a:t> både for </a:t>
            </a:r>
            <a:r>
              <a:rPr lang="da-DK" dirty="0" err="1"/>
              <a:t>farmakolgisk</a:t>
            </a:r>
            <a:r>
              <a:rPr lang="da-DK" dirty="0"/>
              <a:t> og non-</a:t>
            </a:r>
            <a:r>
              <a:rPr lang="da-DK" dirty="0" err="1"/>
              <a:t>farmakoloogisk</a:t>
            </a:r>
            <a:r>
              <a:rPr lang="da-DK" dirty="0"/>
              <a:t> behandling. Uoverskueligt at lave det i samme retningslinje. I alt 19 kliniske retningslinjer. </a:t>
            </a:r>
          </a:p>
          <a:p>
            <a:endParaRPr lang="da-DK" dirty="0"/>
          </a:p>
          <a:p>
            <a:r>
              <a:rPr lang="da-DK" dirty="0"/>
              <a:t>I alt 19 stk.</a:t>
            </a:r>
          </a:p>
          <a:p>
            <a:endParaRPr lang="da-DK" dirty="0"/>
          </a:p>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Overordnet er formålet for alle retningslinjerne </a:t>
            </a:r>
            <a:r>
              <a:rPr lang="da-DK" sz="1800" dirty="0">
                <a:solidFill>
                  <a:srgbClr val="000000"/>
                </a:solidFill>
                <a:effectLst/>
                <a:latin typeface="Arial Narrow" panose="020B0606020202030204" pitchFamily="34" charset="0"/>
                <a:ea typeface="Verdana" panose="020B0604030504040204" pitchFamily="34" charset="0"/>
              </a:rPr>
              <a:t>at understøtte en evidensbaseret kræftindsats af høj og ensartet kvalitet på tværs af Danmark.  </a:t>
            </a:r>
            <a:endParaRPr lang="da-DK" sz="1800" dirty="0">
              <a:solidFill>
                <a:srgbClr val="000000"/>
              </a:solidFill>
              <a:effectLst/>
              <a:latin typeface="Arial" panose="020B0604020202020204" pitchFamily="34" charset="0"/>
              <a:ea typeface="Verdana" panose="020B0604030504040204" pitchFamily="34" charset="0"/>
            </a:endParaRPr>
          </a:p>
          <a:p>
            <a:endParaRPr lang="da-DK" dirty="0"/>
          </a:p>
          <a:p>
            <a:endParaRPr lang="da-DK" dirty="0"/>
          </a:p>
          <a:p>
            <a:r>
              <a:rPr lang="da-DK" dirty="0"/>
              <a:t>Revideres løbende.</a:t>
            </a:r>
          </a:p>
          <a:p>
            <a:r>
              <a:rPr lang="da-DK" dirty="0"/>
              <a:t>Nyeste er eksistentielle og åndelige </a:t>
            </a:r>
            <a:r>
              <a:rPr lang="da-DK" dirty="0" err="1"/>
              <a:t>apsekter</a:t>
            </a:r>
            <a:r>
              <a:rPr lang="da-DK" dirty="0"/>
              <a:t>, som langt om længe er udgivet. Niels Christian vil </a:t>
            </a:r>
            <a:r>
              <a:rPr lang="da-DK" dirty="0" err="1"/>
              <a:t>fortællle</a:t>
            </a:r>
            <a:r>
              <a:rPr lang="da-DK" dirty="0"/>
              <a:t> jer om den sidst på dagen.</a:t>
            </a:r>
          </a:p>
          <a:p>
            <a:endParaRPr lang="da-DK" dirty="0"/>
          </a:p>
          <a:p>
            <a:endParaRPr lang="da-DK" dirty="0"/>
          </a:p>
          <a:p>
            <a:r>
              <a:rPr lang="da-DK" dirty="0"/>
              <a:t>Hvis I sidder derude og gerne vil have en retningslinje må I meget gerne kontakt, eller hvis I bruger nogle, som I mener skal opdateres.</a:t>
            </a:r>
          </a:p>
          <a:p>
            <a:endParaRPr lang="da-DK" dirty="0"/>
          </a:p>
          <a:p>
            <a:r>
              <a:rPr lang="da-DK" dirty="0"/>
              <a:t>De kommende retningslinjer kan I se her:</a:t>
            </a:r>
          </a:p>
        </p:txBody>
      </p:sp>
      <p:sp>
        <p:nvSpPr>
          <p:cNvPr id="4" name="Pladsholder til slidenummer 3"/>
          <p:cNvSpPr>
            <a:spLocks noGrp="1"/>
          </p:cNvSpPr>
          <p:nvPr>
            <p:ph type="sldNum" sz="quarter" idx="5"/>
          </p:nvPr>
        </p:nvSpPr>
        <p:spPr/>
        <p:txBody>
          <a:bodyPr/>
          <a:lstStyle/>
          <a:p>
            <a:fld id="{341B4F52-130B-4546-BF0C-02D7329DC19B}" type="slidenum">
              <a:rPr lang="da-DK" smtClean="0"/>
              <a:t>2</a:t>
            </a:fld>
            <a:endParaRPr lang="da-DK"/>
          </a:p>
        </p:txBody>
      </p:sp>
    </p:spTree>
    <p:extLst>
      <p:ext uri="{BB962C8B-B14F-4D97-AF65-F5344CB8AC3E}">
        <p14:creationId xmlns:p14="http://schemas.microsoft.com/office/powerpoint/2010/main" val="126394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Arbejdsproces.</a:t>
            </a:r>
          </a:p>
          <a:p>
            <a:r>
              <a:rPr lang="da-DK" dirty="0"/>
              <a:t>Samarbejde mellem arbejdsgruppe = klinisk, faglig viden. Og akademisk medarbejder = metodisk viden.</a:t>
            </a:r>
          </a:p>
          <a:p>
            <a:r>
              <a:rPr lang="da-DK" dirty="0"/>
              <a:t>Tværfaglig arbejdsgruppe og på tværs af landet.</a:t>
            </a:r>
          </a:p>
          <a:p>
            <a:endParaRPr lang="da-DK" dirty="0"/>
          </a:p>
          <a:p>
            <a:r>
              <a:rPr lang="da-DK" dirty="0"/>
              <a:t>Høring hos relevante parter. Fx ved pårørendedokumentation, relevant med jurister.</a:t>
            </a:r>
          </a:p>
        </p:txBody>
      </p:sp>
      <p:sp>
        <p:nvSpPr>
          <p:cNvPr id="4" name="Pladsholder til slidenummer 3"/>
          <p:cNvSpPr>
            <a:spLocks noGrp="1"/>
          </p:cNvSpPr>
          <p:nvPr>
            <p:ph type="sldNum" sz="quarter" idx="5"/>
          </p:nvPr>
        </p:nvSpPr>
        <p:spPr/>
        <p:txBody>
          <a:bodyPr/>
          <a:lstStyle/>
          <a:p>
            <a:fld id="{341B4F52-130B-4546-BF0C-02D7329DC19B}" type="slidenum">
              <a:rPr lang="da-DK" smtClean="0"/>
              <a:t>3</a:t>
            </a:fld>
            <a:endParaRPr lang="da-DK"/>
          </a:p>
        </p:txBody>
      </p:sp>
    </p:spTree>
    <p:extLst>
      <p:ext uri="{BB962C8B-B14F-4D97-AF65-F5344CB8AC3E}">
        <p14:creationId xmlns:p14="http://schemas.microsoft.com/office/powerpoint/2010/main" val="2298644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3 stk. Tage dem enkeltvis -&gt;</a:t>
            </a:r>
          </a:p>
        </p:txBody>
      </p:sp>
      <p:sp>
        <p:nvSpPr>
          <p:cNvPr id="4" name="Pladsholder til slidenummer 3"/>
          <p:cNvSpPr>
            <a:spLocks noGrp="1"/>
          </p:cNvSpPr>
          <p:nvPr>
            <p:ph type="sldNum" sz="quarter" idx="5"/>
          </p:nvPr>
        </p:nvSpPr>
        <p:spPr/>
        <p:txBody>
          <a:bodyPr/>
          <a:lstStyle/>
          <a:p>
            <a:fld id="{341B4F52-130B-4546-BF0C-02D7329DC19B}" type="slidenum">
              <a:rPr lang="da-DK" smtClean="0"/>
              <a:t>4</a:t>
            </a:fld>
            <a:endParaRPr lang="da-DK"/>
          </a:p>
        </p:txBody>
      </p:sp>
    </p:spTree>
    <p:extLst>
      <p:ext uri="{BB962C8B-B14F-4D97-AF65-F5344CB8AC3E}">
        <p14:creationId xmlns:p14="http://schemas.microsoft.com/office/powerpoint/2010/main" val="615654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Todelt retningslinje. De har været i høring og er i proces med svarene derfra. </a:t>
            </a:r>
          </a:p>
          <a:p>
            <a:endParaRPr lang="da-DK" dirty="0"/>
          </a:p>
          <a:p>
            <a:r>
              <a:rPr lang="da-DK" dirty="0" err="1"/>
              <a:t>Identikfikation</a:t>
            </a:r>
            <a:r>
              <a:rPr lang="da-DK" dirty="0"/>
              <a:t> af palliative behov:</a:t>
            </a:r>
          </a:p>
          <a:p>
            <a:endParaRPr lang="da-DK" dirty="0"/>
          </a:p>
          <a:p>
            <a:endParaRPr lang="da-DK" dirty="0"/>
          </a:p>
          <a:p>
            <a:endParaRPr lang="da-DK" dirty="0"/>
          </a:p>
          <a:p>
            <a:r>
              <a:rPr lang="da-DK" dirty="0"/>
              <a:t>Klinisk relevante scores: </a:t>
            </a:r>
          </a:p>
          <a:p>
            <a:r>
              <a:rPr lang="da-DK" sz="1800" dirty="0">
                <a:effectLst/>
                <a:latin typeface="Arial Narrow" panose="020B0606020202030204" pitchFamily="34" charset="0"/>
                <a:ea typeface="Verdana" panose="020B0604030504040204" pitchFamily="34" charset="0"/>
                <a:cs typeface="Arial" panose="020B0604020202020204" pitchFamily="34" charset="0"/>
              </a:rPr>
              <a:t>Det er vigtigt, at sundhedsprofessionelle, der arbejder i den palliative indsats, kan vurdere, hvornår et symptom eller problem er klinisk relevant for patienter, så de kan tilbyde en rettidig symptomlindring. Et grænse(værdi) for, hvornår en score er klinisk relevant er således nyttig når PRO data skal anvendes i klinisk praksis, så sundhedsprofessionelle let kan identificere et alvorligt symptom eller svækkelse (dvs. hvornår en score er over eller under en bestemt værdi). Samtidig gør brugen af tærskler/grænseværdier i kliniske studier det lettere at fortolke forbedringer eller forværringer af symptomer/problemer over tid (9)</a:t>
            </a:r>
            <a:r>
              <a:rPr lang="en-US" sz="1800" dirty="0">
                <a:effectLst/>
                <a:latin typeface="Arial Narrow" panose="020B0606020202030204" pitchFamily="34" charset="0"/>
                <a:ea typeface="Verdana" panose="020B0604030504040204" pitchFamily="34" charset="0"/>
                <a:cs typeface="Arial" panose="020B0604020202020204" pitchFamily="34" charset="0"/>
              </a:rPr>
              <a:t> </a:t>
            </a:r>
            <a:r>
              <a:rPr lang="da-DK" sz="1800" dirty="0">
                <a:effectLst/>
                <a:latin typeface="Arial Narrow" panose="020B0606020202030204" pitchFamily="34" charset="0"/>
                <a:ea typeface="Verdana" panose="020B0604030504040204" pitchFamily="34" charset="0"/>
                <a:cs typeface="Arial" panose="020B0604020202020204" pitchFamily="34" charset="0"/>
              </a:rPr>
              <a:t>og at evaluere effektiviteten af kræftbehandlingen</a:t>
            </a:r>
            <a:endParaRPr lang="da-DK" dirty="0"/>
          </a:p>
        </p:txBody>
      </p:sp>
      <p:sp>
        <p:nvSpPr>
          <p:cNvPr id="4" name="Pladsholder til slidenummer 3"/>
          <p:cNvSpPr>
            <a:spLocks noGrp="1"/>
          </p:cNvSpPr>
          <p:nvPr>
            <p:ph type="sldNum" sz="quarter" idx="5"/>
          </p:nvPr>
        </p:nvSpPr>
        <p:spPr/>
        <p:txBody>
          <a:bodyPr/>
          <a:lstStyle/>
          <a:p>
            <a:fld id="{341B4F52-130B-4546-BF0C-02D7329DC19B}" type="slidenum">
              <a:rPr lang="da-DK" smtClean="0"/>
              <a:t>5</a:t>
            </a:fld>
            <a:endParaRPr lang="da-DK"/>
          </a:p>
        </p:txBody>
      </p:sp>
    </p:spTree>
    <p:extLst>
      <p:ext uri="{BB962C8B-B14F-4D97-AF65-F5344CB8AC3E}">
        <p14:creationId xmlns:p14="http://schemas.microsoft.com/office/powerpoint/2010/main" val="27402261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Begrænset til farmakologisk behandling</a:t>
            </a:r>
          </a:p>
          <a:p>
            <a:r>
              <a:rPr lang="da-DK" dirty="0"/>
              <a:t>Kvalme mange årsager – starter ved at alle reversible årsager fjernes, dvs. vi koncentrerer os ikke om f.eks. </a:t>
            </a:r>
            <a:r>
              <a:rPr lang="da-DK" dirty="0" err="1"/>
              <a:t>kemoinduceretkvalme</a:t>
            </a:r>
            <a:r>
              <a:rPr lang="da-DK" dirty="0"/>
              <a:t> eller opioidinduceret kvalme. </a:t>
            </a:r>
          </a:p>
        </p:txBody>
      </p:sp>
      <p:sp>
        <p:nvSpPr>
          <p:cNvPr id="4" name="Pladsholder til slidenummer 3"/>
          <p:cNvSpPr>
            <a:spLocks noGrp="1"/>
          </p:cNvSpPr>
          <p:nvPr>
            <p:ph type="sldNum" sz="quarter" idx="5"/>
          </p:nvPr>
        </p:nvSpPr>
        <p:spPr/>
        <p:txBody>
          <a:bodyPr/>
          <a:lstStyle/>
          <a:p>
            <a:fld id="{341B4F52-130B-4546-BF0C-02D7329DC19B}" type="slidenum">
              <a:rPr lang="da-DK" smtClean="0"/>
              <a:t>6</a:t>
            </a:fld>
            <a:endParaRPr lang="da-DK"/>
          </a:p>
        </p:txBody>
      </p:sp>
    </p:spTree>
    <p:extLst>
      <p:ext uri="{BB962C8B-B14F-4D97-AF65-F5344CB8AC3E}">
        <p14:creationId xmlns:p14="http://schemas.microsoft.com/office/powerpoint/2010/main" val="11974200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800" dirty="0">
                <a:effectLst/>
                <a:latin typeface="Calibri" panose="020F0502020204030204" pitchFamily="34" charset="0"/>
                <a:ea typeface="Times New Roman" panose="02020603050405020304" pitchFamily="18" charset="0"/>
                <a:cs typeface="Arial" panose="020B0604020202020204" pitchFamily="34" charset="0"/>
              </a:rPr>
              <a:t>Behov: Sundhedspersonalet indenfor det specialiserede palliative felt har over en årrække savnet afklaring omkring, hvorvidt og hvorledes vi skal dokumentere vores sundhedsfaglige behandling af pårørende til patienter med livstruende sygdom. </a:t>
            </a:r>
            <a:endParaRPr lang="da-DK" sz="1800" dirty="0">
              <a:effectLst/>
              <a:latin typeface="Times New Roman" panose="02020603050405020304" pitchFamily="18" charset="0"/>
              <a:ea typeface="Times New Roman" panose="02020603050405020304" pitchFamily="18" charset="0"/>
            </a:endParaRPr>
          </a:p>
          <a:p>
            <a:r>
              <a:rPr lang="da-DK" sz="1800" dirty="0">
                <a:effectLst/>
                <a:latin typeface="Calibri" panose="020F0502020204030204" pitchFamily="34" charset="0"/>
                <a:ea typeface="Times New Roman" panose="02020603050405020304" pitchFamily="18" charset="0"/>
                <a:cs typeface="Arial" panose="020B0604020202020204" pitchFamily="34" charset="0"/>
              </a:rPr>
              <a:t> </a:t>
            </a:r>
            <a:endParaRPr lang="da-DK" sz="1800" dirty="0">
              <a:effectLst/>
              <a:latin typeface="Times New Roman" panose="02020603050405020304" pitchFamily="18" charset="0"/>
              <a:ea typeface="Times New Roman" panose="02020603050405020304" pitchFamily="18" charset="0"/>
            </a:endParaRPr>
          </a:p>
          <a:p>
            <a:r>
              <a:rPr lang="da-DK" sz="1800" dirty="0">
                <a:effectLst/>
                <a:latin typeface="Calibri" panose="020F0502020204030204" pitchFamily="34" charset="0"/>
                <a:ea typeface="Times New Roman" panose="02020603050405020304" pitchFamily="18" charset="0"/>
                <a:cs typeface="Arial" panose="020B0604020202020204" pitchFamily="34" charset="0"/>
              </a:rPr>
              <a:t>DMCG-PAL i dialog med Sundhedsstyrelsen: </a:t>
            </a:r>
          </a:p>
          <a:p>
            <a:r>
              <a:rPr lang="da-DK" sz="1800" dirty="0">
                <a:effectLst/>
                <a:latin typeface="Calibri" panose="020F0502020204030204" pitchFamily="34" charset="0"/>
                <a:ea typeface="Times New Roman" panose="02020603050405020304" pitchFamily="18" charset="0"/>
                <a:cs typeface="Arial" panose="020B0604020202020204" pitchFamily="34" charset="0"/>
              </a:rPr>
              <a:t>Sundhedsstyrelsen har i svar til faglige selskaber og DMCG-PAL i oktober 2022 fastslået, at der, både ud fra et sundhedsfagligt og juridisk perspektiv, er krav om at journalisere pårørendeindsatsen i de tilfælde, hvor der er tale om sundhedsfaglig behandling, herunder forebyggelse. I disse tilfælde bliver den pårørende selv til patient og skal have oprettet sin egen journal. </a:t>
            </a:r>
            <a:endParaRPr lang="da-DK" sz="1800" dirty="0">
              <a:effectLst/>
              <a:latin typeface="Times New Roman" panose="02020603050405020304" pitchFamily="18" charset="0"/>
              <a:ea typeface="Times New Roman" panose="02020603050405020304" pitchFamily="18" charset="0"/>
            </a:endParaRPr>
          </a:p>
          <a:p>
            <a:r>
              <a:rPr lang="da-DK" sz="1800" dirty="0">
                <a:effectLst/>
                <a:latin typeface="Calibri" panose="020F0502020204030204" pitchFamily="34" charset="0"/>
                <a:ea typeface="Times New Roman" panose="02020603050405020304" pitchFamily="18" charset="0"/>
                <a:cs typeface="Arial" panose="020B0604020202020204" pitchFamily="34" charset="0"/>
              </a:rPr>
              <a:t>Dermed er der også tilfælde, hvor man ikke skal dokumentere sin pårørendekontakt, og her nævner Sundhedsstyrelsen specifikt de tilfælde, hvor der alene er tale om generel rådgivning omkring, hvordan den pårørende kan håndtere situationen. </a:t>
            </a:r>
            <a:endParaRPr lang="da-DK" sz="1800" dirty="0">
              <a:effectLst/>
              <a:latin typeface="Times New Roman" panose="02020603050405020304" pitchFamily="18" charset="0"/>
              <a:ea typeface="Times New Roman" panose="02020603050405020304" pitchFamily="18" charset="0"/>
            </a:endParaRPr>
          </a:p>
          <a:p>
            <a:endParaRPr lang="da-DK" sz="1800" dirty="0">
              <a:effectLst/>
              <a:latin typeface="Calibri" panose="020F0502020204030204" pitchFamily="34" charset="0"/>
              <a:ea typeface="Times New Roman" panose="02020603050405020304" pitchFamily="18" charset="0"/>
              <a:cs typeface="Arial" panose="020B0604020202020204" pitchFamily="34" charset="0"/>
            </a:endParaRPr>
          </a:p>
          <a:p>
            <a:r>
              <a:rPr lang="da-DK" sz="1800" dirty="0">
                <a:effectLst/>
                <a:latin typeface="Calibri" panose="020F0502020204030204" pitchFamily="34" charset="0"/>
                <a:ea typeface="Times New Roman" panose="02020603050405020304" pitchFamily="18" charset="0"/>
                <a:cs typeface="Arial" panose="020B0604020202020204" pitchFamily="34" charset="0"/>
              </a:rPr>
              <a:t>Sundhedsstyrelsen mener, at der er et behov for en  </a:t>
            </a:r>
            <a:endParaRPr lang="da-DK" sz="1800"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pPr>
            <a:r>
              <a:rPr lang="da-DK" sz="1800" b="1" dirty="0">
                <a:effectLst/>
                <a:latin typeface="Calibri" panose="020F0502020204030204" pitchFamily="34" charset="0"/>
                <a:ea typeface="Times New Roman" panose="02020603050405020304" pitchFamily="18" charset="0"/>
                <a:cs typeface="Arial" panose="020B0604020202020204" pitchFamily="34" charset="0"/>
              </a:rPr>
              <a:t>Retningslinjer for hvornår en pårørendekontakt skal og ikke skal journalføres</a:t>
            </a:r>
            <a:r>
              <a:rPr lang="da-DK" sz="1800" dirty="0">
                <a:effectLst/>
                <a:latin typeface="Calibri" panose="020F0502020204030204" pitchFamily="34" charset="0"/>
                <a:ea typeface="Times New Roman" panose="02020603050405020304" pitchFamily="18" charset="0"/>
                <a:cs typeface="Arial" panose="020B0604020202020204" pitchFamily="34" charset="0"/>
              </a:rPr>
              <a:t>. DMCG-PAL udarbejder et forslag til retningslinjer, som herefter sendes i høring hos sundhedsjurister i både Sundhedsstyrelsen, Styrelsen for Patientsikkerhed og regionerne. </a:t>
            </a:r>
          </a:p>
          <a:p>
            <a:pPr marL="342900" lvl="0" indent="-342900">
              <a:buFont typeface="+mj-lt"/>
              <a:buAutoNum type="arabicPeriod"/>
            </a:pPr>
            <a:endParaRPr lang="da-DK" sz="1800" dirty="0">
              <a:effectLst/>
              <a:latin typeface="Calibri" panose="020F0502020204030204" pitchFamily="34" charset="0"/>
              <a:ea typeface="Times New Roman" panose="02020603050405020304" pitchFamily="18" charset="0"/>
              <a:cs typeface="Arial" panose="020B0604020202020204" pitchFamily="34" charset="0"/>
            </a:endParaRPr>
          </a:p>
          <a:p>
            <a:r>
              <a:rPr lang="da-DK" sz="1800" dirty="0">
                <a:effectLst/>
                <a:latin typeface="Calibri" panose="020F0502020204030204" pitchFamily="34" charset="0"/>
                <a:ea typeface="Times New Roman" panose="02020603050405020304" pitchFamily="18" charset="0"/>
                <a:cs typeface="Arial" panose="020B0604020202020204" pitchFamily="34" charset="0"/>
              </a:rPr>
              <a:t>Vi er derfor lige startet på arbejdet med en sådan retningslinje i februar 2023.</a:t>
            </a:r>
            <a:endParaRPr lang="da-DK" sz="1400" b="0" i="0" u="none" strike="noStrike" baseline="0" dirty="0">
              <a:solidFill>
                <a:srgbClr val="000000"/>
              </a:solidFill>
            </a:endParaRPr>
          </a:p>
        </p:txBody>
      </p:sp>
      <p:sp>
        <p:nvSpPr>
          <p:cNvPr id="4" name="Pladsholder til slidenummer 3"/>
          <p:cNvSpPr>
            <a:spLocks noGrp="1"/>
          </p:cNvSpPr>
          <p:nvPr>
            <p:ph type="sldNum" sz="quarter" idx="5"/>
          </p:nvPr>
        </p:nvSpPr>
        <p:spPr/>
        <p:txBody>
          <a:bodyPr/>
          <a:lstStyle/>
          <a:p>
            <a:fld id="{341B4F52-130B-4546-BF0C-02D7329DC19B}" type="slidenum">
              <a:rPr lang="da-DK" smtClean="0"/>
              <a:t>7</a:t>
            </a:fld>
            <a:endParaRPr lang="da-DK"/>
          </a:p>
        </p:txBody>
      </p:sp>
    </p:spTree>
    <p:extLst>
      <p:ext uri="{BB962C8B-B14F-4D97-AF65-F5344CB8AC3E}">
        <p14:creationId xmlns:p14="http://schemas.microsoft.com/office/powerpoint/2010/main" val="2652921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D21648-9E3C-4F1E-A7C2-DBF74272E250}"/>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1B9EAA7E-67DC-42F2-892F-ACA435257B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993130F8-19CC-4EDB-BE77-A739B4EA477D}"/>
              </a:ext>
            </a:extLst>
          </p:cNvPr>
          <p:cNvSpPr>
            <a:spLocks noGrp="1"/>
          </p:cNvSpPr>
          <p:nvPr>
            <p:ph type="dt" sz="half" idx="10"/>
          </p:nvPr>
        </p:nvSpPr>
        <p:spPr/>
        <p:txBody>
          <a:bodyPr/>
          <a:lstStyle/>
          <a:p>
            <a:fld id="{C869F4DC-14D3-4005-A9CF-76E91C314F4E}" type="datetimeFigureOut">
              <a:rPr lang="da-DK" smtClean="0"/>
              <a:t>11-03-2023</a:t>
            </a:fld>
            <a:endParaRPr lang="da-DK"/>
          </a:p>
        </p:txBody>
      </p:sp>
      <p:sp>
        <p:nvSpPr>
          <p:cNvPr id="5" name="Pladsholder til sidefod 4">
            <a:extLst>
              <a:ext uri="{FF2B5EF4-FFF2-40B4-BE49-F238E27FC236}">
                <a16:creationId xmlns:a16="http://schemas.microsoft.com/office/drawing/2014/main" id="{3B0630C5-E568-475D-BD69-E5FC4019379D}"/>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F7BC835E-0FFE-443C-99BA-276C45C2310D}"/>
              </a:ext>
            </a:extLst>
          </p:cNvPr>
          <p:cNvSpPr>
            <a:spLocks noGrp="1"/>
          </p:cNvSpPr>
          <p:nvPr>
            <p:ph type="sldNum" sz="quarter" idx="12"/>
          </p:nvPr>
        </p:nvSpPr>
        <p:spPr/>
        <p:txBody>
          <a:bodyPr/>
          <a:lstStyle/>
          <a:p>
            <a:fld id="{36BB4CBD-1BA8-4C8B-AB13-2578C60A9DD6}" type="slidenum">
              <a:rPr lang="da-DK" smtClean="0"/>
              <a:t>‹nr.›</a:t>
            </a:fld>
            <a:endParaRPr lang="da-DK"/>
          </a:p>
        </p:txBody>
      </p:sp>
    </p:spTree>
    <p:extLst>
      <p:ext uri="{BB962C8B-B14F-4D97-AF65-F5344CB8AC3E}">
        <p14:creationId xmlns:p14="http://schemas.microsoft.com/office/powerpoint/2010/main" val="899673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6F3479-1164-42E5-956D-A5F68473C387}"/>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8DDF2ADE-E43E-4F13-80D4-A1888B0AF194}"/>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7E466310-A598-4A17-863D-E735844ACC91}"/>
              </a:ext>
            </a:extLst>
          </p:cNvPr>
          <p:cNvSpPr>
            <a:spLocks noGrp="1"/>
          </p:cNvSpPr>
          <p:nvPr>
            <p:ph type="dt" sz="half" idx="10"/>
          </p:nvPr>
        </p:nvSpPr>
        <p:spPr/>
        <p:txBody>
          <a:bodyPr/>
          <a:lstStyle/>
          <a:p>
            <a:fld id="{C869F4DC-14D3-4005-A9CF-76E91C314F4E}" type="datetimeFigureOut">
              <a:rPr lang="da-DK" smtClean="0"/>
              <a:t>11-03-2023</a:t>
            </a:fld>
            <a:endParaRPr lang="da-DK"/>
          </a:p>
        </p:txBody>
      </p:sp>
      <p:sp>
        <p:nvSpPr>
          <p:cNvPr id="5" name="Pladsholder til sidefod 4">
            <a:extLst>
              <a:ext uri="{FF2B5EF4-FFF2-40B4-BE49-F238E27FC236}">
                <a16:creationId xmlns:a16="http://schemas.microsoft.com/office/drawing/2014/main" id="{7E9234BE-F131-4947-9654-43F79CE91363}"/>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3AE176C7-8882-4101-93F9-D4CF9515030C}"/>
              </a:ext>
            </a:extLst>
          </p:cNvPr>
          <p:cNvSpPr>
            <a:spLocks noGrp="1"/>
          </p:cNvSpPr>
          <p:nvPr>
            <p:ph type="sldNum" sz="quarter" idx="12"/>
          </p:nvPr>
        </p:nvSpPr>
        <p:spPr/>
        <p:txBody>
          <a:bodyPr/>
          <a:lstStyle/>
          <a:p>
            <a:fld id="{36BB4CBD-1BA8-4C8B-AB13-2578C60A9DD6}" type="slidenum">
              <a:rPr lang="da-DK" smtClean="0"/>
              <a:t>‹nr.›</a:t>
            </a:fld>
            <a:endParaRPr lang="da-DK"/>
          </a:p>
        </p:txBody>
      </p:sp>
    </p:spTree>
    <p:extLst>
      <p:ext uri="{BB962C8B-B14F-4D97-AF65-F5344CB8AC3E}">
        <p14:creationId xmlns:p14="http://schemas.microsoft.com/office/powerpoint/2010/main" val="4004086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8939384D-29C6-4A95-B545-3B30CFAEDBDA}"/>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5D254E7B-C7DF-428E-ADD2-CF27A8280A98}"/>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BEB61E02-616A-4015-A94D-1C9A02C523ED}"/>
              </a:ext>
            </a:extLst>
          </p:cNvPr>
          <p:cNvSpPr>
            <a:spLocks noGrp="1"/>
          </p:cNvSpPr>
          <p:nvPr>
            <p:ph type="dt" sz="half" idx="10"/>
          </p:nvPr>
        </p:nvSpPr>
        <p:spPr/>
        <p:txBody>
          <a:bodyPr/>
          <a:lstStyle/>
          <a:p>
            <a:fld id="{C869F4DC-14D3-4005-A9CF-76E91C314F4E}" type="datetimeFigureOut">
              <a:rPr lang="da-DK" smtClean="0"/>
              <a:t>11-03-2023</a:t>
            </a:fld>
            <a:endParaRPr lang="da-DK"/>
          </a:p>
        </p:txBody>
      </p:sp>
      <p:sp>
        <p:nvSpPr>
          <p:cNvPr id="5" name="Pladsholder til sidefod 4">
            <a:extLst>
              <a:ext uri="{FF2B5EF4-FFF2-40B4-BE49-F238E27FC236}">
                <a16:creationId xmlns:a16="http://schemas.microsoft.com/office/drawing/2014/main" id="{67315124-E688-4F75-B55F-AA298EE62153}"/>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6AC51EB4-7DDF-44F1-8763-3C481788E63D}"/>
              </a:ext>
            </a:extLst>
          </p:cNvPr>
          <p:cNvSpPr>
            <a:spLocks noGrp="1"/>
          </p:cNvSpPr>
          <p:nvPr>
            <p:ph type="sldNum" sz="quarter" idx="12"/>
          </p:nvPr>
        </p:nvSpPr>
        <p:spPr/>
        <p:txBody>
          <a:bodyPr/>
          <a:lstStyle/>
          <a:p>
            <a:fld id="{36BB4CBD-1BA8-4C8B-AB13-2578C60A9DD6}" type="slidenum">
              <a:rPr lang="da-DK" smtClean="0"/>
              <a:t>‹nr.›</a:t>
            </a:fld>
            <a:endParaRPr lang="da-DK"/>
          </a:p>
        </p:txBody>
      </p:sp>
    </p:spTree>
    <p:extLst>
      <p:ext uri="{BB962C8B-B14F-4D97-AF65-F5344CB8AC3E}">
        <p14:creationId xmlns:p14="http://schemas.microsoft.com/office/powerpoint/2010/main" val="254550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2FBE07-4294-45D6-913C-45D4479B77CB}"/>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9EE93B50-6267-4BB7-A140-4C65D917D310}"/>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CA30BDF7-03CB-4B10-80E9-3F3593AE8285}"/>
              </a:ext>
            </a:extLst>
          </p:cNvPr>
          <p:cNvSpPr>
            <a:spLocks noGrp="1"/>
          </p:cNvSpPr>
          <p:nvPr>
            <p:ph type="dt" sz="half" idx="10"/>
          </p:nvPr>
        </p:nvSpPr>
        <p:spPr/>
        <p:txBody>
          <a:bodyPr/>
          <a:lstStyle/>
          <a:p>
            <a:fld id="{C869F4DC-14D3-4005-A9CF-76E91C314F4E}" type="datetimeFigureOut">
              <a:rPr lang="da-DK" smtClean="0"/>
              <a:t>11-03-2023</a:t>
            </a:fld>
            <a:endParaRPr lang="da-DK"/>
          </a:p>
        </p:txBody>
      </p:sp>
      <p:sp>
        <p:nvSpPr>
          <p:cNvPr id="5" name="Pladsholder til sidefod 4">
            <a:extLst>
              <a:ext uri="{FF2B5EF4-FFF2-40B4-BE49-F238E27FC236}">
                <a16:creationId xmlns:a16="http://schemas.microsoft.com/office/drawing/2014/main" id="{53D07904-BBB4-4704-8D1E-40DB3DB36AC8}"/>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EDF58C2D-91B7-4FEF-A3A8-7D834E3080F5}"/>
              </a:ext>
            </a:extLst>
          </p:cNvPr>
          <p:cNvSpPr>
            <a:spLocks noGrp="1"/>
          </p:cNvSpPr>
          <p:nvPr>
            <p:ph type="sldNum" sz="quarter" idx="12"/>
          </p:nvPr>
        </p:nvSpPr>
        <p:spPr/>
        <p:txBody>
          <a:bodyPr/>
          <a:lstStyle/>
          <a:p>
            <a:fld id="{36BB4CBD-1BA8-4C8B-AB13-2578C60A9DD6}" type="slidenum">
              <a:rPr lang="da-DK" smtClean="0"/>
              <a:t>‹nr.›</a:t>
            </a:fld>
            <a:endParaRPr lang="da-DK"/>
          </a:p>
        </p:txBody>
      </p:sp>
    </p:spTree>
    <p:extLst>
      <p:ext uri="{BB962C8B-B14F-4D97-AF65-F5344CB8AC3E}">
        <p14:creationId xmlns:p14="http://schemas.microsoft.com/office/powerpoint/2010/main" val="835567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10E275-0042-4C07-8F36-7A1F7974B42D}"/>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F08E03EA-2346-4AFA-B536-BB62A85777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8E09D720-82E6-43F1-A125-754F37AE20E1}"/>
              </a:ext>
            </a:extLst>
          </p:cNvPr>
          <p:cNvSpPr>
            <a:spLocks noGrp="1"/>
          </p:cNvSpPr>
          <p:nvPr>
            <p:ph type="dt" sz="half" idx="10"/>
          </p:nvPr>
        </p:nvSpPr>
        <p:spPr/>
        <p:txBody>
          <a:bodyPr/>
          <a:lstStyle/>
          <a:p>
            <a:fld id="{C869F4DC-14D3-4005-A9CF-76E91C314F4E}" type="datetimeFigureOut">
              <a:rPr lang="da-DK" smtClean="0"/>
              <a:t>11-03-2023</a:t>
            </a:fld>
            <a:endParaRPr lang="da-DK"/>
          </a:p>
        </p:txBody>
      </p:sp>
      <p:sp>
        <p:nvSpPr>
          <p:cNvPr id="5" name="Pladsholder til sidefod 4">
            <a:extLst>
              <a:ext uri="{FF2B5EF4-FFF2-40B4-BE49-F238E27FC236}">
                <a16:creationId xmlns:a16="http://schemas.microsoft.com/office/drawing/2014/main" id="{5D8DA6FB-7403-4E4A-9600-38FED07472F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09311277-4EA1-4BA1-8B57-798511630FF1}"/>
              </a:ext>
            </a:extLst>
          </p:cNvPr>
          <p:cNvSpPr>
            <a:spLocks noGrp="1"/>
          </p:cNvSpPr>
          <p:nvPr>
            <p:ph type="sldNum" sz="quarter" idx="12"/>
          </p:nvPr>
        </p:nvSpPr>
        <p:spPr/>
        <p:txBody>
          <a:bodyPr/>
          <a:lstStyle/>
          <a:p>
            <a:fld id="{36BB4CBD-1BA8-4C8B-AB13-2578C60A9DD6}" type="slidenum">
              <a:rPr lang="da-DK" smtClean="0"/>
              <a:t>‹nr.›</a:t>
            </a:fld>
            <a:endParaRPr lang="da-DK"/>
          </a:p>
        </p:txBody>
      </p:sp>
    </p:spTree>
    <p:extLst>
      <p:ext uri="{BB962C8B-B14F-4D97-AF65-F5344CB8AC3E}">
        <p14:creationId xmlns:p14="http://schemas.microsoft.com/office/powerpoint/2010/main" val="2983622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4832B7-F59A-4CA6-B8D6-6AB2DEFD3034}"/>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EC17551B-5921-4C9D-8CB9-A9C3E3E086EF}"/>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D627B730-DC35-45F6-BD51-83C4D21FFC2A}"/>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ACA90492-EA32-4E85-A8F1-DAF1BC1E6C97}"/>
              </a:ext>
            </a:extLst>
          </p:cNvPr>
          <p:cNvSpPr>
            <a:spLocks noGrp="1"/>
          </p:cNvSpPr>
          <p:nvPr>
            <p:ph type="dt" sz="half" idx="10"/>
          </p:nvPr>
        </p:nvSpPr>
        <p:spPr/>
        <p:txBody>
          <a:bodyPr/>
          <a:lstStyle/>
          <a:p>
            <a:fld id="{C869F4DC-14D3-4005-A9CF-76E91C314F4E}" type="datetimeFigureOut">
              <a:rPr lang="da-DK" smtClean="0"/>
              <a:t>11-03-2023</a:t>
            </a:fld>
            <a:endParaRPr lang="da-DK"/>
          </a:p>
        </p:txBody>
      </p:sp>
      <p:sp>
        <p:nvSpPr>
          <p:cNvPr id="6" name="Pladsholder til sidefod 5">
            <a:extLst>
              <a:ext uri="{FF2B5EF4-FFF2-40B4-BE49-F238E27FC236}">
                <a16:creationId xmlns:a16="http://schemas.microsoft.com/office/drawing/2014/main" id="{B3527589-8F53-4286-859E-D92153A1CA83}"/>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CAC22EE9-490D-47C6-9932-7908A736257D}"/>
              </a:ext>
            </a:extLst>
          </p:cNvPr>
          <p:cNvSpPr>
            <a:spLocks noGrp="1"/>
          </p:cNvSpPr>
          <p:nvPr>
            <p:ph type="sldNum" sz="quarter" idx="12"/>
          </p:nvPr>
        </p:nvSpPr>
        <p:spPr/>
        <p:txBody>
          <a:bodyPr/>
          <a:lstStyle/>
          <a:p>
            <a:fld id="{36BB4CBD-1BA8-4C8B-AB13-2578C60A9DD6}" type="slidenum">
              <a:rPr lang="da-DK" smtClean="0"/>
              <a:t>‹nr.›</a:t>
            </a:fld>
            <a:endParaRPr lang="da-DK"/>
          </a:p>
        </p:txBody>
      </p:sp>
    </p:spTree>
    <p:extLst>
      <p:ext uri="{BB962C8B-B14F-4D97-AF65-F5344CB8AC3E}">
        <p14:creationId xmlns:p14="http://schemas.microsoft.com/office/powerpoint/2010/main" val="2515872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D908E2-CD1B-4092-B085-CB65409D3814}"/>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372EDC0B-673C-42B1-9CA5-3410BBD6BE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3EED89AD-788D-49C3-B37E-B2EA3EC0A742}"/>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1D9A7C21-571C-4C76-BED0-34CDD6DA7C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70725600-4AB3-49A3-9330-83EA038D2329}"/>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73FDF90F-0098-445A-B0F7-7B30187458EC}"/>
              </a:ext>
            </a:extLst>
          </p:cNvPr>
          <p:cNvSpPr>
            <a:spLocks noGrp="1"/>
          </p:cNvSpPr>
          <p:nvPr>
            <p:ph type="dt" sz="half" idx="10"/>
          </p:nvPr>
        </p:nvSpPr>
        <p:spPr/>
        <p:txBody>
          <a:bodyPr/>
          <a:lstStyle/>
          <a:p>
            <a:fld id="{C869F4DC-14D3-4005-A9CF-76E91C314F4E}" type="datetimeFigureOut">
              <a:rPr lang="da-DK" smtClean="0"/>
              <a:t>11-03-2023</a:t>
            </a:fld>
            <a:endParaRPr lang="da-DK"/>
          </a:p>
        </p:txBody>
      </p:sp>
      <p:sp>
        <p:nvSpPr>
          <p:cNvPr id="8" name="Pladsholder til sidefod 7">
            <a:extLst>
              <a:ext uri="{FF2B5EF4-FFF2-40B4-BE49-F238E27FC236}">
                <a16:creationId xmlns:a16="http://schemas.microsoft.com/office/drawing/2014/main" id="{21E76C6F-0B5F-4EEA-9C21-095145DA684C}"/>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24CE77F7-AF70-4B06-B1ED-E3FBCCA26432}"/>
              </a:ext>
            </a:extLst>
          </p:cNvPr>
          <p:cNvSpPr>
            <a:spLocks noGrp="1"/>
          </p:cNvSpPr>
          <p:nvPr>
            <p:ph type="sldNum" sz="quarter" idx="12"/>
          </p:nvPr>
        </p:nvSpPr>
        <p:spPr/>
        <p:txBody>
          <a:bodyPr/>
          <a:lstStyle/>
          <a:p>
            <a:fld id="{36BB4CBD-1BA8-4C8B-AB13-2578C60A9DD6}" type="slidenum">
              <a:rPr lang="da-DK" smtClean="0"/>
              <a:t>‹nr.›</a:t>
            </a:fld>
            <a:endParaRPr lang="da-DK"/>
          </a:p>
        </p:txBody>
      </p:sp>
    </p:spTree>
    <p:extLst>
      <p:ext uri="{BB962C8B-B14F-4D97-AF65-F5344CB8AC3E}">
        <p14:creationId xmlns:p14="http://schemas.microsoft.com/office/powerpoint/2010/main" val="467074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7BBEF4-533D-4A17-86B3-F52AF659F526}"/>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681CAFB1-3A38-4A05-B4C3-57A5D58B0312}"/>
              </a:ext>
            </a:extLst>
          </p:cNvPr>
          <p:cNvSpPr>
            <a:spLocks noGrp="1"/>
          </p:cNvSpPr>
          <p:nvPr>
            <p:ph type="dt" sz="half" idx="10"/>
          </p:nvPr>
        </p:nvSpPr>
        <p:spPr/>
        <p:txBody>
          <a:bodyPr/>
          <a:lstStyle/>
          <a:p>
            <a:fld id="{C869F4DC-14D3-4005-A9CF-76E91C314F4E}" type="datetimeFigureOut">
              <a:rPr lang="da-DK" smtClean="0"/>
              <a:t>11-03-2023</a:t>
            </a:fld>
            <a:endParaRPr lang="da-DK"/>
          </a:p>
        </p:txBody>
      </p:sp>
      <p:sp>
        <p:nvSpPr>
          <p:cNvPr id="4" name="Pladsholder til sidefod 3">
            <a:extLst>
              <a:ext uri="{FF2B5EF4-FFF2-40B4-BE49-F238E27FC236}">
                <a16:creationId xmlns:a16="http://schemas.microsoft.com/office/drawing/2014/main" id="{651138E8-C1EA-4726-8FC5-0E9A1014C3AB}"/>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5D818BF3-8E5C-44DD-A864-6CED535F4996}"/>
              </a:ext>
            </a:extLst>
          </p:cNvPr>
          <p:cNvSpPr>
            <a:spLocks noGrp="1"/>
          </p:cNvSpPr>
          <p:nvPr>
            <p:ph type="sldNum" sz="quarter" idx="12"/>
          </p:nvPr>
        </p:nvSpPr>
        <p:spPr/>
        <p:txBody>
          <a:bodyPr/>
          <a:lstStyle/>
          <a:p>
            <a:fld id="{36BB4CBD-1BA8-4C8B-AB13-2578C60A9DD6}" type="slidenum">
              <a:rPr lang="da-DK" smtClean="0"/>
              <a:t>‹nr.›</a:t>
            </a:fld>
            <a:endParaRPr lang="da-DK"/>
          </a:p>
        </p:txBody>
      </p:sp>
    </p:spTree>
    <p:extLst>
      <p:ext uri="{BB962C8B-B14F-4D97-AF65-F5344CB8AC3E}">
        <p14:creationId xmlns:p14="http://schemas.microsoft.com/office/powerpoint/2010/main" val="300297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1CD5DA25-4036-4BCC-8F93-B6F39270211D}"/>
              </a:ext>
            </a:extLst>
          </p:cNvPr>
          <p:cNvSpPr>
            <a:spLocks noGrp="1"/>
          </p:cNvSpPr>
          <p:nvPr>
            <p:ph type="dt" sz="half" idx="10"/>
          </p:nvPr>
        </p:nvSpPr>
        <p:spPr/>
        <p:txBody>
          <a:bodyPr/>
          <a:lstStyle/>
          <a:p>
            <a:fld id="{C869F4DC-14D3-4005-A9CF-76E91C314F4E}" type="datetimeFigureOut">
              <a:rPr lang="da-DK" smtClean="0"/>
              <a:t>11-03-2023</a:t>
            </a:fld>
            <a:endParaRPr lang="da-DK"/>
          </a:p>
        </p:txBody>
      </p:sp>
      <p:sp>
        <p:nvSpPr>
          <p:cNvPr id="3" name="Pladsholder til sidefod 2">
            <a:extLst>
              <a:ext uri="{FF2B5EF4-FFF2-40B4-BE49-F238E27FC236}">
                <a16:creationId xmlns:a16="http://schemas.microsoft.com/office/drawing/2014/main" id="{C8BAC67E-EEDF-4D99-BA37-B4929D643A67}"/>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178BB482-BA20-401F-8D6B-42967FEEF4D9}"/>
              </a:ext>
            </a:extLst>
          </p:cNvPr>
          <p:cNvSpPr>
            <a:spLocks noGrp="1"/>
          </p:cNvSpPr>
          <p:nvPr>
            <p:ph type="sldNum" sz="quarter" idx="12"/>
          </p:nvPr>
        </p:nvSpPr>
        <p:spPr/>
        <p:txBody>
          <a:bodyPr/>
          <a:lstStyle/>
          <a:p>
            <a:fld id="{36BB4CBD-1BA8-4C8B-AB13-2578C60A9DD6}" type="slidenum">
              <a:rPr lang="da-DK" smtClean="0"/>
              <a:t>‹nr.›</a:t>
            </a:fld>
            <a:endParaRPr lang="da-DK"/>
          </a:p>
        </p:txBody>
      </p:sp>
    </p:spTree>
    <p:extLst>
      <p:ext uri="{BB962C8B-B14F-4D97-AF65-F5344CB8AC3E}">
        <p14:creationId xmlns:p14="http://schemas.microsoft.com/office/powerpoint/2010/main" val="1236272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0E1FB6-C9AB-4A43-B362-F4B7348236AD}"/>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54C1B0E7-EC62-4049-A9C0-97C6BB54E4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2FB0925B-132E-4286-B4A7-B1D0E2DE70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062D95B6-63E3-41A0-8209-9B0924908DA1}"/>
              </a:ext>
            </a:extLst>
          </p:cNvPr>
          <p:cNvSpPr>
            <a:spLocks noGrp="1"/>
          </p:cNvSpPr>
          <p:nvPr>
            <p:ph type="dt" sz="half" idx="10"/>
          </p:nvPr>
        </p:nvSpPr>
        <p:spPr/>
        <p:txBody>
          <a:bodyPr/>
          <a:lstStyle/>
          <a:p>
            <a:fld id="{C869F4DC-14D3-4005-A9CF-76E91C314F4E}" type="datetimeFigureOut">
              <a:rPr lang="da-DK" smtClean="0"/>
              <a:t>11-03-2023</a:t>
            </a:fld>
            <a:endParaRPr lang="da-DK"/>
          </a:p>
        </p:txBody>
      </p:sp>
      <p:sp>
        <p:nvSpPr>
          <p:cNvPr id="6" name="Pladsholder til sidefod 5">
            <a:extLst>
              <a:ext uri="{FF2B5EF4-FFF2-40B4-BE49-F238E27FC236}">
                <a16:creationId xmlns:a16="http://schemas.microsoft.com/office/drawing/2014/main" id="{60EAF127-9F64-4871-A317-E6F4776D8E7A}"/>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5790CF13-8262-449C-BD8A-EEAC2002947A}"/>
              </a:ext>
            </a:extLst>
          </p:cNvPr>
          <p:cNvSpPr>
            <a:spLocks noGrp="1"/>
          </p:cNvSpPr>
          <p:nvPr>
            <p:ph type="sldNum" sz="quarter" idx="12"/>
          </p:nvPr>
        </p:nvSpPr>
        <p:spPr/>
        <p:txBody>
          <a:bodyPr/>
          <a:lstStyle/>
          <a:p>
            <a:fld id="{36BB4CBD-1BA8-4C8B-AB13-2578C60A9DD6}" type="slidenum">
              <a:rPr lang="da-DK" smtClean="0"/>
              <a:t>‹nr.›</a:t>
            </a:fld>
            <a:endParaRPr lang="da-DK"/>
          </a:p>
        </p:txBody>
      </p:sp>
    </p:spTree>
    <p:extLst>
      <p:ext uri="{BB962C8B-B14F-4D97-AF65-F5344CB8AC3E}">
        <p14:creationId xmlns:p14="http://schemas.microsoft.com/office/powerpoint/2010/main" val="1484677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10193A-7FE6-4C96-B44F-C43266CB20B3}"/>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D46AE9F5-DE86-47B0-936F-93EA4E7ACE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06EDE036-C16C-4472-9031-6AA0F6E2F2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28EEF694-FFB6-40E5-BA3B-5C8A1361E356}"/>
              </a:ext>
            </a:extLst>
          </p:cNvPr>
          <p:cNvSpPr>
            <a:spLocks noGrp="1"/>
          </p:cNvSpPr>
          <p:nvPr>
            <p:ph type="dt" sz="half" idx="10"/>
          </p:nvPr>
        </p:nvSpPr>
        <p:spPr/>
        <p:txBody>
          <a:bodyPr/>
          <a:lstStyle/>
          <a:p>
            <a:fld id="{C869F4DC-14D3-4005-A9CF-76E91C314F4E}" type="datetimeFigureOut">
              <a:rPr lang="da-DK" smtClean="0"/>
              <a:t>11-03-2023</a:t>
            </a:fld>
            <a:endParaRPr lang="da-DK"/>
          </a:p>
        </p:txBody>
      </p:sp>
      <p:sp>
        <p:nvSpPr>
          <p:cNvPr id="6" name="Pladsholder til sidefod 5">
            <a:extLst>
              <a:ext uri="{FF2B5EF4-FFF2-40B4-BE49-F238E27FC236}">
                <a16:creationId xmlns:a16="http://schemas.microsoft.com/office/drawing/2014/main" id="{E0D6CBED-E310-4C08-B406-AEE1300465ED}"/>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FFA5BCEE-D273-4F38-98E7-3B96FD88B3B9}"/>
              </a:ext>
            </a:extLst>
          </p:cNvPr>
          <p:cNvSpPr>
            <a:spLocks noGrp="1"/>
          </p:cNvSpPr>
          <p:nvPr>
            <p:ph type="sldNum" sz="quarter" idx="12"/>
          </p:nvPr>
        </p:nvSpPr>
        <p:spPr/>
        <p:txBody>
          <a:bodyPr/>
          <a:lstStyle/>
          <a:p>
            <a:fld id="{36BB4CBD-1BA8-4C8B-AB13-2578C60A9DD6}" type="slidenum">
              <a:rPr lang="da-DK" smtClean="0"/>
              <a:t>‹nr.›</a:t>
            </a:fld>
            <a:endParaRPr lang="da-DK"/>
          </a:p>
        </p:txBody>
      </p:sp>
    </p:spTree>
    <p:extLst>
      <p:ext uri="{BB962C8B-B14F-4D97-AF65-F5344CB8AC3E}">
        <p14:creationId xmlns:p14="http://schemas.microsoft.com/office/powerpoint/2010/main" val="3586596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8C84CDE2-2C84-4953-86CF-ED5E9E2CC6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4553050F-29CB-49EA-B34D-90DED72456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04A8B17D-AD96-462C-8D2C-7EA797033C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69F4DC-14D3-4005-A9CF-76E91C314F4E}" type="datetimeFigureOut">
              <a:rPr lang="da-DK" smtClean="0"/>
              <a:t>11-03-2023</a:t>
            </a:fld>
            <a:endParaRPr lang="da-DK"/>
          </a:p>
        </p:txBody>
      </p:sp>
      <p:sp>
        <p:nvSpPr>
          <p:cNvPr id="5" name="Pladsholder til sidefod 4">
            <a:extLst>
              <a:ext uri="{FF2B5EF4-FFF2-40B4-BE49-F238E27FC236}">
                <a16:creationId xmlns:a16="http://schemas.microsoft.com/office/drawing/2014/main" id="{9D434BC2-9A4C-4B83-AB20-07E34C93B9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139ADED8-4753-4FD7-BAD2-9ADB928783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BB4CBD-1BA8-4C8B-AB13-2578C60A9DD6}" type="slidenum">
              <a:rPr lang="da-DK" smtClean="0"/>
              <a:t>‹nr.›</a:t>
            </a:fld>
            <a:endParaRPr lang="da-DK"/>
          </a:p>
        </p:txBody>
      </p:sp>
    </p:spTree>
    <p:extLst>
      <p:ext uri="{BB962C8B-B14F-4D97-AF65-F5344CB8AC3E}">
        <p14:creationId xmlns:p14="http://schemas.microsoft.com/office/powerpoint/2010/main" val="3092480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73F7ABE-1344-4670-A21B-D0CC299185F9}"/>
              </a:ext>
            </a:extLst>
          </p:cNvPr>
          <p:cNvSpPr>
            <a:spLocks noGrp="1"/>
          </p:cNvSpPr>
          <p:nvPr>
            <p:ph type="title"/>
          </p:nvPr>
        </p:nvSpPr>
        <p:spPr>
          <a:xfrm>
            <a:off x="686834" y="1153572"/>
            <a:ext cx="3200400" cy="4461163"/>
          </a:xfrm>
        </p:spPr>
        <p:txBody>
          <a:bodyPr>
            <a:normAutofit/>
          </a:bodyPr>
          <a:lstStyle/>
          <a:p>
            <a:r>
              <a:rPr lang="da-DK" sz="2800" dirty="0">
                <a:solidFill>
                  <a:srgbClr val="FFFFFF"/>
                </a:solidFill>
              </a:rPr>
              <a:t>Årsmøde d. 13. marts 2023</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dsholder til indhold 2">
            <a:extLst>
              <a:ext uri="{FF2B5EF4-FFF2-40B4-BE49-F238E27FC236}">
                <a16:creationId xmlns:a16="http://schemas.microsoft.com/office/drawing/2014/main" id="{A68C3BBC-45C8-4874-B8BB-6427D43C0C0E}"/>
              </a:ext>
            </a:extLst>
          </p:cNvPr>
          <p:cNvSpPr>
            <a:spLocks noGrp="1"/>
          </p:cNvSpPr>
          <p:nvPr>
            <p:ph idx="1"/>
          </p:nvPr>
        </p:nvSpPr>
        <p:spPr>
          <a:xfrm>
            <a:off x="4447308" y="477078"/>
            <a:ext cx="6906491" cy="5699885"/>
          </a:xfrm>
        </p:spPr>
        <p:txBody>
          <a:bodyPr anchor="ctr">
            <a:normAutofit/>
          </a:bodyPr>
          <a:lstStyle/>
          <a:p>
            <a:endParaRPr lang="da-DK" dirty="0"/>
          </a:p>
          <a:p>
            <a:pPr marL="0" indent="0" algn="ctr">
              <a:buNone/>
            </a:pPr>
            <a:r>
              <a:rPr lang="da-DK" dirty="0"/>
              <a:t>Kliniske retningslinjer - Status</a:t>
            </a:r>
          </a:p>
          <a:p>
            <a:pPr marL="0" indent="0" algn="ctr">
              <a:buNone/>
            </a:pPr>
            <a:r>
              <a:rPr lang="da-DK" sz="2000" dirty="0"/>
              <a:t>Anna Jedzini Ogstrup </a:t>
            </a:r>
          </a:p>
          <a:p>
            <a:pPr marL="0" indent="0" algn="ctr">
              <a:buNone/>
            </a:pPr>
            <a:r>
              <a:rPr lang="da-DK" sz="2000" dirty="0"/>
              <a:t>akademisk medarbejder, DMCG-PAL</a:t>
            </a:r>
          </a:p>
          <a:p>
            <a:pPr marL="0" indent="0">
              <a:buNone/>
            </a:pPr>
            <a:endParaRPr lang="da-DK" dirty="0"/>
          </a:p>
        </p:txBody>
      </p:sp>
      <p:sp>
        <p:nvSpPr>
          <p:cNvPr id="28" name="Pladsholder til sidefod 1">
            <a:extLst>
              <a:ext uri="{FF2B5EF4-FFF2-40B4-BE49-F238E27FC236}">
                <a16:creationId xmlns:a16="http://schemas.microsoft.com/office/drawing/2014/main" id="{17E702DF-B627-4772-A1C8-0945E8082870}"/>
              </a:ext>
            </a:extLst>
          </p:cNvPr>
          <p:cNvSpPr txBox="1">
            <a:spLocks/>
          </p:cNvSpPr>
          <p:nvPr/>
        </p:nvSpPr>
        <p:spPr>
          <a:xfrm>
            <a:off x="686834" y="6065046"/>
            <a:ext cx="11195824" cy="649286"/>
          </a:xfrm>
          <a:prstGeom prst="rect">
            <a:avLst/>
          </a:prstGeom>
        </p:spPr>
        <p:txBody>
          <a:bodyPr vert="horz" lIns="91440" tIns="45720" rIns="91440" bIns="45720"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da-DK" sz="3600" dirty="0">
                <a:latin typeface="Franklin Gothic Demi Cond" panose="020B0706030402020204" pitchFamily="34" charset="0"/>
              </a:rPr>
              <a:t>DMCG-</a:t>
            </a:r>
            <a:r>
              <a:rPr lang="da-DK" sz="3600" dirty="0">
                <a:solidFill>
                  <a:srgbClr val="92D050"/>
                </a:solidFill>
                <a:latin typeface="Franklin Gothic Demi Cond" panose="020B0706030402020204" pitchFamily="34" charset="0"/>
              </a:rPr>
              <a:t>PAL                                     </a:t>
            </a:r>
            <a:r>
              <a:rPr lang="da-DK" b="1" dirty="0"/>
              <a:t>Dansk Multidisciplinær Cancer Gruppe for Palliativ Indsats</a:t>
            </a:r>
            <a:endParaRPr lang="da-DK" sz="3600" dirty="0">
              <a:solidFill>
                <a:srgbClr val="92D050"/>
              </a:solidFill>
              <a:latin typeface="Franklin Gothic Demi Cond" panose="020B0706030402020204" pitchFamily="34" charset="0"/>
            </a:endParaRPr>
          </a:p>
        </p:txBody>
      </p:sp>
    </p:spTree>
    <p:extLst>
      <p:ext uri="{BB962C8B-B14F-4D97-AF65-F5344CB8AC3E}">
        <p14:creationId xmlns:p14="http://schemas.microsoft.com/office/powerpoint/2010/main" val="2830273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dsholder til sidefod 1">
            <a:extLst>
              <a:ext uri="{FF2B5EF4-FFF2-40B4-BE49-F238E27FC236}">
                <a16:creationId xmlns:a16="http://schemas.microsoft.com/office/drawing/2014/main" id="{03B1ACB7-4047-4660-B7A6-E58657D61157}"/>
              </a:ext>
            </a:extLst>
          </p:cNvPr>
          <p:cNvSpPr txBox="1">
            <a:spLocks/>
          </p:cNvSpPr>
          <p:nvPr/>
        </p:nvSpPr>
        <p:spPr>
          <a:xfrm>
            <a:off x="713678" y="6072190"/>
            <a:ext cx="11195824" cy="649286"/>
          </a:xfrm>
          <a:prstGeom prst="rect">
            <a:avLst/>
          </a:prstGeom>
        </p:spPr>
        <p:txBody>
          <a:bodyPr vert="horz" lIns="91440" tIns="45720" rIns="91440" bIns="45720"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da-DK" sz="3600" dirty="0">
                <a:latin typeface="Franklin Gothic Demi Cond" panose="020B0706030402020204" pitchFamily="34" charset="0"/>
              </a:rPr>
              <a:t>DMCG-</a:t>
            </a:r>
            <a:r>
              <a:rPr lang="da-DK" sz="3600" dirty="0">
                <a:solidFill>
                  <a:srgbClr val="92D050"/>
                </a:solidFill>
                <a:latin typeface="Franklin Gothic Demi Cond" panose="020B0706030402020204" pitchFamily="34" charset="0"/>
              </a:rPr>
              <a:t>PAL                                                               </a:t>
            </a:r>
            <a:r>
              <a:rPr lang="da-DK" b="1" dirty="0"/>
              <a:t>Dansk Multidisciplinær Cancer Gruppe for Palliativ Indsats</a:t>
            </a:r>
            <a:endParaRPr lang="da-DK" sz="3600" dirty="0">
              <a:solidFill>
                <a:srgbClr val="92D050"/>
              </a:solidFill>
              <a:latin typeface="Franklin Gothic Demi Cond" panose="020B0706030402020204" pitchFamily="34" charset="0"/>
            </a:endParaRPr>
          </a:p>
        </p:txBody>
      </p:sp>
      <p:sp>
        <p:nvSpPr>
          <p:cNvPr id="6" name="Titel 1">
            <a:extLst>
              <a:ext uri="{FF2B5EF4-FFF2-40B4-BE49-F238E27FC236}">
                <a16:creationId xmlns:a16="http://schemas.microsoft.com/office/drawing/2014/main" id="{383ED87A-C62F-4AEE-80E6-61BC6C661BD5}"/>
              </a:ext>
            </a:extLst>
          </p:cNvPr>
          <p:cNvSpPr txBox="1">
            <a:spLocks noGrp="1"/>
          </p:cNvSpPr>
          <p:nvPr>
            <p:ph type="title"/>
          </p:nvPr>
        </p:nvSpPr>
        <p:spPr>
          <a:xfrm>
            <a:off x="838200" y="18302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a-DK" dirty="0"/>
              <a:t>Kliniske retningslinjer udgivet 2010-2023</a:t>
            </a:r>
          </a:p>
        </p:txBody>
      </p:sp>
      <p:sp>
        <p:nvSpPr>
          <p:cNvPr id="8" name="Pladsholder til indhold 3">
            <a:extLst>
              <a:ext uri="{FF2B5EF4-FFF2-40B4-BE49-F238E27FC236}">
                <a16:creationId xmlns:a16="http://schemas.microsoft.com/office/drawing/2014/main" id="{C0CC4E45-D8C1-4551-8FB3-ECF573F21ABF}"/>
              </a:ext>
            </a:extLst>
          </p:cNvPr>
          <p:cNvSpPr>
            <a:spLocks noGrp="1"/>
          </p:cNvSpPr>
          <p:nvPr>
            <p:ph idx="1"/>
          </p:nvPr>
        </p:nvSpPr>
        <p:spPr>
          <a:xfrm>
            <a:off x="282498" y="1358283"/>
            <a:ext cx="10933376" cy="4891597"/>
          </a:xfrm>
        </p:spPr>
        <p:txBody>
          <a:bodyPr numCol="3">
            <a:normAutofit/>
          </a:bodyPr>
          <a:lstStyle/>
          <a:p>
            <a:pPr marL="0" lvl="0" indent="0">
              <a:lnSpc>
                <a:spcPct val="107000"/>
              </a:lnSpc>
              <a:buNone/>
            </a:pPr>
            <a:r>
              <a:rPr lang="da-DK" sz="1800" u="sng" dirty="0"/>
              <a:t>Delirium</a:t>
            </a:r>
          </a:p>
          <a:p>
            <a:pPr marL="0" lvl="0" indent="0">
              <a:lnSpc>
                <a:spcPct val="107000"/>
              </a:lnSpc>
              <a:buNone/>
            </a:pPr>
            <a:r>
              <a:rPr lang="da-DK" sz="1200" dirty="0"/>
              <a:t>• Identifikation af delirium </a:t>
            </a:r>
          </a:p>
          <a:p>
            <a:pPr marL="0" lvl="0" indent="0">
              <a:lnSpc>
                <a:spcPct val="107000"/>
              </a:lnSpc>
              <a:buNone/>
            </a:pPr>
            <a:r>
              <a:rPr lang="da-DK" sz="1200" dirty="0"/>
              <a:t>• Nonfarmakologisk forebyggelse af delirium</a:t>
            </a:r>
          </a:p>
          <a:p>
            <a:pPr marL="0" lvl="0" indent="0">
              <a:lnSpc>
                <a:spcPct val="107000"/>
              </a:lnSpc>
              <a:buNone/>
            </a:pPr>
            <a:r>
              <a:rPr lang="da-DK" sz="1200" dirty="0"/>
              <a:t>• Støtte til pårørende </a:t>
            </a:r>
          </a:p>
          <a:p>
            <a:pPr marL="0" lvl="0" indent="0">
              <a:lnSpc>
                <a:spcPct val="107000"/>
              </a:lnSpc>
              <a:buNone/>
            </a:pPr>
            <a:r>
              <a:rPr lang="da-DK" sz="1200" dirty="0"/>
              <a:t>• Farmakologisk behandling </a:t>
            </a:r>
          </a:p>
          <a:p>
            <a:pPr marL="0" indent="0">
              <a:lnSpc>
                <a:spcPct val="107000"/>
              </a:lnSpc>
              <a:buNone/>
            </a:pPr>
            <a:r>
              <a:rPr lang="da-DK" sz="1800" u="sng" dirty="0"/>
              <a:t>Cancer relateret fatigue</a:t>
            </a:r>
          </a:p>
          <a:p>
            <a:pPr>
              <a:lnSpc>
                <a:spcPct val="107000"/>
              </a:lnSpc>
            </a:pPr>
            <a:r>
              <a:rPr lang="da-DK" sz="1200" dirty="0"/>
              <a:t>Farmakologisk behandling</a:t>
            </a:r>
          </a:p>
          <a:p>
            <a:pPr>
              <a:lnSpc>
                <a:spcPct val="107000"/>
              </a:lnSpc>
            </a:pPr>
            <a:r>
              <a:rPr lang="da-DK" sz="1200" dirty="0"/>
              <a:t>Fysisk træning til lindring af CRF</a:t>
            </a:r>
          </a:p>
          <a:p>
            <a:pPr>
              <a:lnSpc>
                <a:spcPct val="107000"/>
              </a:lnSpc>
            </a:pPr>
            <a:r>
              <a:rPr lang="da-DK" sz="1200" dirty="0"/>
              <a:t>Psykosociale interventioner til lindring af CRF</a:t>
            </a:r>
            <a:endParaRPr lang="da-DK" sz="1200" u="sng" dirty="0"/>
          </a:p>
          <a:p>
            <a:pPr marL="0" lvl="0" indent="0">
              <a:lnSpc>
                <a:spcPct val="107000"/>
              </a:lnSpc>
              <a:buNone/>
            </a:pPr>
            <a:r>
              <a:rPr lang="da-DK" sz="1800" u="sng" dirty="0"/>
              <a:t>Lindring af dyspnø </a:t>
            </a:r>
          </a:p>
          <a:p>
            <a:pPr marL="0" lvl="0" indent="0">
              <a:lnSpc>
                <a:spcPct val="107000"/>
              </a:lnSpc>
              <a:buNone/>
            </a:pPr>
            <a:r>
              <a:rPr lang="da-DK" sz="1200" dirty="0"/>
              <a:t>• Interventioner til lindring af refraktær dyspnø</a:t>
            </a:r>
          </a:p>
          <a:p>
            <a:pPr marL="0" lvl="0" indent="0">
              <a:lnSpc>
                <a:spcPct val="107000"/>
              </a:lnSpc>
              <a:buNone/>
            </a:pPr>
            <a:r>
              <a:rPr lang="da-DK" sz="1200" dirty="0"/>
              <a:t> • Nasal iltterapi og håndholdt vifte</a:t>
            </a:r>
          </a:p>
          <a:p>
            <a:pPr marL="0" lvl="0" indent="0">
              <a:lnSpc>
                <a:spcPct val="107000"/>
              </a:lnSpc>
              <a:buNone/>
            </a:pPr>
            <a:endParaRPr lang="da-DK" sz="1800" u="sng" dirty="0"/>
          </a:p>
          <a:p>
            <a:pPr marL="0" lvl="0" indent="0">
              <a:lnSpc>
                <a:spcPct val="107000"/>
              </a:lnSpc>
              <a:buNone/>
            </a:pPr>
            <a:r>
              <a:rPr lang="da-DK" sz="1800" u="sng" dirty="0"/>
              <a:t>Depression </a:t>
            </a:r>
          </a:p>
          <a:p>
            <a:pPr marL="0" lvl="0" indent="0">
              <a:lnSpc>
                <a:spcPct val="107000"/>
              </a:lnSpc>
              <a:buNone/>
            </a:pPr>
            <a:r>
              <a:rPr lang="da-DK" sz="1200" dirty="0"/>
              <a:t>• Screening for depression </a:t>
            </a:r>
          </a:p>
          <a:p>
            <a:pPr marL="0" lvl="0" indent="0">
              <a:lnSpc>
                <a:spcPct val="107000"/>
              </a:lnSpc>
              <a:buNone/>
            </a:pPr>
            <a:r>
              <a:rPr lang="da-DK" sz="1200" dirty="0"/>
              <a:t>• Behandling af klinisk depression </a:t>
            </a:r>
          </a:p>
          <a:p>
            <a:pPr marL="0" lvl="0" indent="0">
              <a:lnSpc>
                <a:spcPct val="107000"/>
              </a:lnSpc>
              <a:buNone/>
            </a:pPr>
            <a:r>
              <a:rPr lang="da-DK" sz="1800" u="sng" dirty="0"/>
              <a:t>Pårørende </a:t>
            </a:r>
          </a:p>
          <a:p>
            <a:pPr marL="0" lvl="0" indent="0">
              <a:lnSpc>
                <a:spcPct val="107000"/>
              </a:lnSpc>
              <a:buNone/>
            </a:pPr>
            <a:r>
              <a:rPr lang="da-DK" sz="1200" dirty="0"/>
              <a:t>• Systematisk opsporing af risiko og forebyggelse af </a:t>
            </a:r>
            <a:r>
              <a:rPr lang="da-DK" sz="1200" dirty="0" err="1"/>
              <a:t>Prolonged</a:t>
            </a:r>
            <a:r>
              <a:rPr lang="da-DK" sz="1200" dirty="0"/>
              <a:t> </a:t>
            </a:r>
            <a:r>
              <a:rPr lang="da-DK" sz="1200" dirty="0" err="1"/>
              <a:t>grief</a:t>
            </a:r>
            <a:r>
              <a:rPr lang="da-DK" sz="1200" dirty="0"/>
              <a:t> </a:t>
            </a:r>
            <a:r>
              <a:rPr lang="da-DK" sz="1200" dirty="0" err="1"/>
              <a:t>disorder</a:t>
            </a:r>
            <a:r>
              <a:rPr lang="da-DK" sz="1200" dirty="0"/>
              <a:t> </a:t>
            </a:r>
          </a:p>
          <a:p>
            <a:pPr marL="0" lvl="0" indent="0">
              <a:lnSpc>
                <a:spcPct val="107000"/>
              </a:lnSpc>
              <a:buNone/>
            </a:pPr>
            <a:r>
              <a:rPr lang="da-DK" sz="1200" dirty="0"/>
              <a:t>• Støtte til voksne pårørende </a:t>
            </a:r>
          </a:p>
          <a:p>
            <a:pPr marL="0" lvl="0" indent="0">
              <a:lnSpc>
                <a:spcPct val="107000"/>
              </a:lnSpc>
              <a:buNone/>
            </a:pPr>
            <a:r>
              <a:rPr lang="da-DK" sz="1200" dirty="0"/>
              <a:t>• Støtte til teenagere med en kræftsyg forælder</a:t>
            </a:r>
          </a:p>
          <a:p>
            <a:pPr marL="0" lvl="0" indent="0">
              <a:lnSpc>
                <a:spcPct val="107000"/>
              </a:lnSpc>
              <a:buNone/>
            </a:pPr>
            <a:endParaRPr lang="da-DK" sz="1800" u="sng" dirty="0"/>
          </a:p>
          <a:p>
            <a:pPr marL="0" lvl="0" indent="0">
              <a:lnSpc>
                <a:spcPct val="107000"/>
              </a:lnSpc>
              <a:buNone/>
            </a:pPr>
            <a:endParaRPr lang="da-DK" sz="1800" u="sng" dirty="0"/>
          </a:p>
          <a:p>
            <a:pPr marL="0" lvl="0" indent="0">
              <a:lnSpc>
                <a:spcPct val="107000"/>
              </a:lnSpc>
              <a:buNone/>
            </a:pPr>
            <a:endParaRPr lang="da-DK" sz="1800" u="sng" dirty="0"/>
          </a:p>
          <a:p>
            <a:pPr marL="0" lvl="0" indent="0">
              <a:lnSpc>
                <a:spcPct val="107000"/>
              </a:lnSpc>
              <a:buNone/>
            </a:pPr>
            <a:endParaRPr lang="da-DK" sz="1800" u="sng" dirty="0"/>
          </a:p>
          <a:p>
            <a:pPr marL="0" lvl="0" indent="0">
              <a:lnSpc>
                <a:spcPct val="107000"/>
              </a:lnSpc>
              <a:buNone/>
            </a:pPr>
            <a:endParaRPr lang="da-DK" sz="1800" u="sng" dirty="0"/>
          </a:p>
          <a:p>
            <a:pPr marL="0" lvl="0" indent="0">
              <a:lnSpc>
                <a:spcPct val="107000"/>
              </a:lnSpc>
              <a:buNone/>
            </a:pPr>
            <a:r>
              <a:rPr lang="da-DK" sz="1800" u="sng" dirty="0"/>
              <a:t>Palliativ </a:t>
            </a:r>
            <a:r>
              <a:rPr lang="da-DK" sz="1800" u="sng" dirty="0" err="1"/>
              <a:t>sedering</a:t>
            </a:r>
            <a:r>
              <a:rPr lang="da-DK" sz="1800" u="sng" dirty="0"/>
              <a:t> </a:t>
            </a:r>
          </a:p>
          <a:p>
            <a:pPr marL="0" lvl="0" indent="0">
              <a:lnSpc>
                <a:spcPct val="107000"/>
              </a:lnSpc>
              <a:buNone/>
            </a:pPr>
            <a:r>
              <a:rPr lang="da-DK" sz="1800" u="sng" dirty="0"/>
              <a:t>Farmakologisk behandling af obstipation </a:t>
            </a:r>
          </a:p>
          <a:p>
            <a:pPr marL="0" lvl="0" indent="0">
              <a:lnSpc>
                <a:spcPct val="107000"/>
              </a:lnSpc>
              <a:buNone/>
            </a:pPr>
            <a:r>
              <a:rPr lang="da-DK" sz="1800" u="sng" dirty="0"/>
              <a:t>Behandling af sekundært </a:t>
            </a:r>
            <a:r>
              <a:rPr lang="da-DK" sz="1800" u="sng" dirty="0" err="1"/>
              <a:t>lymfødem</a:t>
            </a:r>
            <a:r>
              <a:rPr lang="da-DK" sz="1800" u="sng" dirty="0"/>
              <a:t> </a:t>
            </a:r>
          </a:p>
          <a:p>
            <a:pPr marL="0" lvl="0" indent="0">
              <a:lnSpc>
                <a:spcPct val="107000"/>
              </a:lnSpc>
              <a:buNone/>
            </a:pPr>
            <a:r>
              <a:rPr lang="da-DK" sz="1800" u="sng" dirty="0"/>
              <a:t>Smertebehandling med stærke opioider</a:t>
            </a:r>
          </a:p>
          <a:p>
            <a:pPr marL="0" indent="0">
              <a:lnSpc>
                <a:spcPct val="107000"/>
              </a:lnSpc>
              <a:buNone/>
            </a:pPr>
            <a:r>
              <a:rPr lang="da-DK" sz="1800" u="sng" dirty="0">
                <a:effectLst/>
                <a:latin typeface="Calibri" panose="020F0502020204030204" pitchFamily="34" charset="0"/>
                <a:ea typeface="Calibri" panose="020F0502020204030204" pitchFamily="34" charset="0"/>
                <a:cs typeface="Calibri" panose="020F0502020204030204" pitchFamily="34" charset="0"/>
              </a:rPr>
              <a:t>Eksistentielle og åndelige aspekter i palliativ indsats </a:t>
            </a:r>
            <a:endParaRPr lang="da-DK" sz="1800" u="sng" dirty="0">
              <a:latin typeface="Calibri" panose="020F0502020204030204" pitchFamily="34" charset="0"/>
              <a:ea typeface="Calibri" panose="020F0502020204030204" pitchFamily="34" charset="0"/>
              <a:cs typeface="Calibri" panose="020F0502020204030204" pitchFamily="34" charset="0"/>
            </a:endParaRPr>
          </a:p>
          <a:p>
            <a:pPr marL="0" lvl="0" indent="0">
              <a:lnSpc>
                <a:spcPct val="107000"/>
              </a:lnSpc>
              <a:buNone/>
            </a:pPr>
            <a:endParaRPr lang="da-DK" sz="1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3204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937FB45-36F8-4B94-86E3-E7EACF3B7C4C}"/>
              </a:ext>
            </a:extLst>
          </p:cNvPr>
          <p:cNvSpPr>
            <a:spLocks noGrp="1" noChangeArrowheads="1"/>
          </p:cNvSpPr>
          <p:nvPr>
            <p:ph type="title"/>
          </p:nvPr>
        </p:nvSpPr>
        <p:spPr>
          <a:xfrm>
            <a:off x="1981199" y="262929"/>
            <a:ext cx="8229600" cy="706438"/>
          </a:xfrm>
        </p:spPr>
        <p:txBody>
          <a:bodyPr/>
          <a:lstStyle/>
          <a:p>
            <a:pPr algn="ctr" eaLnBrk="1" hangingPunct="1"/>
            <a:r>
              <a:rPr lang="da-DK" altLang="da-DK" dirty="0">
                <a:solidFill>
                  <a:schemeClr val="tx1"/>
                </a:solidFill>
              </a:rPr>
              <a:t>Vejen til en klinisk retningslinje</a:t>
            </a:r>
            <a:endParaRPr lang="da-DK" altLang="da-DK" dirty="0"/>
          </a:p>
        </p:txBody>
      </p:sp>
      <p:grpSp>
        <p:nvGrpSpPr>
          <p:cNvPr id="3075" name="Gruppe 26">
            <a:extLst>
              <a:ext uri="{FF2B5EF4-FFF2-40B4-BE49-F238E27FC236}">
                <a16:creationId xmlns:a16="http://schemas.microsoft.com/office/drawing/2014/main" id="{3C86B507-6EB5-419F-A844-6C056170CA5E}"/>
              </a:ext>
            </a:extLst>
          </p:cNvPr>
          <p:cNvGrpSpPr>
            <a:grpSpLocks/>
          </p:cNvGrpSpPr>
          <p:nvPr/>
        </p:nvGrpSpPr>
        <p:grpSpPr bwMode="auto">
          <a:xfrm>
            <a:off x="1672576" y="1100633"/>
            <a:ext cx="7150101" cy="4656733"/>
            <a:chOff x="467544" y="836613"/>
            <a:chExt cx="7633469" cy="5832475"/>
          </a:xfrm>
        </p:grpSpPr>
        <p:cxnSp>
          <p:nvCxnSpPr>
            <p:cNvPr id="3077" name="_s91142">
              <a:extLst>
                <a:ext uri="{FF2B5EF4-FFF2-40B4-BE49-F238E27FC236}">
                  <a16:creationId xmlns:a16="http://schemas.microsoft.com/office/drawing/2014/main" id="{D93E2DB6-2108-4AFA-810C-050B553ABFE4}"/>
                </a:ext>
              </a:extLst>
            </p:cNvPr>
            <p:cNvCxnSpPr>
              <a:cxnSpLocks noChangeShapeType="1"/>
              <a:stCxn id="3091" idx="1"/>
              <a:endCxn id="3090" idx="2"/>
            </p:cNvCxnSpPr>
            <p:nvPr/>
          </p:nvCxnSpPr>
          <p:spPr bwMode="auto">
            <a:xfrm rot="10800000">
              <a:off x="5133975" y="5991225"/>
              <a:ext cx="422275" cy="452438"/>
            </a:xfrm>
            <a:prstGeom prst="bentConnector2">
              <a:avLst/>
            </a:prstGeom>
            <a:noFill/>
            <a:ln w="28575">
              <a:solidFill>
                <a:srgbClr val="000000"/>
              </a:solidFill>
              <a:miter lim="800000"/>
              <a:headEnd/>
              <a:tailEnd/>
            </a:ln>
            <a:extLst>
              <a:ext uri="{909E8E84-426E-40DD-AFC4-6F175D3DCCD1}">
                <a14:hiddenFill xmlns:a14="http://schemas.microsoft.com/office/drawing/2010/main">
                  <a:noFill/>
                </a14:hiddenFill>
              </a:ext>
            </a:extLst>
          </p:spPr>
        </p:cxnSp>
        <p:cxnSp>
          <p:nvCxnSpPr>
            <p:cNvPr id="3078" name="_s91143">
              <a:extLst>
                <a:ext uri="{FF2B5EF4-FFF2-40B4-BE49-F238E27FC236}">
                  <a16:creationId xmlns:a16="http://schemas.microsoft.com/office/drawing/2014/main" id="{4D466733-55F6-4109-8792-36771528EBC8}"/>
                </a:ext>
              </a:extLst>
            </p:cNvPr>
            <p:cNvCxnSpPr>
              <a:cxnSpLocks noChangeShapeType="1"/>
              <a:stCxn id="3090" idx="1"/>
              <a:endCxn id="3088" idx="2"/>
            </p:cNvCxnSpPr>
            <p:nvPr/>
          </p:nvCxnSpPr>
          <p:spPr bwMode="auto">
            <a:xfrm rot="10800000">
              <a:off x="3436938" y="5311775"/>
              <a:ext cx="423862" cy="454025"/>
            </a:xfrm>
            <a:prstGeom prst="bentConnector2">
              <a:avLst/>
            </a:prstGeom>
            <a:noFill/>
            <a:ln w="28575">
              <a:solidFill>
                <a:srgbClr val="000000"/>
              </a:solidFill>
              <a:miter lim="800000"/>
              <a:headEnd/>
              <a:tailEnd/>
            </a:ln>
            <a:extLst>
              <a:ext uri="{909E8E84-426E-40DD-AFC4-6F175D3DCCD1}">
                <a14:hiddenFill xmlns:a14="http://schemas.microsoft.com/office/drawing/2010/main">
                  <a:noFill/>
                </a14:hiddenFill>
              </a:ext>
            </a:extLst>
          </p:spPr>
        </p:cxnSp>
        <p:cxnSp>
          <p:nvCxnSpPr>
            <p:cNvPr id="3079" name="_s91145">
              <a:extLst>
                <a:ext uri="{FF2B5EF4-FFF2-40B4-BE49-F238E27FC236}">
                  <a16:creationId xmlns:a16="http://schemas.microsoft.com/office/drawing/2014/main" id="{36C1F6CD-B4F2-430A-BA4A-030CE10BFA7D}"/>
                </a:ext>
              </a:extLst>
            </p:cNvPr>
            <p:cNvCxnSpPr>
              <a:cxnSpLocks noChangeShapeType="1"/>
              <a:stCxn id="3088" idx="0"/>
              <a:endCxn id="3087" idx="2"/>
            </p:cNvCxnSpPr>
            <p:nvPr/>
          </p:nvCxnSpPr>
          <p:spPr bwMode="auto">
            <a:xfrm rot="-5400000">
              <a:off x="4066381" y="4004470"/>
              <a:ext cx="225425" cy="1484312"/>
            </a:xfrm>
            <a:prstGeom prst="bentConnector3">
              <a:avLst>
                <a:gd name="adj1" fmla="val 50000"/>
              </a:avLst>
            </a:prstGeom>
            <a:noFill/>
            <a:ln w="28575">
              <a:solidFill>
                <a:srgbClr val="000000"/>
              </a:solidFill>
              <a:miter lim="800000"/>
              <a:headEnd/>
              <a:tailEnd/>
            </a:ln>
            <a:extLst>
              <a:ext uri="{909E8E84-426E-40DD-AFC4-6F175D3DCCD1}">
                <a14:hiddenFill xmlns:a14="http://schemas.microsoft.com/office/drawing/2010/main">
                  <a:noFill/>
                </a14:hiddenFill>
              </a:ext>
            </a:extLst>
          </p:spPr>
        </p:cxnSp>
        <p:cxnSp>
          <p:nvCxnSpPr>
            <p:cNvPr id="3080" name="_s91147">
              <a:extLst>
                <a:ext uri="{FF2B5EF4-FFF2-40B4-BE49-F238E27FC236}">
                  <a16:creationId xmlns:a16="http://schemas.microsoft.com/office/drawing/2014/main" id="{57F55556-D39F-4838-965C-4047E59DBB30}"/>
                </a:ext>
              </a:extLst>
            </p:cNvPr>
            <p:cNvCxnSpPr>
              <a:cxnSpLocks noChangeShapeType="1"/>
              <a:stCxn id="3086" idx="1"/>
              <a:endCxn id="3085" idx="2"/>
            </p:cNvCxnSpPr>
            <p:nvPr/>
          </p:nvCxnSpPr>
          <p:spPr bwMode="auto">
            <a:xfrm rot="10800000">
              <a:off x="1741488" y="3276600"/>
              <a:ext cx="1906587" cy="452438"/>
            </a:xfrm>
            <a:prstGeom prst="bentConnector2">
              <a:avLst/>
            </a:prstGeom>
            <a:noFill/>
            <a:ln w="28575">
              <a:solidFill>
                <a:srgbClr val="000000"/>
              </a:solidFill>
              <a:miter lim="800000"/>
              <a:headEnd/>
              <a:tailEnd/>
            </a:ln>
            <a:extLst>
              <a:ext uri="{909E8E84-426E-40DD-AFC4-6F175D3DCCD1}">
                <a14:hiddenFill xmlns:a14="http://schemas.microsoft.com/office/drawing/2010/main">
                  <a:noFill/>
                </a14:hiddenFill>
              </a:ext>
            </a:extLst>
          </p:spPr>
        </p:cxnSp>
        <p:cxnSp>
          <p:nvCxnSpPr>
            <p:cNvPr id="3081" name="_s91148">
              <a:extLst>
                <a:ext uri="{FF2B5EF4-FFF2-40B4-BE49-F238E27FC236}">
                  <a16:creationId xmlns:a16="http://schemas.microsoft.com/office/drawing/2014/main" id="{CD702E6B-0E34-49B3-8302-8F9D3747FE5E}"/>
                </a:ext>
              </a:extLst>
            </p:cNvPr>
            <p:cNvCxnSpPr>
              <a:cxnSpLocks noChangeShapeType="1"/>
              <a:stCxn id="3085" idx="0"/>
              <a:endCxn id="3084" idx="2"/>
            </p:cNvCxnSpPr>
            <p:nvPr/>
          </p:nvCxnSpPr>
          <p:spPr bwMode="auto">
            <a:xfrm rot="-5400000">
              <a:off x="1628775" y="2709863"/>
              <a:ext cx="227013" cy="158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082" name="_s91149">
              <a:extLst>
                <a:ext uri="{FF2B5EF4-FFF2-40B4-BE49-F238E27FC236}">
                  <a16:creationId xmlns:a16="http://schemas.microsoft.com/office/drawing/2014/main" id="{B0C116C6-D677-4ED9-BE3E-385D957FF486}"/>
                </a:ext>
              </a:extLst>
            </p:cNvPr>
            <p:cNvCxnSpPr>
              <a:cxnSpLocks noChangeShapeType="1"/>
              <a:stCxn id="3084" idx="0"/>
              <a:endCxn id="3083" idx="2"/>
            </p:cNvCxnSpPr>
            <p:nvPr/>
          </p:nvCxnSpPr>
          <p:spPr bwMode="auto">
            <a:xfrm flipH="1" flipV="1">
              <a:off x="1739925" y="1937221"/>
              <a:ext cx="769" cy="207492"/>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3083" name="_s91150">
              <a:extLst>
                <a:ext uri="{FF2B5EF4-FFF2-40B4-BE49-F238E27FC236}">
                  <a16:creationId xmlns:a16="http://schemas.microsoft.com/office/drawing/2014/main" id="{8482356D-1CA3-4F1F-9B9C-A6D492F9BB49}"/>
                </a:ext>
              </a:extLst>
            </p:cNvPr>
            <p:cNvSpPr>
              <a:spLocks noChangeArrowheads="1"/>
            </p:cNvSpPr>
            <p:nvPr/>
          </p:nvSpPr>
          <p:spPr bwMode="auto">
            <a:xfrm>
              <a:off x="467544" y="1484784"/>
              <a:ext cx="2544762" cy="452437"/>
            </a:xfrm>
            <a:prstGeom prst="roundRect">
              <a:avLst>
                <a:gd name="adj" fmla="val 16667"/>
              </a:avLst>
            </a:prstGeom>
            <a:solidFill>
              <a:srgbClr val="DDDDDD"/>
            </a:solidFill>
            <a:ln w="9525">
              <a:solidFill>
                <a:srgbClr val="000000"/>
              </a:solidFill>
              <a:round/>
              <a:headEnd/>
              <a:tailEnd/>
            </a:ln>
          </p:spPr>
          <p:txBody>
            <a:bodyPr lIns="0" tIns="0" rIns="0" bIns="0"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a-DK" altLang="da-DK" sz="1200" b="1">
                  <a:latin typeface="Verdana" panose="020B0604030504040204" pitchFamily="34" charset="0"/>
                </a:rPr>
                <a:t>Forhåndssøgning</a:t>
              </a:r>
              <a:endParaRPr lang="da-DK" altLang="da-DK" sz="1200"/>
            </a:p>
          </p:txBody>
        </p:sp>
        <p:sp>
          <p:nvSpPr>
            <p:cNvPr id="3084" name="_s91151">
              <a:extLst>
                <a:ext uri="{FF2B5EF4-FFF2-40B4-BE49-F238E27FC236}">
                  <a16:creationId xmlns:a16="http://schemas.microsoft.com/office/drawing/2014/main" id="{C4466887-C7AC-4A07-9E77-358374AFF003}"/>
                </a:ext>
              </a:extLst>
            </p:cNvPr>
            <p:cNvSpPr>
              <a:spLocks noChangeArrowheads="1"/>
            </p:cNvSpPr>
            <p:nvPr/>
          </p:nvSpPr>
          <p:spPr bwMode="auto">
            <a:xfrm>
              <a:off x="468313" y="2144713"/>
              <a:ext cx="2544762" cy="452437"/>
            </a:xfrm>
            <a:prstGeom prst="roundRect">
              <a:avLst>
                <a:gd name="adj" fmla="val 16667"/>
              </a:avLst>
            </a:prstGeom>
            <a:solidFill>
              <a:srgbClr val="DDDDDD"/>
            </a:solidFill>
            <a:ln w="9525">
              <a:solidFill>
                <a:srgbClr val="000000"/>
              </a:solidFill>
              <a:round/>
              <a:headEnd/>
              <a:tailEnd/>
            </a:ln>
          </p:spPr>
          <p:txBody>
            <a:bodyPr lIns="0" tIns="0" rIns="0" bIns="0"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a-DK" altLang="da-DK" sz="1200" b="1" dirty="0">
                  <a:latin typeface="Verdana" panose="020B0604030504040204" pitchFamily="34" charset="0"/>
                </a:rPr>
                <a:t>Udarbejdelse af</a:t>
              </a:r>
            </a:p>
            <a:p>
              <a:pPr algn="ctr" eaLnBrk="1" hangingPunct="1">
                <a:spcBef>
                  <a:spcPct val="0"/>
                </a:spcBef>
                <a:buFontTx/>
                <a:buNone/>
              </a:pPr>
              <a:r>
                <a:rPr lang="da-DK" altLang="da-DK" sz="1200" b="1" dirty="0">
                  <a:latin typeface="Verdana" panose="020B0604030504040204" pitchFamily="34" charset="0"/>
                </a:rPr>
                <a:t>fokuserede spørgsmål</a:t>
              </a:r>
              <a:endParaRPr lang="da-DK" altLang="da-DK" sz="1200" dirty="0"/>
            </a:p>
          </p:txBody>
        </p:sp>
        <p:sp>
          <p:nvSpPr>
            <p:cNvPr id="3085" name="_s91152">
              <a:extLst>
                <a:ext uri="{FF2B5EF4-FFF2-40B4-BE49-F238E27FC236}">
                  <a16:creationId xmlns:a16="http://schemas.microsoft.com/office/drawing/2014/main" id="{93AE1031-8706-436B-A204-0D06ECC1059E}"/>
                </a:ext>
              </a:extLst>
            </p:cNvPr>
            <p:cNvSpPr>
              <a:spLocks noChangeArrowheads="1"/>
            </p:cNvSpPr>
            <p:nvPr/>
          </p:nvSpPr>
          <p:spPr bwMode="auto">
            <a:xfrm>
              <a:off x="468313" y="2824163"/>
              <a:ext cx="2544762" cy="452437"/>
            </a:xfrm>
            <a:prstGeom prst="roundRect">
              <a:avLst>
                <a:gd name="adj" fmla="val 16667"/>
              </a:avLst>
            </a:prstGeom>
            <a:solidFill>
              <a:srgbClr val="DDDDDD"/>
            </a:solidFill>
            <a:ln w="9525">
              <a:solidFill>
                <a:srgbClr val="000000"/>
              </a:solidFill>
              <a:round/>
              <a:headEnd/>
              <a:tailEnd/>
            </a:ln>
          </p:spPr>
          <p:txBody>
            <a:bodyPr lIns="0" tIns="0" rIns="0" bIns="0"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a-DK" altLang="da-DK" sz="1200" b="1">
                  <a:latin typeface="Verdana" panose="020B0604030504040204" pitchFamily="34" charset="0"/>
                </a:rPr>
                <a:t>Udarbejdelse af søgestrategi</a:t>
              </a:r>
              <a:endParaRPr lang="da-DK" altLang="da-DK" sz="1200"/>
            </a:p>
          </p:txBody>
        </p:sp>
        <p:sp>
          <p:nvSpPr>
            <p:cNvPr id="3086" name="_s91153">
              <a:extLst>
                <a:ext uri="{FF2B5EF4-FFF2-40B4-BE49-F238E27FC236}">
                  <a16:creationId xmlns:a16="http://schemas.microsoft.com/office/drawing/2014/main" id="{FC7287B4-27F3-4C9E-86A6-8F6AE22135F3}"/>
                </a:ext>
              </a:extLst>
            </p:cNvPr>
            <p:cNvSpPr>
              <a:spLocks noChangeArrowheads="1"/>
            </p:cNvSpPr>
            <p:nvPr/>
          </p:nvSpPr>
          <p:spPr bwMode="auto">
            <a:xfrm>
              <a:off x="3648075" y="3502025"/>
              <a:ext cx="2544763" cy="452438"/>
            </a:xfrm>
            <a:prstGeom prst="roundRect">
              <a:avLst>
                <a:gd name="adj" fmla="val 16667"/>
              </a:avLst>
            </a:prstGeom>
            <a:solidFill>
              <a:srgbClr val="DDDDDD"/>
            </a:solidFill>
            <a:ln w="9525">
              <a:solidFill>
                <a:srgbClr val="000000"/>
              </a:solidFill>
              <a:round/>
              <a:headEnd/>
              <a:tailEnd/>
            </a:ln>
          </p:spPr>
          <p:txBody>
            <a:bodyPr lIns="0" tIns="0" rIns="0" bIns="0"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a-DK" altLang="da-DK" sz="1100" b="1" dirty="0">
                  <a:latin typeface="Verdana" panose="020B0604030504040204" pitchFamily="34" charset="0"/>
                </a:rPr>
                <a:t> </a:t>
              </a:r>
              <a:r>
                <a:rPr lang="da-DK" altLang="da-DK" sz="1200" b="1" dirty="0">
                  <a:latin typeface="Verdana" panose="020B0604030504040204" pitchFamily="34" charset="0"/>
                </a:rPr>
                <a:t>Systematisk</a:t>
              </a:r>
            </a:p>
            <a:p>
              <a:pPr algn="ctr" eaLnBrk="1" hangingPunct="1">
                <a:spcBef>
                  <a:spcPct val="0"/>
                </a:spcBef>
                <a:buFontTx/>
                <a:buNone/>
              </a:pPr>
              <a:r>
                <a:rPr lang="da-DK" altLang="da-DK" sz="1200" b="1" dirty="0">
                  <a:latin typeface="Verdana" panose="020B0604030504040204" pitchFamily="34" charset="0"/>
                </a:rPr>
                <a:t>litteratursøgning</a:t>
              </a:r>
              <a:endParaRPr lang="da-DK" altLang="da-DK" sz="1200" dirty="0"/>
            </a:p>
          </p:txBody>
        </p:sp>
        <p:sp>
          <p:nvSpPr>
            <p:cNvPr id="3087" name="_s91154">
              <a:extLst>
                <a:ext uri="{FF2B5EF4-FFF2-40B4-BE49-F238E27FC236}">
                  <a16:creationId xmlns:a16="http://schemas.microsoft.com/office/drawing/2014/main" id="{0A4291B3-DC6A-482E-980C-CA30ED4CD297}"/>
                </a:ext>
              </a:extLst>
            </p:cNvPr>
            <p:cNvSpPr>
              <a:spLocks noChangeArrowheads="1"/>
            </p:cNvSpPr>
            <p:nvPr/>
          </p:nvSpPr>
          <p:spPr bwMode="auto">
            <a:xfrm>
              <a:off x="3648075" y="4181475"/>
              <a:ext cx="2544763" cy="452438"/>
            </a:xfrm>
            <a:prstGeom prst="roundRect">
              <a:avLst>
                <a:gd name="adj" fmla="val 16667"/>
              </a:avLst>
            </a:prstGeom>
            <a:solidFill>
              <a:srgbClr val="DDDDDD"/>
            </a:solidFill>
            <a:ln w="9525">
              <a:solidFill>
                <a:srgbClr val="000000"/>
              </a:solidFill>
              <a:round/>
              <a:headEnd/>
              <a:tailEnd/>
            </a:ln>
          </p:spPr>
          <p:txBody>
            <a:bodyPr lIns="0" tIns="0" rIns="0" bIns="0"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da-DK" altLang="da-DK" sz="1200" b="1" dirty="0">
                <a:latin typeface="Verdana" panose="020B0604030504040204" pitchFamily="34" charset="0"/>
              </a:endParaRPr>
            </a:p>
            <a:p>
              <a:pPr algn="ctr" eaLnBrk="1" hangingPunct="1">
                <a:spcBef>
                  <a:spcPct val="0"/>
                </a:spcBef>
                <a:buFontTx/>
                <a:buNone/>
              </a:pPr>
              <a:r>
                <a:rPr lang="da-DK" altLang="da-DK" sz="1200" b="1" dirty="0">
                  <a:latin typeface="Verdana" panose="020B0604030504040204" pitchFamily="34" charset="0"/>
                </a:rPr>
                <a:t>Vurdering af litteratur</a:t>
              </a:r>
            </a:p>
            <a:p>
              <a:pPr algn="ctr" eaLnBrk="1" hangingPunct="1">
                <a:spcBef>
                  <a:spcPct val="0"/>
                </a:spcBef>
                <a:buFontTx/>
                <a:buNone/>
              </a:pPr>
              <a:endParaRPr lang="da-DK" altLang="da-DK" sz="1200" dirty="0"/>
            </a:p>
          </p:txBody>
        </p:sp>
        <p:sp>
          <p:nvSpPr>
            <p:cNvPr id="3088" name="_s91155">
              <a:extLst>
                <a:ext uri="{FF2B5EF4-FFF2-40B4-BE49-F238E27FC236}">
                  <a16:creationId xmlns:a16="http://schemas.microsoft.com/office/drawing/2014/main" id="{67186319-0DF7-4523-A04B-9E9C5FC434B5}"/>
                </a:ext>
              </a:extLst>
            </p:cNvPr>
            <p:cNvSpPr>
              <a:spLocks noChangeArrowheads="1"/>
            </p:cNvSpPr>
            <p:nvPr/>
          </p:nvSpPr>
          <p:spPr bwMode="auto">
            <a:xfrm>
              <a:off x="2163763" y="4859338"/>
              <a:ext cx="2544762" cy="452437"/>
            </a:xfrm>
            <a:prstGeom prst="roundRect">
              <a:avLst>
                <a:gd name="adj" fmla="val 16667"/>
              </a:avLst>
            </a:prstGeom>
            <a:solidFill>
              <a:srgbClr val="DDDDDD"/>
            </a:solidFill>
            <a:ln w="9525">
              <a:solidFill>
                <a:srgbClr val="000000"/>
              </a:solidFill>
              <a:round/>
              <a:headEnd/>
              <a:tailEnd/>
            </a:ln>
          </p:spPr>
          <p:txBody>
            <a:bodyPr lIns="0" tIns="0" rIns="0" bIns="0"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a-DK" altLang="da-DK" sz="1200" b="1">
                  <a:latin typeface="Verdana" panose="020B0604030504040204" pitchFamily="34" charset="0"/>
                </a:rPr>
                <a:t>Inkludering af litteratur</a:t>
              </a:r>
              <a:endParaRPr lang="da-DK" altLang="da-DK" sz="1200"/>
            </a:p>
          </p:txBody>
        </p:sp>
        <p:sp>
          <p:nvSpPr>
            <p:cNvPr id="3089" name="_s91156">
              <a:extLst>
                <a:ext uri="{FF2B5EF4-FFF2-40B4-BE49-F238E27FC236}">
                  <a16:creationId xmlns:a16="http://schemas.microsoft.com/office/drawing/2014/main" id="{6887CA17-25B8-4176-8338-7F8CF70D6BFF}"/>
                </a:ext>
              </a:extLst>
            </p:cNvPr>
            <p:cNvSpPr>
              <a:spLocks noChangeArrowheads="1"/>
            </p:cNvSpPr>
            <p:nvPr/>
          </p:nvSpPr>
          <p:spPr bwMode="auto">
            <a:xfrm>
              <a:off x="5132388" y="4859338"/>
              <a:ext cx="2544762" cy="452437"/>
            </a:xfrm>
            <a:prstGeom prst="roundRect">
              <a:avLst>
                <a:gd name="adj" fmla="val 16667"/>
              </a:avLst>
            </a:prstGeom>
            <a:solidFill>
              <a:srgbClr val="DDDDDD"/>
            </a:solidFill>
            <a:ln w="9525">
              <a:solidFill>
                <a:srgbClr val="000000"/>
              </a:solidFill>
              <a:round/>
              <a:headEnd/>
              <a:tailEnd/>
            </a:ln>
          </p:spPr>
          <p:txBody>
            <a:bodyPr lIns="0" tIns="0" rIns="0" bIns="0"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a-DK" altLang="da-DK" sz="1200" b="1">
                  <a:latin typeface="Verdana" panose="020B0604030504040204" pitchFamily="34" charset="0"/>
                </a:rPr>
                <a:t>Ekskludering af litteratur</a:t>
              </a:r>
              <a:endParaRPr lang="da-DK" altLang="da-DK" sz="1200"/>
            </a:p>
          </p:txBody>
        </p:sp>
        <p:sp>
          <p:nvSpPr>
            <p:cNvPr id="3090" name="_s91157">
              <a:extLst>
                <a:ext uri="{FF2B5EF4-FFF2-40B4-BE49-F238E27FC236}">
                  <a16:creationId xmlns:a16="http://schemas.microsoft.com/office/drawing/2014/main" id="{86E3779F-3E74-490C-A8F8-72464F673FFB}"/>
                </a:ext>
              </a:extLst>
            </p:cNvPr>
            <p:cNvSpPr>
              <a:spLocks noChangeArrowheads="1"/>
            </p:cNvSpPr>
            <p:nvPr/>
          </p:nvSpPr>
          <p:spPr bwMode="auto">
            <a:xfrm>
              <a:off x="3860800" y="5538788"/>
              <a:ext cx="2544763" cy="452437"/>
            </a:xfrm>
            <a:prstGeom prst="roundRect">
              <a:avLst>
                <a:gd name="adj" fmla="val 16667"/>
              </a:avLst>
            </a:prstGeom>
            <a:solidFill>
              <a:srgbClr val="DDDDDD"/>
            </a:solidFill>
            <a:ln w="9525">
              <a:solidFill>
                <a:srgbClr val="000000"/>
              </a:solidFill>
              <a:round/>
              <a:headEnd/>
              <a:tailEnd/>
            </a:ln>
          </p:spPr>
          <p:txBody>
            <a:bodyPr lIns="0" tIns="0" rIns="0" bIns="0"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a-DK" altLang="da-DK" sz="1200" b="1" dirty="0">
                  <a:latin typeface="Verdana" panose="020B0604030504040204" pitchFamily="34" charset="0"/>
                </a:rPr>
                <a:t>Resumering i evidenstabel</a:t>
              </a:r>
              <a:endParaRPr lang="da-DK" altLang="da-DK" sz="1200" dirty="0"/>
            </a:p>
          </p:txBody>
        </p:sp>
        <p:sp>
          <p:nvSpPr>
            <p:cNvPr id="3091" name="_s91158">
              <a:extLst>
                <a:ext uri="{FF2B5EF4-FFF2-40B4-BE49-F238E27FC236}">
                  <a16:creationId xmlns:a16="http://schemas.microsoft.com/office/drawing/2014/main" id="{3CEE1CD2-F452-4FAC-B66D-1AAF51FFD253}"/>
                </a:ext>
              </a:extLst>
            </p:cNvPr>
            <p:cNvSpPr>
              <a:spLocks noChangeArrowheads="1"/>
            </p:cNvSpPr>
            <p:nvPr/>
          </p:nvSpPr>
          <p:spPr bwMode="auto">
            <a:xfrm>
              <a:off x="5556250" y="6216650"/>
              <a:ext cx="2544763" cy="452438"/>
            </a:xfrm>
            <a:prstGeom prst="roundRect">
              <a:avLst>
                <a:gd name="adj" fmla="val 16667"/>
              </a:avLst>
            </a:prstGeom>
            <a:solidFill>
              <a:srgbClr val="99CC00">
                <a:alpha val="59999"/>
              </a:srgbClr>
            </a:solidFill>
            <a:ln w="9525">
              <a:solidFill>
                <a:srgbClr val="000000"/>
              </a:solidFill>
              <a:round/>
              <a:headEnd/>
              <a:tailEnd/>
            </a:ln>
          </p:spPr>
          <p:txBody>
            <a:bodyPr lIns="0" tIns="0" rIns="0" bIns="0"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a-DK" altLang="da-DK" sz="1200" b="1">
                  <a:latin typeface="Verdana" panose="020B0604030504040204" pitchFamily="34" charset="0"/>
                </a:rPr>
                <a:t>Udarbejdelse af anbefalinger</a:t>
              </a:r>
              <a:endParaRPr lang="da-DK" altLang="da-DK" sz="1200"/>
            </a:p>
          </p:txBody>
        </p:sp>
        <p:sp>
          <p:nvSpPr>
            <p:cNvPr id="3092" name="AutoShape 22">
              <a:extLst>
                <a:ext uri="{FF2B5EF4-FFF2-40B4-BE49-F238E27FC236}">
                  <a16:creationId xmlns:a16="http://schemas.microsoft.com/office/drawing/2014/main" id="{C5CB6804-766A-4542-96EF-B6BA49F2A266}"/>
                </a:ext>
              </a:extLst>
            </p:cNvPr>
            <p:cNvSpPr>
              <a:spLocks noChangeArrowheads="1"/>
            </p:cNvSpPr>
            <p:nvPr/>
          </p:nvSpPr>
          <p:spPr bwMode="auto">
            <a:xfrm>
              <a:off x="3179192" y="2557613"/>
              <a:ext cx="320675" cy="339725"/>
            </a:xfrm>
            <a:prstGeom prst="downArrow">
              <a:avLst>
                <a:gd name="adj1" fmla="val 50000"/>
                <a:gd name="adj2" fmla="val 26485"/>
              </a:avLst>
            </a:prstGeom>
            <a:solidFill>
              <a:srgbClr val="CC0000"/>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a-DK" altLang="da-DK" sz="1800">
                <a:solidFill>
                  <a:schemeClr val="accent2"/>
                </a:solidFill>
              </a:endParaRPr>
            </a:p>
          </p:txBody>
        </p:sp>
        <p:sp>
          <p:nvSpPr>
            <p:cNvPr id="3093" name="AutoShape 23">
              <a:extLst>
                <a:ext uri="{FF2B5EF4-FFF2-40B4-BE49-F238E27FC236}">
                  <a16:creationId xmlns:a16="http://schemas.microsoft.com/office/drawing/2014/main" id="{FDC969EA-CC62-4853-AA4B-67AB1503547F}"/>
                </a:ext>
              </a:extLst>
            </p:cNvPr>
            <p:cNvSpPr>
              <a:spLocks noChangeArrowheads="1"/>
            </p:cNvSpPr>
            <p:nvPr/>
          </p:nvSpPr>
          <p:spPr bwMode="auto">
            <a:xfrm>
              <a:off x="6355557" y="3904543"/>
              <a:ext cx="309562" cy="314325"/>
            </a:xfrm>
            <a:prstGeom prst="downArrow">
              <a:avLst>
                <a:gd name="adj1" fmla="val 50000"/>
                <a:gd name="adj2" fmla="val 25385"/>
              </a:avLst>
            </a:prstGeom>
            <a:solidFill>
              <a:srgbClr val="CC0000"/>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a-DK" altLang="da-DK" sz="1800">
                <a:solidFill>
                  <a:schemeClr val="accent2"/>
                </a:solidFill>
              </a:endParaRPr>
            </a:p>
          </p:txBody>
        </p:sp>
        <p:sp>
          <p:nvSpPr>
            <p:cNvPr id="3094" name="AutoShape 24">
              <a:extLst>
                <a:ext uri="{FF2B5EF4-FFF2-40B4-BE49-F238E27FC236}">
                  <a16:creationId xmlns:a16="http://schemas.microsoft.com/office/drawing/2014/main" id="{45062235-13A1-471D-9EFF-5C44875D16C2}"/>
                </a:ext>
              </a:extLst>
            </p:cNvPr>
            <p:cNvSpPr>
              <a:spLocks noChangeArrowheads="1"/>
            </p:cNvSpPr>
            <p:nvPr/>
          </p:nvSpPr>
          <p:spPr bwMode="auto">
            <a:xfrm rot="16200000">
              <a:off x="6621748" y="5623208"/>
              <a:ext cx="430216" cy="305816"/>
            </a:xfrm>
            <a:prstGeom prst="downArrow">
              <a:avLst>
                <a:gd name="adj1" fmla="val 50000"/>
                <a:gd name="adj2" fmla="val 25000"/>
              </a:avLst>
            </a:prstGeom>
            <a:solidFill>
              <a:srgbClr val="CC0000"/>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a-DK" altLang="da-DK" sz="1800" dirty="0">
                <a:solidFill>
                  <a:schemeClr val="accent2"/>
                </a:solidFill>
              </a:endParaRPr>
            </a:p>
          </p:txBody>
        </p:sp>
        <p:sp>
          <p:nvSpPr>
            <p:cNvPr id="3095" name="AutoShape 25">
              <a:extLst>
                <a:ext uri="{FF2B5EF4-FFF2-40B4-BE49-F238E27FC236}">
                  <a16:creationId xmlns:a16="http://schemas.microsoft.com/office/drawing/2014/main" id="{5265AF05-9E6A-4EF2-B77E-3F6958605E7B}"/>
                </a:ext>
              </a:extLst>
            </p:cNvPr>
            <p:cNvSpPr>
              <a:spLocks noChangeArrowheads="1"/>
            </p:cNvSpPr>
            <p:nvPr/>
          </p:nvSpPr>
          <p:spPr bwMode="auto">
            <a:xfrm rot="-5400000">
              <a:off x="2543175" y="3332163"/>
              <a:ext cx="293688" cy="309562"/>
            </a:xfrm>
            <a:prstGeom prst="downArrow">
              <a:avLst>
                <a:gd name="adj1" fmla="val 50000"/>
                <a:gd name="adj2" fmla="val 26351"/>
              </a:avLst>
            </a:prstGeom>
            <a:solidFill>
              <a:srgbClr val="CC0000"/>
            </a:solidFill>
            <a:ln w="9525">
              <a:solidFill>
                <a:srgbClr val="000000"/>
              </a:solidFill>
              <a:miter lim="800000"/>
              <a:headEnd/>
              <a:tailEnd/>
            </a:ln>
          </p:spPr>
          <p:txBody>
            <a:bodyPr vert="eaVert"/>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a-DK" altLang="da-DK" sz="1800">
                <a:solidFill>
                  <a:schemeClr val="accent2"/>
                </a:solidFill>
              </a:endParaRPr>
            </a:p>
          </p:txBody>
        </p:sp>
        <p:sp>
          <p:nvSpPr>
            <p:cNvPr id="3096" name="AutoShape 26">
              <a:extLst>
                <a:ext uri="{FF2B5EF4-FFF2-40B4-BE49-F238E27FC236}">
                  <a16:creationId xmlns:a16="http://schemas.microsoft.com/office/drawing/2014/main" id="{4618F99A-2E84-45E5-81AE-C183788D4D25}"/>
                </a:ext>
              </a:extLst>
            </p:cNvPr>
            <p:cNvSpPr>
              <a:spLocks noChangeArrowheads="1"/>
            </p:cNvSpPr>
            <p:nvPr/>
          </p:nvSpPr>
          <p:spPr bwMode="auto">
            <a:xfrm>
              <a:off x="2916238" y="5410200"/>
              <a:ext cx="360362" cy="377825"/>
            </a:xfrm>
            <a:prstGeom prst="downArrow">
              <a:avLst>
                <a:gd name="adj1" fmla="val 50000"/>
                <a:gd name="adj2" fmla="val 26211"/>
              </a:avLst>
            </a:prstGeom>
            <a:solidFill>
              <a:srgbClr val="CC0000"/>
            </a:solidFill>
            <a:ln w="9525">
              <a:solidFill>
                <a:srgbClr val="000000"/>
              </a:solidFill>
              <a:miter lim="800000"/>
              <a:headEnd/>
              <a:tailEnd/>
            </a:ln>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a-DK" altLang="da-DK" sz="1800">
                <a:solidFill>
                  <a:schemeClr val="accent2"/>
                </a:solidFill>
              </a:endParaRPr>
            </a:p>
          </p:txBody>
        </p:sp>
        <p:sp>
          <p:nvSpPr>
            <p:cNvPr id="3097" name="_s91150">
              <a:extLst>
                <a:ext uri="{FF2B5EF4-FFF2-40B4-BE49-F238E27FC236}">
                  <a16:creationId xmlns:a16="http://schemas.microsoft.com/office/drawing/2014/main" id="{07E23DA5-BD1D-4C05-9BA8-5BB5A3A3C3BE}"/>
                </a:ext>
              </a:extLst>
            </p:cNvPr>
            <p:cNvSpPr>
              <a:spLocks noChangeArrowheads="1"/>
            </p:cNvSpPr>
            <p:nvPr/>
          </p:nvSpPr>
          <p:spPr bwMode="auto">
            <a:xfrm>
              <a:off x="468313" y="836613"/>
              <a:ext cx="2544762" cy="452437"/>
            </a:xfrm>
            <a:prstGeom prst="roundRect">
              <a:avLst>
                <a:gd name="adj" fmla="val 16667"/>
              </a:avLst>
            </a:prstGeom>
            <a:solidFill>
              <a:srgbClr val="DDDDDD"/>
            </a:solidFill>
            <a:ln w="9525">
              <a:solidFill>
                <a:srgbClr val="000000"/>
              </a:solidFill>
              <a:round/>
              <a:headEnd/>
              <a:tailEnd/>
            </a:ln>
          </p:spPr>
          <p:txBody>
            <a:bodyPr lIns="0" tIns="0" rIns="0" bIns="0"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a-DK" altLang="da-DK" sz="1200" b="1">
                  <a:latin typeface="Verdana" panose="020B0604030504040204" pitchFamily="34" charset="0"/>
                </a:rPr>
                <a:t>Identificering af problemstilling</a:t>
              </a:r>
              <a:endParaRPr lang="da-DK" altLang="da-DK" sz="1200"/>
            </a:p>
          </p:txBody>
        </p:sp>
        <p:cxnSp>
          <p:nvCxnSpPr>
            <p:cNvPr id="3098" name="_s91148">
              <a:extLst>
                <a:ext uri="{FF2B5EF4-FFF2-40B4-BE49-F238E27FC236}">
                  <a16:creationId xmlns:a16="http://schemas.microsoft.com/office/drawing/2014/main" id="{215C7EFB-DF4B-412E-99B3-F5568F9F7DEA}"/>
                </a:ext>
              </a:extLst>
            </p:cNvPr>
            <p:cNvCxnSpPr>
              <a:cxnSpLocks noChangeShapeType="1"/>
            </p:cNvCxnSpPr>
            <p:nvPr/>
          </p:nvCxnSpPr>
          <p:spPr bwMode="auto">
            <a:xfrm rot="-5400000">
              <a:off x="1649413" y="1381125"/>
              <a:ext cx="227012" cy="158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099" name="_s91148">
              <a:extLst>
                <a:ext uri="{FF2B5EF4-FFF2-40B4-BE49-F238E27FC236}">
                  <a16:creationId xmlns:a16="http://schemas.microsoft.com/office/drawing/2014/main" id="{2FE9E81F-AB33-4D94-AAE4-C157820867F1}"/>
                </a:ext>
              </a:extLst>
            </p:cNvPr>
            <p:cNvCxnSpPr>
              <a:cxnSpLocks noChangeShapeType="1"/>
            </p:cNvCxnSpPr>
            <p:nvPr/>
          </p:nvCxnSpPr>
          <p:spPr bwMode="auto">
            <a:xfrm>
              <a:off x="4932363" y="3933825"/>
              <a:ext cx="1587" cy="227013"/>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grpSp>
      <p:sp>
        <p:nvSpPr>
          <p:cNvPr id="30" name="Pladsholder til sidefod 1">
            <a:extLst>
              <a:ext uri="{FF2B5EF4-FFF2-40B4-BE49-F238E27FC236}">
                <a16:creationId xmlns:a16="http://schemas.microsoft.com/office/drawing/2014/main" id="{9BB6321B-919D-49A9-A737-9B30E3513907}"/>
              </a:ext>
            </a:extLst>
          </p:cNvPr>
          <p:cNvSpPr txBox="1">
            <a:spLocks/>
          </p:cNvSpPr>
          <p:nvPr/>
        </p:nvSpPr>
        <p:spPr>
          <a:xfrm>
            <a:off x="498087" y="6208714"/>
            <a:ext cx="11195824" cy="649286"/>
          </a:xfrm>
          <a:prstGeom prst="rect">
            <a:avLst/>
          </a:prstGeom>
        </p:spPr>
        <p:txBody>
          <a:bodyPr vert="horz" lIns="91440" tIns="45720" rIns="91440" bIns="45720"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da-DK" sz="3600" dirty="0">
                <a:latin typeface="Franklin Gothic Demi Cond" panose="020B0706030402020204" pitchFamily="34" charset="0"/>
              </a:rPr>
              <a:t>DMCG-</a:t>
            </a:r>
            <a:r>
              <a:rPr lang="da-DK" sz="3600" dirty="0">
                <a:solidFill>
                  <a:srgbClr val="92D050"/>
                </a:solidFill>
                <a:latin typeface="Franklin Gothic Demi Cond" panose="020B0706030402020204" pitchFamily="34" charset="0"/>
              </a:rPr>
              <a:t>PAL                                                               </a:t>
            </a:r>
            <a:r>
              <a:rPr lang="da-DK" b="1" dirty="0"/>
              <a:t>Dansk Multidisciplinær Cancer Gruppe for Palliativ Indsats</a:t>
            </a:r>
            <a:endParaRPr lang="da-DK" sz="3600" dirty="0">
              <a:solidFill>
                <a:srgbClr val="92D050"/>
              </a:solidFill>
              <a:latin typeface="Franklin Gothic Demi Cond" panose="020B0706030402020204" pitchFamily="34" charset="0"/>
            </a:endParaRPr>
          </a:p>
        </p:txBody>
      </p:sp>
      <p:cxnSp>
        <p:nvCxnSpPr>
          <p:cNvPr id="5" name="Lige forbindelse 4">
            <a:extLst>
              <a:ext uri="{FF2B5EF4-FFF2-40B4-BE49-F238E27FC236}">
                <a16:creationId xmlns:a16="http://schemas.microsoft.com/office/drawing/2014/main" id="{C1C3935C-6FE8-44DD-AA99-C7C81F384DCC}"/>
              </a:ext>
            </a:extLst>
          </p:cNvPr>
          <p:cNvCxnSpPr>
            <a:stCxn id="3091" idx="3"/>
          </p:cNvCxnSpPr>
          <p:nvPr/>
        </p:nvCxnSpPr>
        <p:spPr>
          <a:xfrm flipV="1">
            <a:off x="8822677" y="5576749"/>
            <a:ext cx="381000" cy="1"/>
          </a:xfrm>
          <a:prstGeom prst="line">
            <a:avLst/>
          </a:prstGeom>
        </p:spPr>
        <p:style>
          <a:lnRef idx="3">
            <a:schemeClr val="dk1"/>
          </a:lnRef>
          <a:fillRef idx="0">
            <a:schemeClr val="dk1"/>
          </a:fillRef>
          <a:effectRef idx="2">
            <a:schemeClr val="dk1"/>
          </a:effectRef>
          <a:fontRef idx="minor">
            <a:schemeClr val="tx1"/>
          </a:fontRef>
        </p:style>
      </p:cxnSp>
      <p:sp>
        <p:nvSpPr>
          <p:cNvPr id="34" name="_s91158">
            <a:extLst>
              <a:ext uri="{FF2B5EF4-FFF2-40B4-BE49-F238E27FC236}">
                <a16:creationId xmlns:a16="http://schemas.microsoft.com/office/drawing/2014/main" id="{DE30902E-721C-4BF8-A0CE-D858367CCD98}"/>
              </a:ext>
            </a:extLst>
          </p:cNvPr>
          <p:cNvSpPr>
            <a:spLocks noChangeArrowheads="1"/>
          </p:cNvSpPr>
          <p:nvPr/>
        </p:nvSpPr>
        <p:spPr bwMode="auto">
          <a:xfrm>
            <a:off x="9203677" y="5375915"/>
            <a:ext cx="2383623" cy="361233"/>
          </a:xfrm>
          <a:prstGeom prst="roundRect">
            <a:avLst>
              <a:gd name="adj" fmla="val 16667"/>
            </a:avLst>
          </a:prstGeom>
          <a:solidFill>
            <a:srgbClr val="0070C0">
              <a:alpha val="59999"/>
            </a:srgbClr>
          </a:solidFill>
          <a:ln w="9525">
            <a:solidFill>
              <a:srgbClr val="000000"/>
            </a:solidFill>
            <a:round/>
            <a:headEnd/>
            <a:tailEnd/>
          </a:ln>
        </p:spPr>
        <p:txBody>
          <a:bodyPr lIns="0" tIns="0" rIns="0" bIns="0"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a-DK" altLang="da-DK" sz="1200" b="1" dirty="0">
                <a:latin typeface="Verdana" panose="020B0604030504040204" pitchFamily="34" charset="0"/>
              </a:rPr>
              <a:t>Høring</a:t>
            </a:r>
            <a:endParaRPr lang="da-DK" altLang="da-DK"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3B3364-1DCF-4B01-BB3B-B4BAA2F45854}"/>
              </a:ext>
            </a:extLst>
          </p:cNvPr>
          <p:cNvSpPr>
            <a:spLocks noGrp="1"/>
          </p:cNvSpPr>
          <p:nvPr>
            <p:ph type="title"/>
          </p:nvPr>
        </p:nvSpPr>
        <p:spPr/>
        <p:txBody>
          <a:bodyPr/>
          <a:lstStyle/>
          <a:p>
            <a:r>
              <a:rPr lang="da-DK" dirty="0"/>
              <a:t>Kliniske retningslinjer på vej 2023</a:t>
            </a:r>
          </a:p>
        </p:txBody>
      </p:sp>
      <p:sp>
        <p:nvSpPr>
          <p:cNvPr id="3" name="Pladsholder til indhold 2">
            <a:extLst>
              <a:ext uri="{FF2B5EF4-FFF2-40B4-BE49-F238E27FC236}">
                <a16:creationId xmlns:a16="http://schemas.microsoft.com/office/drawing/2014/main" id="{87DA9112-4ABA-48AD-A292-7A6ABA16D2ED}"/>
              </a:ext>
            </a:extLst>
          </p:cNvPr>
          <p:cNvSpPr>
            <a:spLocks noGrp="1"/>
          </p:cNvSpPr>
          <p:nvPr>
            <p:ph idx="1"/>
          </p:nvPr>
        </p:nvSpPr>
        <p:spPr/>
        <p:txBody>
          <a:bodyPr>
            <a:normAutofit/>
          </a:bodyPr>
          <a:lstStyle/>
          <a:p>
            <a:pPr marL="342900" lvl="0" indent="-342900">
              <a:lnSpc>
                <a:spcPct val="107000"/>
              </a:lnSpc>
              <a:spcAft>
                <a:spcPts val="800"/>
              </a:spcAft>
              <a:buFont typeface="Symbol" panose="05050102010706020507" pitchFamily="18" charset="2"/>
              <a:buChar char=""/>
            </a:pPr>
            <a:r>
              <a:rPr lang="da-DK" sz="2800" dirty="0">
                <a:latin typeface="Calibri" panose="020F0502020204030204" pitchFamily="34" charset="0"/>
                <a:ea typeface="Times New Roman" panose="02020603050405020304" pitchFamily="18" charset="0"/>
                <a:cs typeface="Arial" panose="020B0604020202020204" pitchFamily="34" charset="0"/>
              </a:rPr>
              <a:t>A</a:t>
            </a:r>
            <a:r>
              <a:rPr lang="da-DK" sz="2800" dirty="0">
                <a:effectLst/>
                <a:latin typeface="Calibri" panose="020F0502020204030204" pitchFamily="34" charset="0"/>
                <a:ea typeface="Times New Roman" panose="02020603050405020304" pitchFamily="18" charset="0"/>
                <a:cs typeface="Arial" panose="020B0604020202020204" pitchFamily="34" charset="0"/>
              </a:rPr>
              <a:t>nvendelse af spørgeskemaet EORTC QLQ-C15-PAL i den specialiserede, palliative indsats</a:t>
            </a:r>
            <a:endParaRPr lang="da-DK" sz="28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Font typeface="Symbol" panose="05050102010706020507" pitchFamily="18" charset="2"/>
              <a:buChar char=""/>
            </a:pPr>
            <a:r>
              <a:rPr lang="da-DK" sz="2800" dirty="0">
                <a:effectLst/>
                <a:latin typeface="Calibri" panose="020F0502020204030204" pitchFamily="34" charset="0"/>
                <a:ea typeface="Calibri" panose="020F0502020204030204" pitchFamily="34" charset="0"/>
                <a:cs typeface="Calibri" panose="020F0502020204030204" pitchFamily="34" charset="0"/>
              </a:rPr>
              <a:t>Farmakologisk behandling af kvalme</a:t>
            </a:r>
          </a:p>
          <a:p>
            <a:pPr marL="342900" lvl="0" indent="-342900">
              <a:lnSpc>
                <a:spcPct val="107000"/>
              </a:lnSpc>
              <a:spcAft>
                <a:spcPts val="800"/>
              </a:spcAft>
              <a:buFont typeface="Symbol" panose="05050102010706020507" pitchFamily="18" charset="2"/>
              <a:buChar char=""/>
            </a:pPr>
            <a:r>
              <a:rPr lang="da-DK" dirty="0">
                <a:latin typeface="Calibri" panose="020F0502020204030204" pitchFamily="34" charset="0"/>
                <a:ea typeface="Calibri" panose="020F0502020204030204" pitchFamily="34" charset="0"/>
                <a:cs typeface="Calibri" panose="020F0502020204030204" pitchFamily="34" charset="0"/>
              </a:rPr>
              <a:t>D</a:t>
            </a:r>
            <a:r>
              <a:rPr lang="da-DK" sz="2800" dirty="0">
                <a:effectLst/>
                <a:latin typeface="Calibri" panose="020F0502020204030204" pitchFamily="34" charset="0"/>
                <a:ea typeface="Calibri" panose="020F0502020204030204" pitchFamily="34" charset="0"/>
                <a:cs typeface="Calibri" panose="020F0502020204030204" pitchFamily="34" charset="0"/>
              </a:rPr>
              <a:t>okumentation af pårørendeindsats</a:t>
            </a:r>
          </a:p>
          <a:p>
            <a:endParaRPr lang="da-DK" dirty="0"/>
          </a:p>
        </p:txBody>
      </p:sp>
      <p:sp>
        <p:nvSpPr>
          <p:cNvPr id="4" name="Pladsholder til sidefod 1">
            <a:extLst>
              <a:ext uri="{FF2B5EF4-FFF2-40B4-BE49-F238E27FC236}">
                <a16:creationId xmlns:a16="http://schemas.microsoft.com/office/drawing/2014/main" id="{AEFA60B7-9E65-4CDB-81EA-6EEE21CAE648}"/>
              </a:ext>
            </a:extLst>
          </p:cNvPr>
          <p:cNvSpPr txBox="1">
            <a:spLocks/>
          </p:cNvSpPr>
          <p:nvPr/>
        </p:nvSpPr>
        <p:spPr>
          <a:xfrm>
            <a:off x="498087" y="6208714"/>
            <a:ext cx="11195824" cy="649286"/>
          </a:xfrm>
          <a:prstGeom prst="rect">
            <a:avLst/>
          </a:prstGeom>
        </p:spPr>
        <p:txBody>
          <a:bodyPr vert="horz" lIns="91440" tIns="45720" rIns="91440" bIns="45720"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da-DK" sz="3600" dirty="0">
                <a:latin typeface="Franklin Gothic Demi Cond" panose="020B0706030402020204" pitchFamily="34" charset="0"/>
              </a:rPr>
              <a:t>DMCG-</a:t>
            </a:r>
            <a:r>
              <a:rPr lang="da-DK" sz="3600" dirty="0">
                <a:solidFill>
                  <a:srgbClr val="92D050"/>
                </a:solidFill>
                <a:latin typeface="Franklin Gothic Demi Cond" panose="020B0706030402020204" pitchFamily="34" charset="0"/>
              </a:rPr>
              <a:t>PAL                                                               </a:t>
            </a:r>
            <a:r>
              <a:rPr lang="da-DK" b="1" dirty="0"/>
              <a:t>Dansk Multidisciplinær Cancer Gruppe for Palliativ Indsats</a:t>
            </a:r>
            <a:endParaRPr lang="da-DK" sz="3600" dirty="0">
              <a:solidFill>
                <a:srgbClr val="92D050"/>
              </a:solidFill>
              <a:latin typeface="Franklin Gothic Demi Cond" panose="020B0706030402020204" pitchFamily="34" charset="0"/>
            </a:endParaRPr>
          </a:p>
        </p:txBody>
      </p:sp>
    </p:spTree>
    <p:extLst>
      <p:ext uri="{BB962C8B-B14F-4D97-AF65-F5344CB8AC3E}">
        <p14:creationId xmlns:p14="http://schemas.microsoft.com/office/powerpoint/2010/main" val="833813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1190EE-1CD2-424F-965E-3CCE2F87CB9F}"/>
              </a:ext>
            </a:extLst>
          </p:cNvPr>
          <p:cNvSpPr>
            <a:spLocks noGrp="1"/>
          </p:cNvSpPr>
          <p:nvPr>
            <p:ph type="title"/>
          </p:nvPr>
        </p:nvSpPr>
        <p:spPr/>
        <p:txBody>
          <a:bodyPr>
            <a:normAutofit fontScale="90000"/>
          </a:bodyPr>
          <a:lstStyle/>
          <a:p>
            <a:br>
              <a:rPr lang="da-DK" sz="4400" dirty="0">
                <a:latin typeface="Calibri" panose="020F0502020204030204" pitchFamily="34" charset="0"/>
                <a:ea typeface="Times New Roman" panose="02020603050405020304" pitchFamily="18" charset="0"/>
                <a:cs typeface="Arial" panose="020B0604020202020204" pitchFamily="34" charset="0"/>
              </a:rPr>
            </a:br>
            <a:r>
              <a:rPr lang="da-DK" sz="4400" dirty="0">
                <a:latin typeface="Calibri" panose="020F0502020204030204" pitchFamily="34" charset="0"/>
                <a:ea typeface="Times New Roman" panose="02020603050405020304" pitchFamily="18" charset="0"/>
                <a:cs typeface="Arial" panose="020B0604020202020204" pitchFamily="34" charset="0"/>
              </a:rPr>
              <a:t>A</a:t>
            </a:r>
            <a:r>
              <a:rPr lang="da-DK" sz="4400" dirty="0">
                <a:effectLst/>
                <a:latin typeface="Calibri" panose="020F0502020204030204" pitchFamily="34" charset="0"/>
                <a:ea typeface="Times New Roman" panose="02020603050405020304" pitchFamily="18" charset="0"/>
                <a:cs typeface="Arial" panose="020B0604020202020204" pitchFamily="34" charset="0"/>
              </a:rPr>
              <a:t>nvendelse af spørgeskemaet EORTC QLQ-C15-PAL i den specialiserede, palliative indsats</a:t>
            </a:r>
            <a:br>
              <a:rPr lang="da-DK" sz="4400" dirty="0">
                <a:effectLst/>
                <a:latin typeface="Calibri" panose="020F0502020204030204" pitchFamily="34" charset="0"/>
                <a:ea typeface="Calibri" panose="020F0502020204030204" pitchFamily="34" charset="0"/>
                <a:cs typeface="Calibri" panose="020F0502020204030204" pitchFamily="34" charset="0"/>
              </a:rPr>
            </a:br>
            <a:endParaRPr lang="da-DK" dirty="0"/>
          </a:p>
        </p:txBody>
      </p:sp>
      <p:pic>
        <p:nvPicPr>
          <p:cNvPr id="6" name="Billede 5">
            <a:extLst>
              <a:ext uri="{FF2B5EF4-FFF2-40B4-BE49-F238E27FC236}">
                <a16:creationId xmlns:a16="http://schemas.microsoft.com/office/drawing/2014/main" id="{C7DC1677-568A-47A5-BC71-59331D28CCDC}"/>
              </a:ext>
            </a:extLst>
          </p:cNvPr>
          <p:cNvPicPr>
            <a:picLocks noChangeAspect="1"/>
          </p:cNvPicPr>
          <p:nvPr/>
        </p:nvPicPr>
        <p:blipFill rotWithShape="1">
          <a:blip r:embed="rId3"/>
          <a:srcRect l="5602" t="16707" r="65572" b="11325"/>
          <a:stretch/>
        </p:blipFill>
        <p:spPr>
          <a:xfrm>
            <a:off x="6844548" y="3004963"/>
            <a:ext cx="2324044" cy="3263860"/>
          </a:xfrm>
          <a:prstGeom prst="rect">
            <a:avLst/>
          </a:prstGeom>
        </p:spPr>
      </p:pic>
      <p:pic>
        <p:nvPicPr>
          <p:cNvPr id="10" name="Pladsholder til indhold 9">
            <a:extLst>
              <a:ext uri="{FF2B5EF4-FFF2-40B4-BE49-F238E27FC236}">
                <a16:creationId xmlns:a16="http://schemas.microsoft.com/office/drawing/2014/main" id="{370FF7F3-2F72-422A-A982-AED495399418}"/>
              </a:ext>
            </a:extLst>
          </p:cNvPr>
          <p:cNvPicPr>
            <a:picLocks noGrp="1" noChangeAspect="1"/>
          </p:cNvPicPr>
          <p:nvPr>
            <p:ph idx="1"/>
          </p:nvPr>
        </p:nvPicPr>
        <p:blipFill rotWithShape="1">
          <a:blip r:embed="rId4"/>
          <a:srcRect l="8937" t="15770" r="62580" b="11820"/>
          <a:stretch/>
        </p:blipFill>
        <p:spPr>
          <a:xfrm>
            <a:off x="9168591" y="1836951"/>
            <a:ext cx="2351093" cy="3362066"/>
          </a:xfrm>
        </p:spPr>
      </p:pic>
      <p:sp>
        <p:nvSpPr>
          <p:cNvPr id="11" name="Tekstfelt 10">
            <a:extLst>
              <a:ext uri="{FF2B5EF4-FFF2-40B4-BE49-F238E27FC236}">
                <a16:creationId xmlns:a16="http://schemas.microsoft.com/office/drawing/2014/main" id="{00D38B95-EEF3-4F11-AD30-E2E7FB341ED0}"/>
              </a:ext>
            </a:extLst>
          </p:cNvPr>
          <p:cNvSpPr txBox="1"/>
          <p:nvPr/>
        </p:nvSpPr>
        <p:spPr>
          <a:xfrm>
            <a:off x="1002535" y="1836951"/>
            <a:ext cx="5471639" cy="3693319"/>
          </a:xfrm>
          <a:prstGeom prst="rect">
            <a:avLst/>
          </a:prstGeom>
          <a:noFill/>
        </p:spPr>
        <p:txBody>
          <a:bodyPr wrap="square" rtlCol="0">
            <a:spAutoFit/>
          </a:bodyPr>
          <a:lstStyle/>
          <a:p>
            <a:r>
              <a:rPr lang="da-DK" sz="1800" b="1" dirty="0">
                <a:effectLst/>
                <a:latin typeface="Arial Narrow" panose="020B0606020202030204" pitchFamily="34" charset="0"/>
                <a:ea typeface="Verdana" panose="020B0604030504040204" pitchFamily="34" charset="0"/>
                <a:cs typeface="Verdana" panose="020B0604030504040204" pitchFamily="34" charset="0"/>
              </a:rPr>
              <a:t>”Identifikation af palliative behov”</a:t>
            </a:r>
          </a:p>
          <a:p>
            <a:r>
              <a:rPr lang="da-DK" dirty="0">
                <a:latin typeface="Arial Narrow" panose="020B0606020202030204" pitchFamily="34" charset="0"/>
                <a:ea typeface="Verdana" panose="020B0604030504040204" pitchFamily="34" charset="0"/>
                <a:cs typeface="Verdana" panose="020B0604030504040204" pitchFamily="34" charset="0"/>
              </a:rPr>
              <a:t>Formål: A</a:t>
            </a:r>
            <a:r>
              <a:rPr lang="da-DK" sz="1800" dirty="0">
                <a:effectLst/>
                <a:latin typeface="Arial Narrow" panose="020B0606020202030204" pitchFamily="34" charset="0"/>
                <a:ea typeface="Verdana" panose="020B0604030504040204" pitchFamily="34" charset="0"/>
                <a:cs typeface="Verdana" panose="020B0604030504040204" pitchFamily="34" charset="0"/>
              </a:rPr>
              <a:t>t sikre at patienter, der modtages af specialiseret palliativ enhed/team/hospice, får en dækkende behovsvurdering.</a:t>
            </a:r>
          </a:p>
          <a:p>
            <a:endParaRPr lang="da-DK" dirty="0">
              <a:latin typeface="Arial Narrow" panose="020B0606020202030204" pitchFamily="34" charset="0"/>
              <a:ea typeface="Verdana" panose="020B0604030504040204" pitchFamily="34" charset="0"/>
            </a:endParaRPr>
          </a:p>
          <a:p>
            <a:r>
              <a:rPr lang="da-DK" b="1" dirty="0">
                <a:latin typeface="Arial Narrow" panose="020B0606020202030204" pitchFamily="34" charset="0"/>
                <a:ea typeface="Verdana" panose="020B0604030504040204" pitchFamily="34" charset="0"/>
              </a:rPr>
              <a:t>”Klinisk relevante EORTC scores”</a:t>
            </a:r>
          </a:p>
          <a:p>
            <a:r>
              <a:rPr lang="da-DK" dirty="0">
                <a:latin typeface="Arial Narrow" panose="020B0606020202030204" pitchFamily="34" charset="0"/>
                <a:ea typeface="Verdana" panose="020B0604030504040204" pitchFamily="34" charset="0"/>
                <a:cs typeface="Verdana" panose="020B0604030504040204" pitchFamily="34" charset="0"/>
              </a:rPr>
              <a:t>Formål: </a:t>
            </a:r>
            <a:r>
              <a:rPr lang="da-DK" sz="1800" dirty="0">
                <a:solidFill>
                  <a:srgbClr val="000000"/>
                </a:solidFill>
                <a:effectLst/>
                <a:latin typeface="Arial Narrow" panose="020B0606020202030204" pitchFamily="34" charset="0"/>
                <a:ea typeface="Verdana" panose="020B0604030504040204" pitchFamily="34" charset="0"/>
              </a:rPr>
              <a:t>At sikre, at patienter, der modtages i en specialiseret palliativ enhed/hospice, får en dækkende behovsvurdering </a:t>
            </a:r>
            <a:r>
              <a:rPr lang="da-DK" sz="1800" i="1" dirty="0">
                <a:solidFill>
                  <a:srgbClr val="000000"/>
                </a:solidFill>
                <a:effectLst/>
                <a:latin typeface="Arial Narrow" panose="020B0606020202030204" pitchFamily="34" charset="0"/>
                <a:ea typeface="Verdana" panose="020B0604030504040204" pitchFamily="34" charset="0"/>
              </a:rPr>
              <a:t>ved at de sundhedsprofessionelle får hjælp til løbende at vurdere hvad der klinisk relevant at tale med patienten om og lindre.</a:t>
            </a:r>
          </a:p>
          <a:p>
            <a:endParaRPr lang="da-DK" dirty="0">
              <a:solidFill>
                <a:srgbClr val="000000"/>
              </a:solidFill>
              <a:latin typeface="Arial Narrow" panose="020B0606020202030204" pitchFamily="34" charset="0"/>
              <a:ea typeface="Verdana" panose="020B0604030504040204" pitchFamily="34" charset="0"/>
            </a:endParaRPr>
          </a:p>
          <a:p>
            <a:r>
              <a:rPr lang="da-DK" sz="1800" dirty="0">
                <a:solidFill>
                  <a:srgbClr val="000000"/>
                </a:solidFill>
                <a:effectLst/>
                <a:latin typeface="Arial Narrow" panose="020B0606020202030204" pitchFamily="34" charset="0"/>
                <a:ea typeface="Verdana" panose="020B0604030504040204" pitchFamily="34" charset="0"/>
              </a:rPr>
              <a:t>Status: Har været i høring.</a:t>
            </a:r>
            <a:endParaRPr lang="da-DK" sz="1800" dirty="0">
              <a:solidFill>
                <a:srgbClr val="000000"/>
              </a:solidFill>
              <a:effectLst/>
              <a:latin typeface="Arial" panose="020B0604020202020204" pitchFamily="34" charset="0"/>
              <a:ea typeface="Verdana" panose="020B0604030504040204" pitchFamily="34" charset="0"/>
            </a:endParaRPr>
          </a:p>
          <a:p>
            <a:endParaRPr lang="da-DK" dirty="0"/>
          </a:p>
        </p:txBody>
      </p:sp>
      <p:sp>
        <p:nvSpPr>
          <p:cNvPr id="13" name="Pladsholder til sidefod 1">
            <a:extLst>
              <a:ext uri="{FF2B5EF4-FFF2-40B4-BE49-F238E27FC236}">
                <a16:creationId xmlns:a16="http://schemas.microsoft.com/office/drawing/2014/main" id="{B24E157E-A637-4434-9F77-1CA5881707EE}"/>
              </a:ext>
            </a:extLst>
          </p:cNvPr>
          <p:cNvSpPr txBox="1">
            <a:spLocks/>
          </p:cNvSpPr>
          <p:nvPr/>
        </p:nvSpPr>
        <p:spPr>
          <a:xfrm>
            <a:off x="498087" y="6208714"/>
            <a:ext cx="11195824" cy="649286"/>
          </a:xfrm>
          <a:prstGeom prst="rect">
            <a:avLst/>
          </a:prstGeom>
        </p:spPr>
        <p:txBody>
          <a:bodyPr vert="horz" lIns="91440" tIns="45720" rIns="91440" bIns="45720"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da-DK" sz="3600" dirty="0">
                <a:latin typeface="Franklin Gothic Demi Cond" panose="020B0706030402020204" pitchFamily="34" charset="0"/>
              </a:rPr>
              <a:t>DMCG-</a:t>
            </a:r>
            <a:r>
              <a:rPr lang="da-DK" sz="3600" dirty="0">
                <a:solidFill>
                  <a:srgbClr val="92D050"/>
                </a:solidFill>
                <a:latin typeface="Franklin Gothic Demi Cond" panose="020B0706030402020204" pitchFamily="34" charset="0"/>
              </a:rPr>
              <a:t>PAL                                                               </a:t>
            </a:r>
            <a:r>
              <a:rPr lang="da-DK" b="1" dirty="0"/>
              <a:t>Dansk Multidisciplinær Cancer Gruppe for Palliativ Indsats</a:t>
            </a:r>
            <a:endParaRPr lang="da-DK" sz="3600" dirty="0">
              <a:solidFill>
                <a:srgbClr val="92D050"/>
              </a:solidFill>
              <a:latin typeface="Franklin Gothic Demi Cond" panose="020B0706030402020204" pitchFamily="34" charset="0"/>
            </a:endParaRPr>
          </a:p>
        </p:txBody>
      </p:sp>
    </p:spTree>
    <p:extLst>
      <p:ext uri="{BB962C8B-B14F-4D97-AF65-F5344CB8AC3E}">
        <p14:creationId xmlns:p14="http://schemas.microsoft.com/office/powerpoint/2010/main" val="1918732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EFCA81-A99C-41AC-892C-077E1100FCBE}"/>
              </a:ext>
            </a:extLst>
          </p:cNvPr>
          <p:cNvSpPr>
            <a:spLocks noGrp="1"/>
          </p:cNvSpPr>
          <p:nvPr>
            <p:ph type="title"/>
          </p:nvPr>
        </p:nvSpPr>
        <p:spPr/>
        <p:txBody>
          <a:bodyPr>
            <a:normAutofit fontScale="90000"/>
          </a:bodyPr>
          <a:lstStyle/>
          <a:p>
            <a:br>
              <a:rPr lang="da-DK" sz="4400" dirty="0">
                <a:effectLst/>
                <a:latin typeface="Calibri" panose="020F0502020204030204" pitchFamily="34" charset="0"/>
                <a:ea typeface="Calibri" panose="020F0502020204030204" pitchFamily="34" charset="0"/>
                <a:cs typeface="Calibri" panose="020F0502020204030204" pitchFamily="34" charset="0"/>
              </a:rPr>
            </a:br>
            <a:r>
              <a:rPr lang="da-DK" sz="4400" dirty="0">
                <a:effectLst/>
                <a:latin typeface="Calibri" panose="020F0502020204030204" pitchFamily="34" charset="0"/>
                <a:ea typeface="Calibri" panose="020F0502020204030204" pitchFamily="34" charset="0"/>
                <a:cs typeface="Calibri" panose="020F0502020204030204" pitchFamily="34" charset="0"/>
              </a:rPr>
              <a:t>Farmakologisk behandling af kvalme</a:t>
            </a:r>
            <a:br>
              <a:rPr lang="da-DK" sz="4400" dirty="0">
                <a:effectLst/>
                <a:latin typeface="Calibri" panose="020F0502020204030204" pitchFamily="34" charset="0"/>
                <a:ea typeface="Calibri" panose="020F0502020204030204" pitchFamily="34" charset="0"/>
                <a:cs typeface="Calibri" panose="020F0502020204030204" pitchFamily="34" charset="0"/>
              </a:rPr>
            </a:br>
            <a:endParaRPr lang="da-DK" dirty="0"/>
          </a:p>
        </p:txBody>
      </p:sp>
      <p:sp>
        <p:nvSpPr>
          <p:cNvPr id="3" name="Pladsholder til indhold 2">
            <a:extLst>
              <a:ext uri="{FF2B5EF4-FFF2-40B4-BE49-F238E27FC236}">
                <a16:creationId xmlns:a16="http://schemas.microsoft.com/office/drawing/2014/main" id="{21825AA8-84CA-4E73-A1AB-10739DD6CB7F}"/>
              </a:ext>
            </a:extLst>
          </p:cNvPr>
          <p:cNvSpPr>
            <a:spLocks noGrp="1"/>
          </p:cNvSpPr>
          <p:nvPr>
            <p:ph idx="1"/>
          </p:nvPr>
        </p:nvSpPr>
        <p:spPr/>
        <p:txBody>
          <a:bodyPr>
            <a:normAutofit/>
          </a:bodyPr>
          <a:lstStyle/>
          <a:p>
            <a:r>
              <a:rPr lang="da-DK" dirty="0"/>
              <a:t>Formål: At angive hvilken farmakologisk behandling, der bør anvendes ved kvalme med ukendt årsag.</a:t>
            </a:r>
          </a:p>
          <a:p>
            <a:pPr marL="0" indent="0">
              <a:buNone/>
            </a:pPr>
            <a:endParaRPr lang="da-DK" dirty="0"/>
          </a:p>
          <a:p>
            <a:r>
              <a:rPr lang="da-DK" dirty="0"/>
              <a:t>Retningslinjens fokuserede spørgsmål:</a:t>
            </a:r>
          </a:p>
          <a:p>
            <a:pPr marL="0" indent="0">
              <a:buNone/>
            </a:pPr>
            <a:r>
              <a:rPr lang="da-DK" sz="2400" i="1" dirty="0">
                <a:effectLst/>
                <a:latin typeface="Calibri" panose="020F0502020204030204" pitchFamily="34" charset="0"/>
                <a:ea typeface="Calibri" panose="020F0502020204030204" pitchFamily="34" charset="0"/>
                <a:cs typeface="Times New Roman" panose="02020603050405020304" pitchFamily="18" charset="0"/>
              </a:rPr>
              <a:t>	”Hvilken evidens er der for farmakologisk behandling sammenlignet med 	placebo hjælper mod irreversibel kvalme hos patienter i palliativt forløb?”</a:t>
            </a:r>
          </a:p>
          <a:p>
            <a:endParaRPr lang="da-DK" dirty="0"/>
          </a:p>
          <a:p>
            <a:r>
              <a:rPr lang="da-DK" dirty="0"/>
              <a:t>Status: Arbejdsgruppe påbegyndt arbejde i januar 2023.</a:t>
            </a:r>
          </a:p>
        </p:txBody>
      </p:sp>
      <p:sp>
        <p:nvSpPr>
          <p:cNvPr id="4" name="Pladsholder til sidefod 1">
            <a:extLst>
              <a:ext uri="{FF2B5EF4-FFF2-40B4-BE49-F238E27FC236}">
                <a16:creationId xmlns:a16="http://schemas.microsoft.com/office/drawing/2014/main" id="{FDAD2096-EC4E-45A3-A9D6-E43BEC39F400}"/>
              </a:ext>
            </a:extLst>
          </p:cNvPr>
          <p:cNvSpPr txBox="1">
            <a:spLocks/>
          </p:cNvSpPr>
          <p:nvPr/>
        </p:nvSpPr>
        <p:spPr>
          <a:xfrm>
            <a:off x="498087" y="6208714"/>
            <a:ext cx="11195824" cy="649286"/>
          </a:xfrm>
          <a:prstGeom prst="rect">
            <a:avLst/>
          </a:prstGeom>
        </p:spPr>
        <p:txBody>
          <a:bodyPr vert="horz" lIns="91440" tIns="45720" rIns="91440" bIns="45720"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da-DK" sz="3600" dirty="0">
                <a:latin typeface="Franklin Gothic Demi Cond" panose="020B0706030402020204" pitchFamily="34" charset="0"/>
              </a:rPr>
              <a:t>DMCG-</a:t>
            </a:r>
            <a:r>
              <a:rPr lang="da-DK" sz="3600" dirty="0">
                <a:solidFill>
                  <a:srgbClr val="92D050"/>
                </a:solidFill>
                <a:latin typeface="Franklin Gothic Demi Cond" panose="020B0706030402020204" pitchFamily="34" charset="0"/>
              </a:rPr>
              <a:t>PAL                                                               </a:t>
            </a:r>
            <a:r>
              <a:rPr lang="da-DK" b="1" dirty="0"/>
              <a:t>Dansk Multidisciplinær Cancer Gruppe for Palliativ Indsats</a:t>
            </a:r>
            <a:endParaRPr lang="da-DK" sz="3600" dirty="0">
              <a:solidFill>
                <a:srgbClr val="92D050"/>
              </a:solidFill>
              <a:latin typeface="Franklin Gothic Demi Cond" panose="020B0706030402020204" pitchFamily="34" charset="0"/>
            </a:endParaRPr>
          </a:p>
        </p:txBody>
      </p:sp>
    </p:spTree>
    <p:extLst>
      <p:ext uri="{BB962C8B-B14F-4D97-AF65-F5344CB8AC3E}">
        <p14:creationId xmlns:p14="http://schemas.microsoft.com/office/powerpoint/2010/main" val="54477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68F6DB-0FFD-4260-B7C6-6EA14C575ECD}"/>
              </a:ext>
            </a:extLst>
          </p:cNvPr>
          <p:cNvSpPr>
            <a:spLocks noGrp="1"/>
          </p:cNvSpPr>
          <p:nvPr>
            <p:ph type="title"/>
          </p:nvPr>
        </p:nvSpPr>
        <p:spPr/>
        <p:txBody>
          <a:bodyPr>
            <a:normAutofit fontScale="90000"/>
          </a:bodyPr>
          <a:lstStyle/>
          <a:p>
            <a:br>
              <a:rPr lang="da-DK" sz="4400" dirty="0">
                <a:effectLst/>
                <a:latin typeface="Calibri" panose="020F0502020204030204" pitchFamily="34" charset="0"/>
                <a:ea typeface="Calibri" panose="020F0502020204030204" pitchFamily="34" charset="0"/>
                <a:cs typeface="Calibri" panose="020F0502020204030204" pitchFamily="34" charset="0"/>
              </a:rPr>
            </a:br>
            <a:r>
              <a:rPr lang="da-DK" dirty="0">
                <a:latin typeface="Calibri" panose="020F0502020204030204" pitchFamily="34" charset="0"/>
                <a:ea typeface="Calibri" panose="020F0502020204030204" pitchFamily="34" charset="0"/>
                <a:cs typeface="Calibri" panose="020F0502020204030204" pitchFamily="34" charset="0"/>
              </a:rPr>
              <a:t>D</a:t>
            </a:r>
            <a:r>
              <a:rPr lang="da-DK" sz="4400" dirty="0">
                <a:effectLst/>
                <a:latin typeface="Calibri" panose="020F0502020204030204" pitchFamily="34" charset="0"/>
                <a:ea typeface="Calibri" panose="020F0502020204030204" pitchFamily="34" charset="0"/>
                <a:cs typeface="Calibri" panose="020F0502020204030204" pitchFamily="34" charset="0"/>
              </a:rPr>
              <a:t>okumentation af pårørendeindsats</a:t>
            </a:r>
            <a:br>
              <a:rPr lang="da-DK" sz="4400" dirty="0">
                <a:effectLst/>
                <a:latin typeface="Calibri" panose="020F0502020204030204" pitchFamily="34" charset="0"/>
                <a:ea typeface="Calibri" panose="020F0502020204030204" pitchFamily="34" charset="0"/>
                <a:cs typeface="Calibri" panose="020F0502020204030204" pitchFamily="34" charset="0"/>
              </a:rPr>
            </a:br>
            <a:endParaRPr lang="da-DK" dirty="0"/>
          </a:p>
        </p:txBody>
      </p:sp>
      <p:sp>
        <p:nvSpPr>
          <p:cNvPr id="3" name="Pladsholder til indhold 2">
            <a:extLst>
              <a:ext uri="{FF2B5EF4-FFF2-40B4-BE49-F238E27FC236}">
                <a16:creationId xmlns:a16="http://schemas.microsoft.com/office/drawing/2014/main" id="{0543B293-A9FF-43C0-B558-4BE13704DD81}"/>
              </a:ext>
            </a:extLst>
          </p:cNvPr>
          <p:cNvSpPr>
            <a:spLocks noGrp="1"/>
          </p:cNvSpPr>
          <p:nvPr>
            <p:ph idx="1"/>
          </p:nvPr>
        </p:nvSpPr>
        <p:spPr/>
        <p:txBody>
          <a:bodyPr>
            <a:normAutofit fontScale="85000" lnSpcReduction="20000"/>
          </a:bodyPr>
          <a:lstStyle/>
          <a:p>
            <a:r>
              <a:rPr lang="da-DK" sz="2800" dirty="0">
                <a:effectLst/>
                <a:latin typeface="Calibri" panose="020F0502020204030204" pitchFamily="34" charset="0"/>
                <a:ea typeface="Times New Roman" panose="02020603050405020304" pitchFamily="18" charset="0"/>
                <a:cs typeface="Arial" panose="020B0604020202020204" pitchFamily="34" charset="0"/>
              </a:rPr>
              <a:t>Behov: Sundhedspersonalet indenfor det specialiserede palliative felt savner afklaring omkring, hvorvidt og hvorledes vi skal dokumentere vores sundhedsfaglige behandling af pårørende til patienter med livstruende sygdom. </a:t>
            </a:r>
            <a:endParaRPr lang="da-DK" sz="2800" dirty="0">
              <a:effectLst/>
              <a:latin typeface="Times New Roman" panose="02020603050405020304" pitchFamily="18" charset="0"/>
              <a:ea typeface="Times New Roman" panose="02020603050405020304" pitchFamily="18" charset="0"/>
            </a:endParaRPr>
          </a:p>
          <a:p>
            <a:endParaRPr lang="da-DK" dirty="0"/>
          </a:p>
          <a:p>
            <a:r>
              <a:rPr lang="da-DK" dirty="0">
                <a:latin typeface="Calibri" panose="020F0502020204030204" pitchFamily="34" charset="0"/>
                <a:ea typeface="Times New Roman" panose="02020603050405020304" pitchFamily="18" charset="0"/>
                <a:cs typeface="Arial" panose="020B0604020202020204" pitchFamily="34" charset="0"/>
              </a:rPr>
              <a:t>Ud fra et sundhedsfagligt og juridisk perspektiv, er der krav om at journalisere pårørendeindsatsen i de tilfælde, hvor der er tale om sundhedsfaglig behandling, herunder forebyggelse. I disse tilfælde bliver den pårørende selv til patient og skal have oprettet sin egen journal. </a:t>
            </a:r>
            <a:endParaRPr lang="da-DK" dirty="0">
              <a:latin typeface="Times New Roman" panose="02020603050405020304" pitchFamily="18" charset="0"/>
              <a:ea typeface="Times New Roman" panose="02020603050405020304" pitchFamily="18" charset="0"/>
            </a:endParaRPr>
          </a:p>
          <a:p>
            <a:endParaRPr lang="da-DK" dirty="0"/>
          </a:p>
          <a:p>
            <a:r>
              <a:rPr lang="da-DK" sz="2800" dirty="0">
                <a:effectLst/>
                <a:latin typeface="Calibri" panose="020F0502020204030204" pitchFamily="34" charset="0"/>
                <a:ea typeface="Times New Roman" panose="02020603050405020304" pitchFamily="18" charset="0"/>
                <a:cs typeface="Arial" panose="020B0604020202020204" pitchFamily="34" charset="0"/>
              </a:rPr>
              <a:t>Retningslinjens formål: At angive hvornår en pårørendekontakt skal og ikke skal journalføres.</a:t>
            </a:r>
          </a:p>
          <a:p>
            <a:endParaRPr lang="da-DK" sz="2800" dirty="0">
              <a:effectLst/>
              <a:latin typeface="Calibri" panose="020F0502020204030204" pitchFamily="34" charset="0"/>
              <a:ea typeface="Times New Roman" panose="02020603050405020304" pitchFamily="18" charset="0"/>
              <a:cs typeface="Arial" panose="020B0604020202020204" pitchFamily="34" charset="0"/>
            </a:endParaRPr>
          </a:p>
          <a:p>
            <a:r>
              <a:rPr lang="da-DK" sz="2800" dirty="0">
                <a:effectLst/>
                <a:latin typeface="Calibri" panose="020F0502020204030204" pitchFamily="34" charset="0"/>
                <a:ea typeface="Times New Roman" panose="02020603050405020304" pitchFamily="18" charset="0"/>
                <a:cs typeface="Arial" panose="020B0604020202020204" pitchFamily="34" charset="0"/>
              </a:rPr>
              <a:t>Status: Arbejdsgruppe nedsat og opstartet i februar 2023.</a:t>
            </a:r>
            <a:endParaRPr lang="da-DK" dirty="0">
              <a:latin typeface="Calibri" panose="020F0502020204030204" pitchFamily="34" charset="0"/>
              <a:cs typeface="Arial" panose="020B0604020202020204" pitchFamily="34" charset="0"/>
            </a:endParaRPr>
          </a:p>
          <a:p>
            <a:endParaRPr lang="da-DK" dirty="0"/>
          </a:p>
        </p:txBody>
      </p:sp>
      <p:sp>
        <p:nvSpPr>
          <p:cNvPr id="4" name="Pladsholder til sidefod 1">
            <a:extLst>
              <a:ext uri="{FF2B5EF4-FFF2-40B4-BE49-F238E27FC236}">
                <a16:creationId xmlns:a16="http://schemas.microsoft.com/office/drawing/2014/main" id="{DE53C3EE-BA88-453F-A0E4-771D99FEE4B8}"/>
              </a:ext>
            </a:extLst>
          </p:cNvPr>
          <p:cNvSpPr txBox="1">
            <a:spLocks/>
          </p:cNvSpPr>
          <p:nvPr/>
        </p:nvSpPr>
        <p:spPr>
          <a:xfrm>
            <a:off x="498087" y="6208714"/>
            <a:ext cx="11195824" cy="649286"/>
          </a:xfrm>
          <a:prstGeom prst="rect">
            <a:avLst/>
          </a:prstGeom>
        </p:spPr>
        <p:txBody>
          <a:bodyPr vert="horz" lIns="91440" tIns="45720" rIns="91440" bIns="45720"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da-DK" sz="3600" dirty="0">
                <a:latin typeface="Franklin Gothic Demi Cond" panose="020B0706030402020204" pitchFamily="34" charset="0"/>
              </a:rPr>
              <a:t>DMCG-</a:t>
            </a:r>
            <a:r>
              <a:rPr lang="da-DK" sz="3600" dirty="0">
                <a:solidFill>
                  <a:srgbClr val="92D050"/>
                </a:solidFill>
                <a:latin typeface="Franklin Gothic Demi Cond" panose="020B0706030402020204" pitchFamily="34" charset="0"/>
              </a:rPr>
              <a:t>PAL                                                               </a:t>
            </a:r>
            <a:r>
              <a:rPr lang="da-DK" b="1" dirty="0"/>
              <a:t>Dansk Multidisciplinær Cancer Gruppe for Palliativ Indsats</a:t>
            </a:r>
            <a:endParaRPr lang="da-DK" sz="3600" dirty="0">
              <a:solidFill>
                <a:srgbClr val="92D050"/>
              </a:solidFill>
              <a:latin typeface="Franklin Gothic Demi Cond" panose="020B0706030402020204" pitchFamily="34" charset="0"/>
            </a:endParaRPr>
          </a:p>
        </p:txBody>
      </p:sp>
    </p:spTree>
    <p:extLst>
      <p:ext uri="{BB962C8B-B14F-4D97-AF65-F5344CB8AC3E}">
        <p14:creationId xmlns:p14="http://schemas.microsoft.com/office/powerpoint/2010/main" val="70842424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428</TotalTime>
  <Words>1139</Words>
  <Application>Microsoft Office PowerPoint</Application>
  <PresentationFormat>Widescreen</PresentationFormat>
  <Paragraphs>134</Paragraphs>
  <Slides>7</Slides>
  <Notes>7</Notes>
  <HiddenSlides>0</HiddenSlides>
  <MMClips>0</MMClips>
  <ScaleCrop>false</ScaleCrop>
  <HeadingPairs>
    <vt:vector size="6" baseType="variant">
      <vt:variant>
        <vt:lpstr>Benyttede skrifttyper</vt:lpstr>
      </vt:variant>
      <vt:variant>
        <vt:i4>8</vt:i4>
      </vt:variant>
      <vt:variant>
        <vt:lpstr>Tema</vt:lpstr>
      </vt:variant>
      <vt:variant>
        <vt:i4>1</vt:i4>
      </vt:variant>
      <vt:variant>
        <vt:lpstr>Slidetitler</vt:lpstr>
      </vt:variant>
      <vt:variant>
        <vt:i4>7</vt:i4>
      </vt:variant>
    </vt:vector>
  </HeadingPairs>
  <TitlesOfParts>
    <vt:vector size="16" baseType="lpstr">
      <vt:lpstr>Arial</vt:lpstr>
      <vt:lpstr>Arial Narrow</vt:lpstr>
      <vt:lpstr>Calibri</vt:lpstr>
      <vt:lpstr>Calibri Light</vt:lpstr>
      <vt:lpstr>Franklin Gothic Demi Cond</vt:lpstr>
      <vt:lpstr>Symbol</vt:lpstr>
      <vt:lpstr>Times New Roman</vt:lpstr>
      <vt:lpstr>Verdana</vt:lpstr>
      <vt:lpstr>Office-tema</vt:lpstr>
      <vt:lpstr>Årsmøde d. 13. marts 2023</vt:lpstr>
      <vt:lpstr>Kliniske retningslinjer udgivet 2010-2023</vt:lpstr>
      <vt:lpstr>Vejen til en klinisk retningslinje</vt:lpstr>
      <vt:lpstr>Kliniske retningslinjer på vej 2023</vt:lpstr>
      <vt:lpstr> Anvendelse af spørgeskemaet EORTC QLQ-C15-PAL i den specialiserede, palliative indsats </vt:lpstr>
      <vt:lpstr> Farmakologisk behandling af kvalme </vt:lpstr>
      <vt:lpstr> Dokumentation af pårørendeindsats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Anna Jedzini Ogstrup</dc:creator>
  <cp:lastModifiedBy>Anna Jedzini Ogstrup</cp:lastModifiedBy>
  <cp:revision>49</cp:revision>
  <dcterms:created xsi:type="dcterms:W3CDTF">2023-01-03T13:28:50Z</dcterms:created>
  <dcterms:modified xsi:type="dcterms:W3CDTF">2023-03-11T10:49:42Z</dcterms:modified>
</cp:coreProperties>
</file>