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0"/>
  </p:notesMasterIdLst>
  <p:sldIdLst>
    <p:sldId id="289" r:id="rId2"/>
    <p:sldId id="290" r:id="rId3"/>
    <p:sldId id="291" r:id="rId4"/>
    <p:sldId id="292" r:id="rId5"/>
    <p:sldId id="294" r:id="rId6"/>
    <p:sldId id="295" r:id="rId7"/>
    <p:sldId id="293" r:id="rId8"/>
    <p:sldId id="296" r:id="rId9"/>
  </p:sldIdLst>
  <p:sldSz cx="12195175" cy="6859588"/>
  <p:notesSz cx="6797675" cy="9926638"/>
  <p:custDataLst>
    <p:tags r:id="rId11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>
        <p:scale>
          <a:sx n="94" d="100"/>
          <a:sy n="94" d="100"/>
        </p:scale>
        <p:origin x="114" y="66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1" y="0"/>
            <a:ext cx="12195175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00" y="1989634"/>
            <a:ext cx="4861361" cy="2342510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877" y="5342988"/>
            <a:ext cx="10805419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800000"/>
            <a:ext cx="10083938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281" y="2700000"/>
            <a:ext cx="10083938" cy="3600000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1"/>
            <a:ext cx="2503151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" y="576000"/>
            <a:ext cx="12195175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1336" y="576000"/>
            <a:ext cx="4501758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</a:t>
            </a:r>
            <a:br>
              <a:rPr lang="da-DK" dirty="0" smtClean="0"/>
            </a:br>
            <a:r>
              <a:rPr lang="da-DK" dirty="0" smtClean="0"/>
              <a:t>for at tilføje et billede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9231" y="3141698"/>
            <a:ext cx="115242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 smtClean="0"/>
              <a:t>Foto kan også placeres længere til venstre på siden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281" y="1800000"/>
            <a:ext cx="10083938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828000"/>
            <a:ext cx="10083938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1"/>
            <a:ext cx="10083938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5175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tabLst/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3024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6302461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079500" indent="-246063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1800000"/>
            <a:ext cx="3241266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281" y="1800000"/>
            <a:ext cx="6662602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281" y="2159502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715963" indent="-271463">
              <a:defRPr sz="26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2321" y="2160000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2600"/>
            </a:lvl2pPr>
            <a:lvl3pPr marL="715963" indent="-271463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2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281" y="2159502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1617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2953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2953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8003" indent="-36405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655" indent="-2412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3004" indent="-24341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187" y="2159502"/>
            <a:ext cx="10082625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tekst</a:t>
            </a:r>
          </a:p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7502" y="6444000"/>
            <a:ext cx="3099607" cy="308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 smtClean="0">
                <a:solidFill>
                  <a:schemeClr val="bg2"/>
                </a:solidFill>
              </a:rPr>
              <a:t>  ▪  www.regionmidtjylland.dk</a:t>
            </a:r>
            <a:endParaRPr lang="da-DK" altLang="da-DK" sz="800" b="1" dirty="0">
              <a:solidFill>
                <a:schemeClr val="bg2"/>
              </a:solidFill>
            </a:endParaRP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87" y="108001"/>
            <a:ext cx="841687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37" r:id="rId6"/>
    <p:sldLayoutId id="2147483851" r:id="rId7"/>
    <p:sldLayoutId id="2147483850" r:id="rId8"/>
    <p:sldLayoutId id="2147483868" r:id="rId9"/>
    <p:sldLayoutId id="2147483854" r:id="rId10"/>
    <p:sldLayoutId id="2147483867" r:id="rId11"/>
    <p:sldLayoutId id="2147483842" r:id="rId12"/>
    <p:sldLayoutId id="2147483838" r:id="rId13"/>
    <p:sldLayoutId id="2147483849" r:id="rId14"/>
    <p:sldLayoutId id="2147483839" r:id="rId15"/>
    <p:sldLayoutId id="2147483840" r:id="rId16"/>
    <p:sldLayoutId id="2147483844" r:id="rId17"/>
    <p:sldLayoutId id="2147483845" r:id="rId18"/>
    <p:sldLayoutId id="2147483855" r:id="rId19"/>
    <p:sldLayoutId id="2147483857" r:id="rId20"/>
    <p:sldLayoutId id="2147483859" r:id="rId21"/>
    <p:sldLayoutId id="2147483846" r:id="rId22"/>
    <p:sldLayoutId id="2147483856" r:id="rId23"/>
    <p:sldLayoutId id="2147483863" r:id="rId24"/>
    <p:sldLayoutId id="2147483864" r:id="rId25"/>
    <p:sldLayoutId id="2147483865" r:id="rId26"/>
    <p:sldLayoutId id="2147483866" r:id="rId2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63" y="390674"/>
            <a:ext cx="10803048" cy="6078239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309" y="1660825"/>
            <a:ext cx="10082625" cy="1377698"/>
          </a:xfrm>
        </p:spPr>
        <p:txBody>
          <a:bodyPr/>
          <a:lstStyle/>
          <a:p>
            <a:pPr algn="ctr"/>
            <a:r>
              <a:rPr lang="da-DK" sz="4000" dirty="0" smtClean="0">
                <a:solidFill>
                  <a:schemeClr val="tx1"/>
                </a:solidFill>
              </a:rPr>
              <a:t>Undervisning</a:t>
            </a:r>
            <a:br>
              <a:rPr lang="da-DK" sz="4000" dirty="0" smtClean="0">
                <a:solidFill>
                  <a:schemeClr val="tx1"/>
                </a:solidFill>
              </a:rPr>
            </a:br>
            <a:r>
              <a:rPr lang="da-DK" sz="4000" dirty="0" smtClean="0">
                <a:solidFill>
                  <a:schemeClr val="tx1"/>
                </a:solidFill>
              </a:rPr>
              <a:t>Mål for kompetencer og læring</a:t>
            </a:r>
            <a:endParaRPr lang="da-DK" sz="4000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186" y="2349674"/>
            <a:ext cx="10082625" cy="4032000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 smtClean="0"/>
              <a:t>Årsdag i DMCG-PAL</a:t>
            </a:r>
            <a:endParaRPr lang="da-DK" sz="2400" dirty="0" smtClean="0"/>
          </a:p>
          <a:p>
            <a:pPr marL="0" indent="0" algn="ctr">
              <a:buNone/>
            </a:pPr>
            <a:r>
              <a:rPr lang="da-DK" sz="2400" dirty="0" smtClean="0"/>
              <a:t>13. marts 2023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721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995" y="837506"/>
            <a:ext cx="10082625" cy="900000"/>
          </a:xfrm>
        </p:spPr>
        <p:txBody>
          <a:bodyPr/>
          <a:lstStyle/>
          <a:p>
            <a:r>
              <a:rPr lang="da-DK" dirty="0" smtClean="0"/>
              <a:t>Læring, motivation og parathed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93131" y="2205658"/>
            <a:ext cx="10082625" cy="4032000"/>
          </a:xfrm>
        </p:spPr>
        <p:txBody>
          <a:bodyPr/>
          <a:lstStyle/>
          <a:p>
            <a:r>
              <a:rPr lang="da-DK" dirty="0" smtClean="0"/>
              <a:t>Ny erkendelse </a:t>
            </a:r>
          </a:p>
          <a:p>
            <a:r>
              <a:rPr lang="da-DK" dirty="0"/>
              <a:t>N</a:t>
            </a:r>
            <a:r>
              <a:rPr lang="da-DK" dirty="0" smtClean="0"/>
              <a:t>y praksis</a:t>
            </a:r>
          </a:p>
          <a:p>
            <a:r>
              <a:rPr lang="da-DK" dirty="0"/>
              <a:t>N</a:t>
            </a:r>
            <a:r>
              <a:rPr lang="da-DK" dirty="0" smtClean="0"/>
              <a:t>y væren</a:t>
            </a:r>
          </a:p>
          <a:p>
            <a:endParaRPr lang="da-DK" dirty="0"/>
          </a:p>
          <a:p>
            <a:r>
              <a:rPr lang="da-DK" dirty="0" smtClean="0"/>
              <a:t>Mening og sammenhæng</a:t>
            </a:r>
          </a:p>
          <a:p>
            <a:r>
              <a:rPr lang="da-DK" dirty="0" smtClean="0"/>
              <a:t>Forudsætninger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91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470" y="477466"/>
            <a:ext cx="10082625" cy="971502"/>
          </a:xfrm>
        </p:spPr>
        <p:txBody>
          <a:bodyPr/>
          <a:lstStyle/>
          <a:p>
            <a:r>
              <a:rPr lang="da-DK" dirty="0"/>
              <a:t>P</a:t>
            </a:r>
            <a:r>
              <a:rPr lang="da-DK" dirty="0" smtClean="0"/>
              <a:t>lanlægning af undervisning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8257" y="1917626"/>
            <a:ext cx="10890978" cy="4104456"/>
          </a:xfrm>
        </p:spPr>
        <p:txBody>
          <a:bodyPr/>
          <a:lstStyle/>
          <a:p>
            <a:r>
              <a:rPr lang="da-DK" sz="2400" dirty="0" smtClean="0"/>
              <a:t>Hvad vil jeg gerne, at kursisterne ved/gør, når undervisningen er ovre, som de ikke vidste, da de kom? (</a:t>
            </a:r>
            <a:r>
              <a:rPr lang="da-DK" sz="2400" b="1" dirty="0" smtClean="0"/>
              <a:t>kompetencemål</a:t>
            </a:r>
            <a:r>
              <a:rPr lang="da-DK" sz="2400" dirty="0" smtClean="0"/>
              <a:t>)</a:t>
            </a:r>
          </a:p>
          <a:p>
            <a:endParaRPr lang="da-DK" sz="2400" dirty="0"/>
          </a:p>
          <a:p>
            <a:r>
              <a:rPr lang="da-DK" sz="2400" dirty="0" smtClean="0"/>
              <a:t>Hvordan bringer jeg dem dertil eller, hvad skal de lære for at kunne det? (</a:t>
            </a:r>
            <a:r>
              <a:rPr lang="da-DK" sz="2400" b="1" dirty="0" smtClean="0"/>
              <a:t>læringsmål</a:t>
            </a:r>
            <a:r>
              <a:rPr lang="da-DK" sz="2400" dirty="0" smtClean="0"/>
              <a:t>)</a:t>
            </a:r>
          </a:p>
          <a:p>
            <a:endParaRPr lang="da-DK" sz="2400" dirty="0"/>
          </a:p>
          <a:p>
            <a:r>
              <a:rPr lang="da-DK" sz="2400" dirty="0"/>
              <a:t>H</a:t>
            </a:r>
            <a:r>
              <a:rPr lang="da-DK" sz="2400" dirty="0" smtClean="0"/>
              <a:t>vilken læringsmetoder er mest egnede til det? (</a:t>
            </a:r>
            <a:r>
              <a:rPr lang="da-DK" sz="2400" b="1" dirty="0" smtClean="0"/>
              <a:t>læringsmetode</a:t>
            </a:r>
            <a:r>
              <a:rPr lang="da-DK" sz="2400" dirty="0" smtClean="0"/>
              <a:t>)</a:t>
            </a:r>
          </a:p>
          <a:p>
            <a:endParaRPr lang="da-DK" sz="2400" dirty="0"/>
          </a:p>
          <a:p>
            <a:r>
              <a:rPr lang="da-DK" sz="2400" dirty="0" smtClean="0"/>
              <a:t>Hvordan sikrer jeg mig, at det lykkedes? (</a:t>
            </a:r>
            <a:r>
              <a:rPr lang="da-DK" sz="2400" b="1" dirty="0" smtClean="0"/>
              <a:t>kompetenceevalueringsmetode</a:t>
            </a:r>
            <a:r>
              <a:rPr lang="da-DK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077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89075" y="1665866"/>
            <a:ext cx="10082625" cy="3049740"/>
          </a:xfrm>
        </p:spPr>
        <p:txBody>
          <a:bodyPr/>
          <a:lstStyle/>
          <a:p>
            <a:pPr marL="0" indent="0">
              <a:buNone/>
            </a:pPr>
            <a:r>
              <a:rPr lang="da-DK" i="1" dirty="0" smtClean="0"/>
              <a:t>Vil du ikke komme og sige noget om smertebehandling?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5570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Mulige kompetencemål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3011" y="2205658"/>
            <a:ext cx="10082625" cy="4176464"/>
          </a:xfrm>
        </p:spPr>
        <p:txBody>
          <a:bodyPr/>
          <a:lstStyle/>
          <a:p>
            <a:r>
              <a:rPr lang="da-DK" dirty="0" smtClean="0"/>
              <a:t>At kende til begrebet lidelse i en palliativ sammenhæng</a:t>
            </a:r>
          </a:p>
          <a:p>
            <a:r>
              <a:rPr lang="da-DK" dirty="0"/>
              <a:t>A</a:t>
            </a:r>
            <a:r>
              <a:rPr lang="da-DK" dirty="0" smtClean="0"/>
              <a:t>t kunne anvende relevante medicinske behandlinger af smerter</a:t>
            </a:r>
          </a:p>
          <a:p>
            <a:r>
              <a:rPr lang="da-DK" dirty="0" smtClean="0"/>
              <a:t>At kunne redegøre for forskellige neurologiske forståelser af hvorledes smerter opstår</a:t>
            </a:r>
          </a:p>
          <a:p>
            <a:r>
              <a:rPr lang="da-DK" dirty="0" smtClean="0"/>
              <a:t>...??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98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Mulige læringsmål til: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13011" y="3429794"/>
            <a:ext cx="10994024" cy="1727744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/>
              <a:t>At kende til begrebet lidelse i en </a:t>
            </a:r>
            <a:r>
              <a:rPr lang="da-DK" sz="2800" b="1" dirty="0" smtClean="0"/>
              <a:t>palliativ sammenhæng</a:t>
            </a:r>
            <a:endParaRPr lang="da-DK" sz="2800" dirty="0"/>
          </a:p>
          <a:p>
            <a:r>
              <a:rPr lang="da-DK" sz="2800" dirty="0" smtClean="0"/>
              <a:t>at forstår smerter som fysisk, psykisk, social og eksistentiel lidelse</a:t>
            </a:r>
          </a:p>
          <a:p>
            <a:r>
              <a:rPr lang="da-DK" sz="2800" dirty="0" smtClean="0"/>
              <a:t>at kunne opnå en relevant smerteanamnese</a:t>
            </a:r>
          </a:p>
          <a:p>
            <a:r>
              <a:rPr lang="da-DK" sz="2800" dirty="0" smtClean="0"/>
              <a:t>at kunne inddrage relevante faggrupper i behandlingen af patientens smerter</a:t>
            </a:r>
            <a:endParaRPr lang="da-DK" sz="2800" dirty="0"/>
          </a:p>
          <a:p>
            <a:r>
              <a:rPr lang="da-DK" dirty="0" smtClean="0"/>
              <a:t>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55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Læringsmetoder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45059" y="2088000"/>
            <a:ext cx="10082625" cy="3383928"/>
          </a:xfrm>
        </p:spPr>
        <p:txBody>
          <a:bodyPr/>
          <a:lstStyle/>
          <a:p>
            <a:r>
              <a:rPr lang="da-DK" dirty="0" smtClean="0"/>
              <a:t>Oplæg</a:t>
            </a:r>
          </a:p>
          <a:p>
            <a:r>
              <a:rPr lang="da-DK" dirty="0" err="1"/>
              <a:t>C</a:t>
            </a:r>
            <a:r>
              <a:rPr lang="da-DK" dirty="0" err="1" smtClean="0"/>
              <a:t>asebaseret</a:t>
            </a:r>
            <a:r>
              <a:rPr lang="da-DK" dirty="0" smtClean="0"/>
              <a:t> gruppearbejde</a:t>
            </a:r>
          </a:p>
          <a:p>
            <a:r>
              <a:rPr lang="da-DK" dirty="0"/>
              <a:t>R</a:t>
            </a:r>
            <a:r>
              <a:rPr lang="da-DK" dirty="0" smtClean="0"/>
              <a:t>ollespil og 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38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846" y="837506"/>
            <a:ext cx="10082625" cy="900000"/>
          </a:xfrm>
        </p:spPr>
        <p:txBody>
          <a:bodyPr/>
          <a:lstStyle/>
          <a:p>
            <a:r>
              <a:rPr lang="da-DK" dirty="0" smtClean="0"/>
              <a:t>Din egen undervisning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</a:t>
            </a:r>
            <a:r>
              <a:rPr lang="da-DK" dirty="0" smtClean="0"/>
              <a:t>ænk over din næste undervisningsopgave</a:t>
            </a:r>
          </a:p>
          <a:p>
            <a:endParaRPr lang="da-DK" dirty="0" smtClean="0"/>
          </a:p>
          <a:p>
            <a:r>
              <a:rPr lang="da-DK" dirty="0" smtClean="0"/>
              <a:t>Redegør for kompetencemål, læringsmål, læringsmetoder og kompetenceevalueringsstrategi for </a:t>
            </a:r>
            <a:r>
              <a:rPr lang="da-DK" smtClean="0"/>
              <a:t>din undervisning</a:t>
            </a:r>
            <a:endParaRPr lang="da-DK" dirty="0" smtClean="0"/>
          </a:p>
          <a:p>
            <a:endParaRPr lang="da-DK" dirty="0"/>
          </a:p>
          <a:p>
            <a:r>
              <a:rPr lang="da-DK" dirty="0" smtClean="0"/>
              <a:t>Del det med din sidemakker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9123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-multicolour_16-9_v04.potx" id="{B70F2534-6865-4AEC-B852-0218A21872F8}" vid="{C6803DDC-A865-4FF3-A9EF-6C0265BF60A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216</Words>
  <Application>Microsoft Office PowerPoint</Application>
  <PresentationFormat>Brugerdefineret</PresentationFormat>
  <Paragraphs>41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RM-multicolour_16-9_v02</vt:lpstr>
      <vt:lpstr>Undervisning Mål for kompetencer og læring</vt:lpstr>
      <vt:lpstr>Læring, motivation og parathed</vt:lpstr>
      <vt:lpstr>Planlægning af undervisning</vt:lpstr>
      <vt:lpstr>Eksempel</vt:lpstr>
      <vt:lpstr>Mulige kompetencemål</vt:lpstr>
      <vt:lpstr>Mulige læringsmål til:</vt:lpstr>
      <vt:lpstr>Læringsmetoder</vt:lpstr>
      <vt:lpstr>Din egen undervisning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Undervisning Mål for kompetencer og læring</dc:title>
  <dc:creator>Dorte Lange Høst</dc:creator>
  <cp:lastModifiedBy>Dorte Lange Høst</cp:lastModifiedBy>
  <cp:revision>4</cp:revision>
  <cp:lastPrinted>2020-01-23T11:37:56Z</cp:lastPrinted>
  <dcterms:created xsi:type="dcterms:W3CDTF">2023-03-10T10:14:25Z</dcterms:created>
  <dcterms:modified xsi:type="dcterms:W3CDTF">2023-03-10T12:09:46Z</dcterms:modified>
</cp:coreProperties>
</file>