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handoutMasterIdLst>
    <p:handoutMasterId r:id="rId18"/>
  </p:handoutMasterIdLst>
  <p:sldIdLst>
    <p:sldId id="257" r:id="rId2"/>
    <p:sldId id="269" r:id="rId3"/>
    <p:sldId id="258" r:id="rId4"/>
    <p:sldId id="270" r:id="rId5"/>
    <p:sldId id="277" r:id="rId6"/>
    <p:sldId id="285" r:id="rId7"/>
    <p:sldId id="289" r:id="rId8"/>
    <p:sldId id="290" r:id="rId9"/>
    <p:sldId id="291" r:id="rId10"/>
    <p:sldId id="283" r:id="rId11"/>
    <p:sldId id="284" r:id="rId12"/>
    <p:sldId id="286" r:id="rId13"/>
    <p:sldId id="287" r:id="rId14"/>
    <p:sldId id="288" r:id="rId15"/>
    <p:sldId id="281" r:id="rId16"/>
  </p:sldIdLst>
  <p:sldSz cx="9144000" cy="6858000" type="screen4x3"/>
  <p:notesSz cx="6797675" cy="9926638"/>
  <p:defaultTextStyle>
    <a:defPPr>
      <a:defRPr lang="da-DK"/>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p:cViewPr varScale="1">
        <p:scale>
          <a:sx n="108" d="100"/>
          <a:sy n="108" d="100"/>
        </p:scale>
        <p:origin x="1704" y="78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A321713-4921-468C-BF7E-7823DF5B639E}" type="doc">
      <dgm:prSet loTypeId="urn:microsoft.com/office/officeart/2005/8/layout/list1" loCatId="list" qsTypeId="urn:microsoft.com/office/officeart/2005/8/quickstyle/simple5" qsCatId="simple" csTypeId="urn:microsoft.com/office/officeart/2005/8/colors/accent1_2" csCatId="accent1"/>
      <dgm:spPr/>
      <dgm:t>
        <a:bodyPr/>
        <a:lstStyle/>
        <a:p>
          <a:endParaRPr lang="en-US"/>
        </a:p>
      </dgm:t>
    </dgm:pt>
    <dgm:pt modelId="{64A6D6C6-7454-411F-B835-C57F63F68DF2}">
      <dgm:prSet/>
      <dgm:spPr/>
      <dgm:t>
        <a:bodyPr/>
        <a:lstStyle/>
        <a:p>
          <a:r>
            <a:rPr lang="da-DK"/>
            <a:t>Sidste del af COVID-19 effekten</a:t>
          </a:r>
          <a:endParaRPr lang="en-US"/>
        </a:p>
      </dgm:t>
    </dgm:pt>
    <dgm:pt modelId="{C7534652-4F09-445A-915A-8FBB14863066}" type="parTrans" cxnId="{384FB84F-5D29-4B86-A700-CF33DABFB651}">
      <dgm:prSet/>
      <dgm:spPr/>
      <dgm:t>
        <a:bodyPr/>
        <a:lstStyle/>
        <a:p>
          <a:endParaRPr lang="en-US"/>
        </a:p>
      </dgm:t>
    </dgm:pt>
    <dgm:pt modelId="{AD6C80BA-83C8-4A3F-A927-E354FA83FEDE}" type="sibTrans" cxnId="{384FB84F-5D29-4B86-A700-CF33DABFB651}">
      <dgm:prSet/>
      <dgm:spPr/>
      <dgm:t>
        <a:bodyPr/>
        <a:lstStyle/>
        <a:p>
          <a:endParaRPr lang="en-US"/>
        </a:p>
      </dgm:t>
    </dgm:pt>
    <dgm:pt modelId="{1BCEB0F2-1430-476A-92FE-496FE35CA3FA}">
      <dgm:prSet/>
      <dgm:spPr/>
      <dgm:t>
        <a:bodyPr/>
        <a:lstStyle/>
        <a:p>
          <a:r>
            <a:rPr lang="da-DK"/>
            <a:t>Opbygning af Årsrapport ændret fra 2020</a:t>
          </a:r>
          <a:endParaRPr lang="en-US"/>
        </a:p>
      </dgm:t>
    </dgm:pt>
    <dgm:pt modelId="{ED6EDC6A-B34A-44E9-BAB1-F0F7D8784BB4}" type="parTrans" cxnId="{084FC644-7EFA-4F10-962A-63120190078F}">
      <dgm:prSet/>
      <dgm:spPr/>
      <dgm:t>
        <a:bodyPr/>
        <a:lstStyle/>
        <a:p>
          <a:endParaRPr lang="en-US"/>
        </a:p>
      </dgm:t>
    </dgm:pt>
    <dgm:pt modelId="{0464D216-7092-45FB-87AA-59AE5E1C0D89}" type="sibTrans" cxnId="{084FC644-7EFA-4F10-962A-63120190078F}">
      <dgm:prSet/>
      <dgm:spPr/>
      <dgm:t>
        <a:bodyPr/>
        <a:lstStyle/>
        <a:p>
          <a:endParaRPr lang="en-US"/>
        </a:p>
      </dgm:t>
    </dgm:pt>
    <dgm:pt modelId="{E28BCC84-2D53-42DC-BAFF-F1FC82CB4EDA}">
      <dgm:prSet/>
      <dgm:spPr/>
      <dgm:t>
        <a:bodyPr/>
        <a:lstStyle/>
        <a:p>
          <a:r>
            <a:rPr lang="da-DK"/>
            <a:t>Det primære er nu alle diagnoser samlet, frem for opdelt kræft/ikke-kræft – suppleres af opdelte analyser</a:t>
          </a:r>
          <a:endParaRPr lang="en-US"/>
        </a:p>
      </dgm:t>
    </dgm:pt>
    <dgm:pt modelId="{9C92B08E-2842-4F6B-AD76-80858810E334}" type="parTrans" cxnId="{F7E971B3-428A-4A25-BD53-F836407B821A}">
      <dgm:prSet/>
      <dgm:spPr/>
      <dgm:t>
        <a:bodyPr/>
        <a:lstStyle/>
        <a:p>
          <a:endParaRPr lang="en-US"/>
        </a:p>
      </dgm:t>
    </dgm:pt>
    <dgm:pt modelId="{5A55D444-5609-4137-A472-F7FE789A3E76}" type="sibTrans" cxnId="{F7E971B3-428A-4A25-BD53-F836407B821A}">
      <dgm:prSet/>
      <dgm:spPr/>
      <dgm:t>
        <a:bodyPr/>
        <a:lstStyle/>
        <a:p>
          <a:endParaRPr lang="en-US"/>
        </a:p>
      </dgm:t>
    </dgm:pt>
    <dgm:pt modelId="{A65E2EEA-CEAD-4C08-8F2F-5899B0D90164}">
      <dgm:prSet/>
      <dgm:spPr/>
      <dgm:t>
        <a:bodyPr/>
        <a:lstStyle/>
        <a:p>
          <a:r>
            <a:rPr lang="da-DK"/>
            <a:t>Ny struktur for kommentering </a:t>
          </a:r>
          <a:endParaRPr lang="en-US"/>
        </a:p>
      </dgm:t>
    </dgm:pt>
    <dgm:pt modelId="{E217AD01-9DB3-4C80-A62B-28848B28C32F}" type="parTrans" cxnId="{4519B811-C39A-47C9-B84A-F7F1AD18CE16}">
      <dgm:prSet/>
      <dgm:spPr/>
      <dgm:t>
        <a:bodyPr/>
        <a:lstStyle/>
        <a:p>
          <a:endParaRPr lang="en-US"/>
        </a:p>
      </dgm:t>
    </dgm:pt>
    <dgm:pt modelId="{46F9F5F9-7A0E-47A9-9108-BE65027FF400}" type="sibTrans" cxnId="{4519B811-C39A-47C9-B84A-F7F1AD18CE16}">
      <dgm:prSet/>
      <dgm:spPr/>
      <dgm:t>
        <a:bodyPr/>
        <a:lstStyle/>
        <a:p>
          <a:endParaRPr lang="en-US"/>
        </a:p>
      </dgm:t>
    </dgm:pt>
    <dgm:pt modelId="{FF566DAF-FD51-4C14-B0DC-7A8A0FFBCE28}">
      <dgm:prSet/>
      <dgm:spPr/>
      <dgm:t>
        <a:bodyPr/>
        <a:lstStyle/>
        <a:p>
          <a:r>
            <a:rPr lang="da-DK"/>
            <a:t>Nye grafer og lay-out</a:t>
          </a:r>
          <a:endParaRPr lang="en-US"/>
        </a:p>
      </dgm:t>
    </dgm:pt>
    <dgm:pt modelId="{3B5BD740-D63A-48EF-8480-31EF694D26D5}" type="parTrans" cxnId="{C83E77D7-BB86-4E81-B2B6-17187CE34DC0}">
      <dgm:prSet/>
      <dgm:spPr/>
      <dgm:t>
        <a:bodyPr/>
        <a:lstStyle/>
        <a:p>
          <a:endParaRPr lang="en-US"/>
        </a:p>
      </dgm:t>
    </dgm:pt>
    <dgm:pt modelId="{90F97A20-CA1C-4D79-B512-758A8A5710D6}" type="sibTrans" cxnId="{C83E77D7-BB86-4E81-B2B6-17187CE34DC0}">
      <dgm:prSet/>
      <dgm:spPr/>
      <dgm:t>
        <a:bodyPr/>
        <a:lstStyle/>
        <a:p>
          <a:endParaRPr lang="en-US"/>
        </a:p>
      </dgm:t>
    </dgm:pt>
    <dgm:pt modelId="{8EC8E6E5-3EFD-42F2-BF43-C523196D8CBA}">
      <dgm:prSet/>
      <dgm:spPr/>
      <dgm:t>
        <a:bodyPr/>
        <a:lstStyle/>
        <a:p>
          <a:r>
            <a:rPr lang="da-DK"/>
            <a:t>Nye (supplerende) indikatorer</a:t>
          </a:r>
          <a:endParaRPr lang="en-US"/>
        </a:p>
      </dgm:t>
    </dgm:pt>
    <dgm:pt modelId="{BEE79567-0B3A-4B7D-A93A-31B871743384}" type="parTrans" cxnId="{BFD792CC-A7A4-4126-B1EA-55B65E64F397}">
      <dgm:prSet/>
      <dgm:spPr/>
      <dgm:t>
        <a:bodyPr/>
        <a:lstStyle/>
        <a:p>
          <a:endParaRPr lang="en-US"/>
        </a:p>
      </dgm:t>
    </dgm:pt>
    <dgm:pt modelId="{74DEB1E7-89D5-42A1-8855-5916222B3E21}" type="sibTrans" cxnId="{BFD792CC-A7A4-4126-B1EA-55B65E64F397}">
      <dgm:prSet/>
      <dgm:spPr/>
      <dgm:t>
        <a:bodyPr/>
        <a:lstStyle/>
        <a:p>
          <a:endParaRPr lang="en-US"/>
        </a:p>
      </dgm:t>
    </dgm:pt>
    <dgm:pt modelId="{212EDF5A-D353-4FEB-AC65-766A82249AD3}">
      <dgm:prSet/>
      <dgm:spPr/>
      <dgm:t>
        <a:bodyPr/>
        <a:lstStyle/>
        <a:p>
          <a:r>
            <a:rPr lang="da-DK"/>
            <a:t>Indikator 6: Opfølgende symptomscreening (fra 2021)</a:t>
          </a:r>
          <a:endParaRPr lang="en-US"/>
        </a:p>
      </dgm:t>
    </dgm:pt>
    <dgm:pt modelId="{BE9984F0-F416-4E47-95A6-D588FBE19613}" type="parTrans" cxnId="{7F1A96A5-18B2-4D03-BAFF-F18A55DF2553}">
      <dgm:prSet/>
      <dgm:spPr/>
      <dgm:t>
        <a:bodyPr/>
        <a:lstStyle/>
        <a:p>
          <a:endParaRPr lang="en-US"/>
        </a:p>
      </dgm:t>
    </dgm:pt>
    <dgm:pt modelId="{424C524D-77D3-4CF3-A9F7-32739EEEC145}" type="sibTrans" cxnId="{7F1A96A5-18B2-4D03-BAFF-F18A55DF2553}">
      <dgm:prSet/>
      <dgm:spPr/>
      <dgm:t>
        <a:bodyPr/>
        <a:lstStyle/>
        <a:p>
          <a:endParaRPr lang="en-US"/>
        </a:p>
      </dgm:t>
    </dgm:pt>
    <dgm:pt modelId="{F12EFAFC-8C35-4C37-A883-ACFC3DC63E1C}">
      <dgm:prSet/>
      <dgm:spPr/>
      <dgm:t>
        <a:bodyPr/>
        <a:lstStyle/>
        <a:p>
          <a:r>
            <a:rPr lang="da-DK"/>
            <a:t>Ændring i symptomscore over tid</a:t>
          </a:r>
          <a:endParaRPr lang="en-US"/>
        </a:p>
      </dgm:t>
    </dgm:pt>
    <dgm:pt modelId="{DA9BB245-A792-46E2-8D43-82CA8530CF22}" type="parTrans" cxnId="{90C05CC8-75E3-438B-84F2-1A42F5E3F8FA}">
      <dgm:prSet/>
      <dgm:spPr/>
      <dgm:t>
        <a:bodyPr/>
        <a:lstStyle/>
        <a:p>
          <a:endParaRPr lang="en-US"/>
        </a:p>
      </dgm:t>
    </dgm:pt>
    <dgm:pt modelId="{3181CD16-A7ED-475A-B5DA-08813C3E63E2}" type="sibTrans" cxnId="{90C05CC8-75E3-438B-84F2-1A42F5E3F8FA}">
      <dgm:prSet/>
      <dgm:spPr/>
      <dgm:t>
        <a:bodyPr/>
        <a:lstStyle/>
        <a:p>
          <a:endParaRPr lang="en-US"/>
        </a:p>
      </dgm:t>
    </dgm:pt>
    <dgm:pt modelId="{C10907EE-B12E-234E-9BD8-902091003125}" type="pres">
      <dgm:prSet presAssocID="{2A321713-4921-468C-BF7E-7823DF5B639E}" presName="linear" presStyleCnt="0">
        <dgm:presLayoutVars>
          <dgm:dir/>
          <dgm:animLvl val="lvl"/>
          <dgm:resizeHandles val="exact"/>
        </dgm:presLayoutVars>
      </dgm:prSet>
      <dgm:spPr/>
    </dgm:pt>
    <dgm:pt modelId="{A743A1C0-F1A5-8240-9298-4B42999B298F}" type="pres">
      <dgm:prSet presAssocID="{64A6D6C6-7454-411F-B835-C57F63F68DF2}" presName="parentLin" presStyleCnt="0"/>
      <dgm:spPr/>
    </dgm:pt>
    <dgm:pt modelId="{4CEBE92C-5F3C-8547-9C31-A383C6A3D6A3}" type="pres">
      <dgm:prSet presAssocID="{64A6D6C6-7454-411F-B835-C57F63F68DF2}" presName="parentLeftMargin" presStyleLbl="node1" presStyleIdx="0" presStyleCnt="3"/>
      <dgm:spPr/>
    </dgm:pt>
    <dgm:pt modelId="{41DBC6A3-29C8-BD41-9118-D1F8C1D81159}" type="pres">
      <dgm:prSet presAssocID="{64A6D6C6-7454-411F-B835-C57F63F68DF2}" presName="parentText" presStyleLbl="node1" presStyleIdx="0" presStyleCnt="3">
        <dgm:presLayoutVars>
          <dgm:chMax val="0"/>
          <dgm:bulletEnabled val="1"/>
        </dgm:presLayoutVars>
      </dgm:prSet>
      <dgm:spPr/>
    </dgm:pt>
    <dgm:pt modelId="{00713E59-B7AB-0740-BABA-28641EF6FE8C}" type="pres">
      <dgm:prSet presAssocID="{64A6D6C6-7454-411F-B835-C57F63F68DF2}" presName="negativeSpace" presStyleCnt="0"/>
      <dgm:spPr/>
    </dgm:pt>
    <dgm:pt modelId="{2BB3BE0B-2A16-B043-8822-72324C6770F4}" type="pres">
      <dgm:prSet presAssocID="{64A6D6C6-7454-411F-B835-C57F63F68DF2}" presName="childText" presStyleLbl="conFgAcc1" presStyleIdx="0" presStyleCnt="3">
        <dgm:presLayoutVars>
          <dgm:bulletEnabled val="1"/>
        </dgm:presLayoutVars>
      </dgm:prSet>
      <dgm:spPr/>
    </dgm:pt>
    <dgm:pt modelId="{D4964F1C-AB1A-F941-8E7C-9CA34ABAFFFF}" type="pres">
      <dgm:prSet presAssocID="{AD6C80BA-83C8-4A3F-A927-E354FA83FEDE}" presName="spaceBetweenRectangles" presStyleCnt="0"/>
      <dgm:spPr/>
    </dgm:pt>
    <dgm:pt modelId="{6401C816-B78F-574B-A82B-234F1F8CA3E9}" type="pres">
      <dgm:prSet presAssocID="{1BCEB0F2-1430-476A-92FE-496FE35CA3FA}" presName="parentLin" presStyleCnt="0"/>
      <dgm:spPr/>
    </dgm:pt>
    <dgm:pt modelId="{8CA2A5B8-0CBC-B341-B748-0AEB0784EB0E}" type="pres">
      <dgm:prSet presAssocID="{1BCEB0F2-1430-476A-92FE-496FE35CA3FA}" presName="parentLeftMargin" presStyleLbl="node1" presStyleIdx="0" presStyleCnt="3"/>
      <dgm:spPr/>
    </dgm:pt>
    <dgm:pt modelId="{9AF46DE5-CD70-3A4D-B6F2-9726C178C71A}" type="pres">
      <dgm:prSet presAssocID="{1BCEB0F2-1430-476A-92FE-496FE35CA3FA}" presName="parentText" presStyleLbl="node1" presStyleIdx="1" presStyleCnt="3">
        <dgm:presLayoutVars>
          <dgm:chMax val="0"/>
          <dgm:bulletEnabled val="1"/>
        </dgm:presLayoutVars>
      </dgm:prSet>
      <dgm:spPr/>
    </dgm:pt>
    <dgm:pt modelId="{D35097CB-4B6D-9B4B-9475-D2290E5E03A7}" type="pres">
      <dgm:prSet presAssocID="{1BCEB0F2-1430-476A-92FE-496FE35CA3FA}" presName="negativeSpace" presStyleCnt="0"/>
      <dgm:spPr/>
    </dgm:pt>
    <dgm:pt modelId="{B46E72CA-BC1F-214F-B0D8-3BDDBB9AEC2B}" type="pres">
      <dgm:prSet presAssocID="{1BCEB0F2-1430-476A-92FE-496FE35CA3FA}" presName="childText" presStyleLbl="conFgAcc1" presStyleIdx="1" presStyleCnt="3">
        <dgm:presLayoutVars>
          <dgm:bulletEnabled val="1"/>
        </dgm:presLayoutVars>
      </dgm:prSet>
      <dgm:spPr/>
    </dgm:pt>
    <dgm:pt modelId="{22C6D533-77FF-004C-9D9F-C3C19247AD83}" type="pres">
      <dgm:prSet presAssocID="{0464D216-7092-45FB-87AA-59AE5E1C0D89}" presName="spaceBetweenRectangles" presStyleCnt="0"/>
      <dgm:spPr/>
    </dgm:pt>
    <dgm:pt modelId="{B87E2063-7059-6C42-B31B-E0F823466716}" type="pres">
      <dgm:prSet presAssocID="{8EC8E6E5-3EFD-42F2-BF43-C523196D8CBA}" presName="parentLin" presStyleCnt="0"/>
      <dgm:spPr/>
    </dgm:pt>
    <dgm:pt modelId="{DB1B748A-46C7-A546-B443-3C6D2653FFF4}" type="pres">
      <dgm:prSet presAssocID="{8EC8E6E5-3EFD-42F2-BF43-C523196D8CBA}" presName="parentLeftMargin" presStyleLbl="node1" presStyleIdx="1" presStyleCnt="3"/>
      <dgm:spPr/>
    </dgm:pt>
    <dgm:pt modelId="{E65EABCF-5B18-8E4F-B4FE-C38EA2294F55}" type="pres">
      <dgm:prSet presAssocID="{8EC8E6E5-3EFD-42F2-BF43-C523196D8CBA}" presName="parentText" presStyleLbl="node1" presStyleIdx="2" presStyleCnt="3">
        <dgm:presLayoutVars>
          <dgm:chMax val="0"/>
          <dgm:bulletEnabled val="1"/>
        </dgm:presLayoutVars>
      </dgm:prSet>
      <dgm:spPr/>
    </dgm:pt>
    <dgm:pt modelId="{A9F9547B-E948-CC44-B87B-0580CE1D0975}" type="pres">
      <dgm:prSet presAssocID="{8EC8E6E5-3EFD-42F2-BF43-C523196D8CBA}" presName="negativeSpace" presStyleCnt="0"/>
      <dgm:spPr/>
    </dgm:pt>
    <dgm:pt modelId="{B64895A4-B136-974B-BDC3-AB6FF317F333}" type="pres">
      <dgm:prSet presAssocID="{8EC8E6E5-3EFD-42F2-BF43-C523196D8CBA}" presName="childText" presStyleLbl="conFgAcc1" presStyleIdx="2" presStyleCnt="3">
        <dgm:presLayoutVars>
          <dgm:bulletEnabled val="1"/>
        </dgm:presLayoutVars>
      </dgm:prSet>
      <dgm:spPr/>
    </dgm:pt>
  </dgm:ptLst>
  <dgm:cxnLst>
    <dgm:cxn modelId="{4519B811-C39A-47C9-B84A-F7F1AD18CE16}" srcId="{1BCEB0F2-1430-476A-92FE-496FE35CA3FA}" destId="{A65E2EEA-CEAD-4C08-8F2F-5899B0D90164}" srcOrd="1" destOrd="0" parTransId="{E217AD01-9DB3-4C80-A62B-28848B28C32F}" sibTransId="{46F9F5F9-7A0E-47A9-9108-BE65027FF400}"/>
    <dgm:cxn modelId="{A7000018-2383-3542-9FEA-DD3D2449E71D}" type="presOf" srcId="{1BCEB0F2-1430-476A-92FE-496FE35CA3FA}" destId="{8CA2A5B8-0CBC-B341-B748-0AEB0784EB0E}" srcOrd="0" destOrd="0" presId="urn:microsoft.com/office/officeart/2005/8/layout/list1"/>
    <dgm:cxn modelId="{A745A12A-3FD8-D741-BFC6-94A602A3644B}" type="presOf" srcId="{64A6D6C6-7454-411F-B835-C57F63F68DF2}" destId="{4CEBE92C-5F3C-8547-9C31-A383C6A3D6A3}" srcOrd="0" destOrd="0" presId="urn:microsoft.com/office/officeart/2005/8/layout/list1"/>
    <dgm:cxn modelId="{4A533439-302E-E047-802F-520B69F5C8F1}" type="presOf" srcId="{1BCEB0F2-1430-476A-92FE-496FE35CA3FA}" destId="{9AF46DE5-CD70-3A4D-B6F2-9726C178C71A}" srcOrd="1" destOrd="0" presId="urn:microsoft.com/office/officeart/2005/8/layout/list1"/>
    <dgm:cxn modelId="{C3BB2B3F-B129-DA45-862B-9181F612A333}" type="presOf" srcId="{FF566DAF-FD51-4C14-B0DC-7A8A0FFBCE28}" destId="{B46E72CA-BC1F-214F-B0D8-3BDDBB9AEC2B}" srcOrd="0" destOrd="2" presId="urn:microsoft.com/office/officeart/2005/8/layout/list1"/>
    <dgm:cxn modelId="{E8973261-0CD0-FA49-BCF2-3605B308D8DA}" type="presOf" srcId="{212EDF5A-D353-4FEB-AC65-766A82249AD3}" destId="{B64895A4-B136-974B-BDC3-AB6FF317F333}" srcOrd="0" destOrd="0" presId="urn:microsoft.com/office/officeart/2005/8/layout/list1"/>
    <dgm:cxn modelId="{084FC644-7EFA-4F10-962A-63120190078F}" srcId="{2A321713-4921-468C-BF7E-7823DF5B639E}" destId="{1BCEB0F2-1430-476A-92FE-496FE35CA3FA}" srcOrd="1" destOrd="0" parTransId="{ED6EDC6A-B34A-44E9-BAB1-F0F7D8784BB4}" sibTransId="{0464D216-7092-45FB-87AA-59AE5E1C0D89}"/>
    <dgm:cxn modelId="{25FEED67-5930-1847-9976-BF7EB118870C}" type="presOf" srcId="{F12EFAFC-8C35-4C37-A883-ACFC3DC63E1C}" destId="{B64895A4-B136-974B-BDC3-AB6FF317F333}" srcOrd="0" destOrd="1" presId="urn:microsoft.com/office/officeart/2005/8/layout/list1"/>
    <dgm:cxn modelId="{8131466C-EB97-1F49-B0A4-4012F229D60E}" type="presOf" srcId="{A65E2EEA-CEAD-4C08-8F2F-5899B0D90164}" destId="{B46E72CA-BC1F-214F-B0D8-3BDDBB9AEC2B}" srcOrd="0" destOrd="1" presId="urn:microsoft.com/office/officeart/2005/8/layout/list1"/>
    <dgm:cxn modelId="{384FB84F-5D29-4B86-A700-CF33DABFB651}" srcId="{2A321713-4921-468C-BF7E-7823DF5B639E}" destId="{64A6D6C6-7454-411F-B835-C57F63F68DF2}" srcOrd="0" destOrd="0" parTransId="{C7534652-4F09-445A-915A-8FBB14863066}" sibTransId="{AD6C80BA-83C8-4A3F-A927-E354FA83FEDE}"/>
    <dgm:cxn modelId="{D831C850-276A-454D-BB22-E4BEA2F6A410}" type="presOf" srcId="{64A6D6C6-7454-411F-B835-C57F63F68DF2}" destId="{41DBC6A3-29C8-BD41-9118-D1F8C1D81159}" srcOrd="1" destOrd="0" presId="urn:microsoft.com/office/officeart/2005/8/layout/list1"/>
    <dgm:cxn modelId="{B71BFF72-3CD6-7448-8D5C-99FCE95AB548}" type="presOf" srcId="{8EC8E6E5-3EFD-42F2-BF43-C523196D8CBA}" destId="{E65EABCF-5B18-8E4F-B4FE-C38EA2294F55}" srcOrd="1" destOrd="0" presId="urn:microsoft.com/office/officeart/2005/8/layout/list1"/>
    <dgm:cxn modelId="{E612407E-FE83-B441-A803-0DA2F6DB935F}" type="presOf" srcId="{E28BCC84-2D53-42DC-BAFF-F1FC82CB4EDA}" destId="{B46E72CA-BC1F-214F-B0D8-3BDDBB9AEC2B}" srcOrd="0" destOrd="0" presId="urn:microsoft.com/office/officeart/2005/8/layout/list1"/>
    <dgm:cxn modelId="{7F1A96A5-18B2-4D03-BAFF-F18A55DF2553}" srcId="{8EC8E6E5-3EFD-42F2-BF43-C523196D8CBA}" destId="{212EDF5A-D353-4FEB-AC65-766A82249AD3}" srcOrd="0" destOrd="0" parTransId="{BE9984F0-F416-4E47-95A6-D588FBE19613}" sibTransId="{424C524D-77D3-4CF3-A9F7-32739EEEC145}"/>
    <dgm:cxn modelId="{F7E971B3-428A-4A25-BD53-F836407B821A}" srcId="{1BCEB0F2-1430-476A-92FE-496FE35CA3FA}" destId="{E28BCC84-2D53-42DC-BAFF-F1FC82CB4EDA}" srcOrd="0" destOrd="0" parTransId="{9C92B08E-2842-4F6B-AD76-80858810E334}" sibTransId="{5A55D444-5609-4137-A472-F7FE789A3E76}"/>
    <dgm:cxn modelId="{90C05CC8-75E3-438B-84F2-1A42F5E3F8FA}" srcId="{8EC8E6E5-3EFD-42F2-BF43-C523196D8CBA}" destId="{F12EFAFC-8C35-4C37-A883-ACFC3DC63E1C}" srcOrd="1" destOrd="0" parTransId="{DA9BB245-A792-46E2-8D43-82CA8530CF22}" sibTransId="{3181CD16-A7ED-475A-B5DA-08813C3E63E2}"/>
    <dgm:cxn modelId="{BFD792CC-A7A4-4126-B1EA-55B65E64F397}" srcId="{2A321713-4921-468C-BF7E-7823DF5B639E}" destId="{8EC8E6E5-3EFD-42F2-BF43-C523196D8CBA}" srcOrd="2" destOrd="0" parTransId="{BEE79567-0B3A-4B7D-A93A-31B871743384}" sibTransId="{74DEB1E7-89D5-42A1-8855-5916222B3E21}"/>
    <dgm:cxn modelId="{C83E77D7-BB86-4E81-B2B6-17187CE34DC0}" srcId="{1BCEB0F2-1430-476A-92FE-496FE35CA3FA}" destId="{FF566DAF-FD51-4C14-B0DC-7A8A0FFBCE28}" srcOrd="2" destOrd="0" parTransId="{3B5BD740-D63A-48EF-8480-31EF694D26D5}" sibTransId="{90F97A20-CA1C-4D79-B512-758A8A5710D6}"/>
    <dgm:cxn modelId="{16A1B6F5-7A63-1943-87EB-CF9B593C7293}" type="presOf" srcId="{2A321713-4921-468C-BF7E-7823DF5B639E}" destId="{C10907EE-B12E-234E-9BD8-902091003125}" srcOrd="0" destOrd="0" presId="urn:microsoft.com/office/officeart/2005/8/layout/list1"/>
    <dgm:cxn modelId="{D1B21EF6-7E3E-1043-9FAB-7D3EB3584B23}" type="presOf" srcId="{8EC8E6E5-3EFD-42F2-BF43-C523196D8CBA}" destId="{DB1B748A-46C7-A546-B443-3C6D2653FFF4}" srcOrd="0" destOrd="0" presId="urn:microsoft.com/office/officeart/2005/8/layout/list1"/>
    <dgm:cxn modelId="{59C73DCB-7608-7745-94A6-EB3480DA750C}" type="presParOf" srcId="{C10907EE-B12E-234E-9BD8-902091003125}" destId="{A743A1C0-F1A5-8240-9298-4B42999B298F}" srcOrd="0" destOrd="0" presId="urn:microsoft.com/office/officeart/2005/8/layout/list1"/>
    <dgm:cxn modelId="{2ABC0A54-E607-6442-AB6C-1DA0C6091BA2}" type="presParOf" srcId="{A743A1C0-F1A5-8240-9298-4B42999B298F}" destId="{4CEBE92C-5F3C-8547-9C31-A383C6A3D6A3}" srcOrd="0" destOrd="0" presId="urn:microsoft.com/office/officeart/2005/8/layout/list1"/>
    <dgm:cxn modelId="{2039E17A-0CCF-2840-8BE4-BC0AFF653904}" type="presParOf" srcId="{A743A1C0-F1A5-8240-9298-4B42999B298F}" destId="{41DBC6A3-29C8-BD41-9118-D1F8C1D81159}" srcOrd="1" destOrd="0" presId="urn:microsoft.com/office/officeart/2005/8/layout/list1"/>
    <dgm:cxn modelId="{F6D648D6-63A7-A746-B77E-C65E87A2D793}" type="presParOf" srcId="{C10907EE-B12E-234E-9BD8-902091003125}" destId="{00713E59-B7AB-0740-BABA-28641EF6FE8C}" srcOrd="1" destOrd="0" presId="urn:microsoft.com/office/officeart/2005/8/layout/list1"/>
    <dgm:cxn modelId="{F2853467-B160-9244-BD0C-83CDF2929AFC}" type="presParOf" srcId="{C10907EE-B12E-234E-9BD8-902091003125}" destId="{2BB3BE0B-2A16-B043-8822-72324C6770F4}" srcOrd="2" destOrd="0" presId="urn:microsoft.com/office/officeart/2005/8/layout/list1"/>
    <dgm:cxn modelId="{1ECE6547-DFC1-CF45-BEEF-F57D150455BE}" type="presParOf" srcId="{C10907EE-B12E-234E-9BD8-902091003125}" destId="{D4964F1C-AB1A-F941-8E7C-9CA34ABAFFFF}" srcOrd="3" destOrd="0" presId="urn:microsoft.com/office/officeart/2005/8/layout/list1"/>
    <dgm:cxn modelId="{39F2789C-711C-644F-A6F7-67C2BE99539C}" type="presParOf" srcId="{C10907EE-B12E-234E-9BD8-902091003125}" destId="{6401C816-B78F-574B-A82B-234F1F8CA3E9}" srcOrd="4" destOrd="0" presId="urn:microsoft.com/office/officeart/2005/8/layout/list1"/>
    <dgm:cxn modelId="{F3661390-0C5A-9940-B891-8F5060499F03}" type="presParOf" srcId="{6401C816-B78F-574B-A82B-234F1F8CA3E9}" destId="{8CA2A5B8-0CBC-B341-B748-0AEB0784EB0E}" srcOrd="0" destOrd="0" presId="urn:microsoft.com/office/officeart/2005/8/layout/list1"/>
    <dgm:cxn modelId="{4C2A8CB3-4A23-9146-8545-602784A3122A}" type="presParOf" srcId="{6401C816-B78F-574B-A82B-234F1F8CA3E9}" destId="{9AF46DE5-CD70-3A4D-B6F2-9726C178C71A}" srcOrd="1" destOrd="0" presId="urn:microsoft.com/office/officeart/2005/8/layout/list1"/>
    <dgm:cxn modelId="{CA538755-8E62-F74A-B39E-13C6A36EB1BD}" type="presParOf" srcId="{C10907EE-B12E-234E-9BD8-902091003125}" destId="{D35097CB-4B6D-9B4B-9475-D2290E5E03A7}" srcOrd="5" destOrd="0" presId="urn:microsoft.com/office/officeart/2005/8/layout/list1"/>
    <dgm:cxn modelId="{41686838-7A0E-0C4E-915D-E51B741EA1AF}" type="presParOf" srcId="{C10907EE-B12E-234E-9BD8-902091003125}" destId="{B46E72CA-BC1F-214F-B0D8-3BDDBB9AEC2B}" srcOrd="6" destOrd="0" presId="urn:microsoft.com/office/officeart/2005/8/layout/list1"/>
    <dgm:cxn modelId="{F4A80CCE-6673-4042-843D-0EC3E4FDF689}" type="presParOf" srcId="{C10907EE-B12E-234E-9BD8-902091003125}" destId="{22C6D533-77FF-004C-9D9F-C3C19247AD83}" srcOrd="7" destOrd="0" presId="urn:microsoft.com/office/officeart/2005/8/layout/list1"/>
    <dgm:cxn modelId="{DF01F87C-7793-7B4D-B862-86223625B6FD}" type="presParOf" srcId="{C10907EE-B12E-234E-9BD8-902091003125}" destId="{B87E2063-7059-6C42-B31B-E0F823466716}" srcOrd="8" destOrd="0" presId="urn:microsoft.com/office/officeart/2005/8/layout/list1"/>
    <dgm:cxn modelId="{9FD8D05E-9DBA-074E-821A-DE9D19115F7F}" type="presParOf" srcId="{B87E2063-7059-6C42-B31B-E0F823466716}" destId="{DB1B748A-46C7-A546-B443-3C6D2653FFF4}" srcOrd="0" destOrd="0" presId="urn:microsoft.com/office/officeart/2005/8/layout/list1"/>
    <dgm:cxn modelId="{55136C79-ADF8-5B4D-9B1D-4AF3E2F6631E}" type="presParOf" srcId="{B87E2063-7059-6C42-B31B-E0F823466716}" destId="{E65EABCF-5B18-8E4F-B4FE-C38EA2294F55}" srcOrd="1" destOrd="0" presId="urn:microsoft.com/office/officeart/2005/8/layout/list1"/>
    <dgm:cxn modelId="{DEAF6D17-7B86-7642-BDFE-A7AB312504A2}" type="presParOf" srcId="{C10907EE-B12E-234E-9BD8-902091003125}" destId="{A9F9547B-E948-CC44-B87B-0580CE1D0975}" srcOrd="9" destOrd="0" presId="urn:microsoft.com/office/officeart/2005/8/layout/list1"/>
    <dgm:cxn modelId="{7BC672EB-98E4-6E48-B343-5E6CD8C27A6C}" type="presParOf" srcId="{C10907EE-B12E-234E-9BD8-902091003125}" destId="{B64895A4-B136-974B-BDC3-AB6FF317F333}"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B3BE0B-2A16-B043-8822-72324C6770F4}">
      <dsp:nvSpPr>
        <dsp:cNvPr id="0" name=""/>
        <dsp:cNvSpPr/>
      </dsp:nvSpPr>
      <dsp:spPr>
        <a:xfrm>
          <a:off x="0" y="374286"/>
          <a:ext cx="8229600" cy="4788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41DBC6A3-29C8-BD41-9118-D1F8C1D81159}">
      <dsp:nvSpPr>
        <dsp:cNvPr id="0" name=""/>
        <dsp:cNvSpPr/>
      </dsp:nvSpPr>
      <dsp:spPr>
        <a:xfrm>
          <a:off x="411480" y="93846"/>
          <a:ext cx="5760720" cy="56088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844550">
            <a:lnSpc>
              <a:spcPct val="90000"/>
            </a:lnSpc>
            <a:spcBef>
              <a:spcPct val="0"/>
            </a:spcBef>
            <a:spcAft>
              <a:spcPct val="35000"/>
            </a:spcAft>
            <a:buNone/>
          </a:pPr>
          <a:r>
            <a:rPr lang="da-DK" sz="1900" kern="1200"/>
            <a:t>Sidste del af COVID-19 effekten</a:t>
          </a:r>
          <a:endParaRPr lang="en-US" sz="1900" kern="1200"/>
        </a:p>
      </dsp:txBody>
      <dsp:txXfrm>
        <a:off x="438860" y="121226"/>
        <a:ext cx="5705960" cy="506120"/>
      </dsp:txXfrm>
    </dsp:sp>
    <dsp:sp modelId="{B46E72CA-BC1F-214F-B0D8-3BDDBB9AEC2B}">
      <dsp:nvSpPr>
        <dsp:cNvPr id="0" name=""/>
        <dsp:cNvSpPr/>
      </dsp:nvSpPr>
      <dsp:spPr>
        <a:xfrm>
          <a:off x="0" y="1236126"/>
          <a:ext cx="8229600" cy="1705725"/>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38708" tIns="395732" rIns="638708" bIns="135128" numCol="1" spcCol="1270" anchor="t" anchorCtr="0">
          <a:noAutofit/>
        </a:bodyPr>
        <a:lstStyle/>
        <a:p>
          <a:pPr marL="171450" lvl="1" indent="-171450" algn="l" defTabSz="844550">
            <a:lnSpc>
              <a:spcPct val="90000"/>
            </a:lnSpc>
            <a:spcBef>
              <a:spcPct val="0"/>
            </a:spcBef>
            <a:spcAft>
              <a:spcPct val="15000"/>
            </a:spcAft>
            <a:buChar char="•"/>
          </a:pPr>
          <a:r>
            <a:rPr lang="da-DK" sz="1900" kern="1200"/>
            <a:t>Det primære er nu alle diagnoser samlet, frem for opdelt kræft/ikke-kræft – suppleres af opdelte analyser</a:t>
          </a:r>
          <a:endParaRPr lang="en-US" sz="1900" kern="1200"/>
        </a:p>
        <a:p>
          <a:pPr marL="171450" lvl="1" indent="-171450" algn="l" defTabSz="844550">
            <a:lnSpc>
              <a:spcPct val="90000"/>
            </a:lnSpc>
            <a:spcBef>
              <a:spcPct val="0"/>
            </a:spcBef>
            <a:spcAft>
              <a:spcPct val="15000"/>
            </a:spcAft>
            <a:buChar char="•"/>
          </a:pPr>
          <a:r>
            <a:rPr lang="da-DK" sz="1900" kern="1200"/>
            <a:t>Ny struktur for kommentering </a:t>
          </a:r>
          <a:endParaRPr lang="en-US" sz="1900" kern="1200"/>
        </a:p>
        <a:p>
          <a:pPr marL="171450" lvl="1" indent="-171450" algn="l" defTabSz="844550">
            <a:lnSpc>
              <a:spcPct val="90000"/>
            </a:lnSpc>
            <a:spcBef>
              <a:spcPct val="0"/>
            </a:spcBef>
            <a:spcAft>
              <a:spcPct val="15000"/>
            </a:spcAft>
            <a:buChar char="•"/>
          </a:pPr>
          <a:r>
            <a:rPr lang="da-DK" sz="1900" kern="1200"/>
            <a:t>Nye grafer og lay-out</a:t>
          </a:r>
          <a:endParaRPr lang="en-US" sz="1900" kern="1200"/>
        </a:p>
      </dsp:txBody>
      <dsp:txXfrm>
        <a:off x="0" y="1236126"/>
        <a:ext cx="8229600" cy="1705725"/>
      </dsp:txXfrm>
    </dsp:sp>
    <dsp:sp modelId="{9AF46DE5-CD70-3A4D-B6F2-9726C178C71A}">
      <dsp:nvSpPr>
        <dsp:cNvPr id="0" name=""/>
        <dsp:cNvSpPr/>
      </dsp:nvSpPr>
      <dsp:spPr>
        <a:xfrm>
          <a:off x="411480" y="955686"/>
          <a:ext cx="5760720" cy="56088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844550">
            <a:lnSpc>
              <a:spcPct val="90000"/>
            </a:lnSpc>
            <a:spcBef>
              <a:spcPct val="0"/>
            </a:spcBef>
            <a:spcAft>
              <a:spcPct val="35000"/>
            </a:spcAft>
            <a:buNone/>
          </a:pPr>
          <a:r>
            <a:rPr lang="da-DK" sz="1900" kern="1200"/>
            <a:t>Opbygning af Årsrapport ændret fra 2020</a:t>
          </a:r>
          <a:endParaRPr lang="en-US" sz="1900" kern="1200"/>
        </a:p>
      </dsp:txBody>
      <dsp:txXfrm>
        <a:off x="438860" y="983066"/>
        <a:ext cx="5705960" cy="506120"/>
      </dsp:txXfrm>
    </dsp:sp>
    <dsp:sp modelId="{B64895A4-B136-974B-BDC3-AB6FF317F333}">
      <dsp:nvSpPr>
        <dsp:cNvPr id="0" name=""/>
        <dsp:cNvSpPr/>
      </dsp:nvSpPr>
      <dsp:spPr>
        <a:xfrm>
          <a:off x="0" y="3324891"/>
          <a:ext cx="8229600" cy="1107225"/>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38708" tIns="395732" rIns="638708" bIns="135128" numCol="1" spcCol="1270" anchor="t" anchorCtr="0">
          <a:noAutofit/>
        </a:bodyPr>
        <a:lstStyle/>
        <a:p>
          <a:pPr marL="171450" lvl="1" indent="-171450" algn="l" defTabSz="844550">
            <a:lnSpc>
              <a:spcPct val="90000"/>
            </a:lnSpc>
            <a:spcBef>
              <a:spcPct val="0"/>
            </a:spcBef>
            <a:spcAft>
              <a:spcPct val="15000"/>
            </a:spcAft>
            <a:buChar char="•"/>
          </a:pPr>
          <a:r>
            <a:rPr lang="da-DK" sz="1900" kern="1200"/>
            <a:t>Indikator 6: Opfølgende symptomscreening (fra 2021)</a:t>
          </a:r>
          <a:endParaRPr lang="en-US" sz="1900" kern="1200"/>
        </a:p>
        <a:p>
          <a:pPr marL="171450" lvl="1" indent="-171450" algn="l" defTabSz="844550">
            <a:lnSpc>
              <a:spcPct val="90000"/>
            </a:lnSpc>
            <a:spcBef>
              <a:spcPct val="0"/>
            </a:spcBef>
            <a:spcAft>
              <a:spcPct val="15000"/>
            </a:spcAft>
            <a:buChar char="•"/>
          </a:pPr>
          <a:r>
            <a:rPr lang="da-DK" sz="1900" kern="1200"/>
            <a:t>Ændring i symptomscore over tid</a:t>
          </a:r>
          <a:endParaRPr lang="en-US" sz="1900" kern="1200"/>
        </a:p>
      </dsp:txBody>
      <dsp:txXfrm>
        <a:off x="0" y="3324891"/>
        <a:ext cx="8229600" cy="1107225"/>
      </dsp:txXfrm>
    </dsp:sp>
    <dsp:sp modelId="{E65EABCF-5B18-8E4F-B4FE-C38EA2294F55}">
      <dsp:nvSpPr>
        <dsp:cNvPr id="0" name=""/>
        <dsp:cNvSpPr/>
      </dsp:nvSpPr>
      <dsp:spPr>
        <a:xfrm>
          <a:off x="411480" y="3044451"/>
          <a:ext cx="5760720" cy="56088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844550">
            <a:lnSpc>
              <a:spcPct val="90000"/>
            </a:lnSpc>
            <a:spcBef>
              <a:spcPct val="0"/>
            </a:spcBef>
            <a:spcAft>
              <a:spcPct val="35000"/>
            </a:spcAft>
            <a:buNone/>
          </a:pPr>
          <a:r>
            <a:rPr lang="da-DK" sz="1900" kern="1200"/>
            <a:t>Nye (supplerende) indikatorer</a:t>
          </a:r>
          <a:endParaRPr lang="en-US" sz="1900" kern="1200"/>
        </a:p>
      </dsp:txBody>
      <dsp:txXfrm>
        <a:off x="438860" y="3071831"/>
        <a:ext cx="5705960" cy="50612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5659" cy="496332"/>
          </a:xfrm>
          <a:prstGeom prst="rect">
            <a:avLst/>
          </a:prstGeom>
        </p:spPr>
        <p:txBody>
          <a:bodyPr vert="horz" lIns="91440" tIns="45720" rIns="91440" bIns="45720" rtlCol="0"/>
          <a:lstStyle>
            <a:lvl1pPr algn="l" fontAlgn="auto">
              <a:spcBef>
                <a:spcPts val="0"/>
              </a:spcBef>
              <a:spcAft>
                <a:spcPts val="0"/>
              </a:spcAft>
              <a:defRPr sz="1200" dirty="0">
                <a:latin typeface="+mn-lt"/>
              </a:defRPr>
            </a:lvl1pPr>
          </a:lstStyle>
          <a:p>
            <a:pPr>
              <a:defRPr/>
            </a:pPr>
            <a:endParaRPr lang="da-DK"/>
          </a:p>
        </p:txBody>
      </p:sp>
      <p:sp>
        <p:nvSpPr>
          <p:cNvPr id="3" name="Pladsholder til dato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A5F91BBB-1EBE-4C67-86B1-6A01AC17D08A}" type="datetimeFigureOut">
              <a:rPr lang="da-DK"/>
              <a:pPr>
                <a:defRPr/>
              </a:pPr>
              <a:t>16-03-2023</a:t>
            </a:fld>
            <a:endParaRPr lang="da-DK" dirty="0"/>
          </a:p>
        </p:txBody>
      </p:sp>
      <p:sp>
        <p:nvSpPr>
          <p:cNvPr id="4" name="Pladsholder til sidefod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fontAlgn="auto">
              <a:spcBef>
                <a:spcPts val="0"/>
              </a:spcBef>
              <a:spcAft>
                <a:spcPts val="0"/>
              </a:spcAft>
              <a:defRPr sz="1200" dirty="0">
                <a:latin typeface="+mn-lt"/>
              </a:defRPr>
            </a:lvl1pPr>
          </a:lstStyle>
          <a:p>
            <a:pPr>
              <a:defRPr/>
            </a:pPr>
            <a:endParaRPr lang="da-DK"/>
          </a:p>
        </p:txBody>
      </p:sp>
      <p:sp>
        <p:nvSpPr>
          <p:cNvPr id="5" name="Pladsholder til diasnumm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D9574DDD-C44A-4BD9-BC8D-94A30E9856B1}" type="slidenum">
              <a:rPr lang="da-DK"/>
              <a:pPr>
                <a:defRPr/>
              </a:pPr>
              <a:t>‹nr.›</a:t>
            </a:fld>
            <a:endParaRPr lang="da-DK"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5659" cy="496332"/>
          </a:xfrm>
          <a:prstGeom prst="rect">
            <a:avLst/>
          </a:prstGeom>
        </p:spPr>
        <p:txBody>
          <a:bodyPr vert="horz" lIns="91440" tIns="45720" rIns="91440" bIns="45720" rtlCol="0"/>
          <a:lstStyle>
            <a:lvl1pPr algn="l" fontAlgn="auto">
              <a:spcBef>
                <a:spcPts val="0"/>
              </a:spcBef>
              <a:spcAft>
                <a:spcPts val="0"/>
              </a:spcAft>
              <a:defRPr sz="1200" dirty="0">
                <a:latin typeface="+mn-lt"/>
              </a:defRPr>
            </a:lvl1pPr>
          </a:lstStyle>
          <a:p>
            <a:pPr>
              <a:defRPr/>
            </a:pPr>
            <a:endParaRPr lang="da-DK"/>
          </a:p>
        </p:txBody>
      </p:sp>
      <p:sp>
        <p:nvSpPr>
          <p:cNvPr id="3" name="Pladsholder til dato 2"/>
          <p:cNvSpPr>
            <a:spLocks noGrp="1"/>
          </p:cNvSpPr>
          <p:nvPr>
            <p:ph type="dt" idx="1"/>
          </p:nvPr>
        </p:nvSpPr>
        <p:spPr>
          <a:xfrm>
            <a:off x="3850443" y="0"/>
            <a:ext cx="2945659" cy="496332"/>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323B59CC-87DE-49E3-84BE-423736E9ADBA}" type="datetimeFigureOut">
              <a:rPr lang="da-DK"/>
              <a:pPr>
                <a:defRPr/>
              </a:pPr>
              <a:t>16-03-2023</a:t>
            </a:fld>
            <a:endParaRPr lang="da-DK" dirty="0"/>
          </a:p>
        </p:txBody>
      </p:sp>
      <p:sp>
        <p:nvSpPr>
          <p:cNvPr id="4" name="Pladsholder til diasbillede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da-DK" noProof="0" dirty="0"/>
          </a:p>
        </p:txBody>
      </p:sp>
      <p:sp>
        <p:nvSpPr>
          <p:cNvPr id="5" name="Pladsholder til not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da-DK" noProof="0"/>
              <a:t>Klik for at redigere typografi i masteren</a:t>
            </a:r>
          </a:p>
          <a:p>
            <a:pPr lvl="1"/>
            <a:r>
              <a:rPr lang="da-DK" noProof="0"/>
              <a:t>Andet niveau</a:t>
            </a:r>
          </a:p>
          <a:p>
            <a:pPr lvl="2"/>
            <a:r>
              <a:rPr lang="da-DK" noProof="0"/>
              <a:t>Tredje niveau</a:t>
            </a:r>
          </a:p>
          <a:p>
            <a:pPr lvl="3"/>
            <a:r>
              <a:rPr lang="da-DK" noProof="0"/>
              <a:t>Fjerde niveau</a:t>
            </a:r>
          </a:p>
          <a:p>
            <a:pPr lvl="4"/>
            <a:r>
              <a:rPr lang="da-DK" noProof="0"/>
              <a:t>Femte niveau</a:t>
            </a:r>
          </a:p>
        </p:txBody>
      </p:sp>
      <p:sp>
        <p:nvSpPr>
          <p:cNvPr id="6" name="Pladsholder til sidefod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fontAlgn="auto">
              <a:spcBef>
                <a:spcPts val="0"/>
              </a:spcBef>
              <a:spcAft>
                <a:spcPts val="0"/>
              </a:spcAft>
              <a:defRPr sz="1200" dirty="0">
                <a:latin typeface="+mn-lt"/>
              </a:defRPr>
            </a:lvl1pPr>
          </a:lstStyle>
          <a:p>
            <a:pPr>
              <a:defRPr/>
            </a:pPr>
            <a:endParaRPr lang="da-DK"/>
          </a:p>
        </p:txBody>
      </p:sp>
      <p:sp>
        <p:nvSpPr>
          <p:cNvPr id="7" name="Pladsholder til diasnumm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BF57E183-0057-41CC-90DF-344153B657AE}" type="slidenum">
              <a:rPr lang="da-DK"/>
              <a:pPr>
                <a:defRPr/>
              </a:pPr>
              <a:t>‹nr.›</a:t>
            </a:fld>
            <a:endParaRPr lang="da-DK" dirty="0"/>
          </a:p>
        </p:txBody>
      </p:sp>
    </p:spTree>
  </p:cSld>
  <p:clrMap bg1="lt1" tx1="dk1" bg2="lt2" tx2="dk2" accent1="accent1" accent2="accent2" accent3="accent3" accent4="accent4" accent5="accent5" accent6="accent6" hlink="hlink" folHlink="folHlink"/>
  <p:hf dt="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idehoved 3"/>
          <p:cNvSpPr>
            <a:spLocks noGrp="1"/>
          </p:cNvSpPr>
          <p:nvPr>
            <p:ph type="hdr" sz="quarter"/>
          </p:nvPr>
        </p:nvSpPr>
        <p:spPr/>
        <p:txBody>
          <a:bodyPr/>
          <a:lstStyle/>
          <a:p>
            <a:pPr>
              <a:defRPr/>
            </a:pPr>
            <a:endParaRPr lang="da-DK"/>
          </a:p>
        </p:txBody>
      </p:sp>
      <p:sp>
        <p:nvSpPr>
          <p:cNvPr id="5" name="Pladsholder til sidefod 4"/>
          <p:cNvSpPr>
            <a:spLocks noGrp="1"/>
          </p:cNvSpPr>
          <p:nvPr>
            <p:ph type="ftr" sz="quarter" idx="4"/>
          </p:nvPr>
        </p:nvSpPr>
        <p:spPr/>
        <p:txBody>
          <a:bodyPr/>
          <a:lstStyle/>
          <a:p>
            <a:pPr>
              <a:defRPr/>
            </a:pPr>
            <a:endParaRPr lang="da-DK"/>
          </a:p>
        </p:txBody>
      </p:sp>
      <p:sp>
        <p:nvSpPr>
          <p:cNvPr id="6" name="Pladsholder til slidenummer 5"/>
          <p:cNvSpPr>
            <a:spLocks noGrp="1"/>
          </p:cNvSpPr>
          <p:nvPr>
            <p:ph type="sldNum" sz="quarter" idx="5"/>
          </p:nvPr>
        </p:nvSpPr>
        <p:spPr/>
        <p:txBody>
          <a:bodyPr/>
          <a:lstStyle/>
          <a:p>
            <a:pPr>
              <a:defRPr/>
            </a:pPr>
            <a:fld id="{BF57E183-0057-41CC-90DF-344153B657AE}" type="slidenum">
              <a:rPr lang="da-DK" smtClean="0"/>
              <a:pPr>
                <a:defRPr/>
              </a:pPr>
              <a:t>1</a:t>
            </a:fld>
            <a:endParaRPr lang="da-DK" dirty="0"/>
          </a:p>
        </p:txBody>
      </p:sp>
    </p:spTree>
    <p:extLst>
      <p:ext uri="{BB962C8B-B14F-4D97-AF65-F5344CB8AC3E}">
        <p14:creationId xmlns:p14="http://schemas.microsoft.com/office/powerpoint/2010/main" val="16170066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Pladsholder til diasbillede 1">
            <a:extLst>
              <a:ext uri="{FF2B5EF4-FFF2-40B4-BE49-F238E27FC236}">
                <a16:creationId xmlns:a16="http://schemas.microsoft.com/office/drawing/2014/main" id="{C32BAC67-C991-4CAE-B26D-F46738E284F2}"/>
              </a:ext>
            </a:extLst>
          </p:cNvPr>
          <p:cNvSpPr>
            <a:spLocks noGrp="1" noRot="1" noChangeAspect="1" noTextEdit="1"/>
          </p:cNvSpPr>
          <p:nvPr>
            <p:ph type="sldImg"/>
          </p:nvPr>
        </p:nvSpPr>
        <p:spPr>
          <a:ln/>
        </p:spPr>
      </p:sp>
      <p:sp>
        <p:nvSpPr>
          <p:cNvPr id="17411" name="Pladsholder til noter 2">
            <a:extLst>
              <a:ext uri="{FF2B5EF4-FFF2-40B4-BE49-F238E27FC236}">
                <a16:creationId xmlns:a16="http://schemas.microsoft.com/office/drawing/2014/main" id="{AA546A7E-2AAE-43CF-A3CD-0ED6E0C9B277}"/>
              </a:ext>
            </a:extLst>
          </p:cNvPr>
          <p:cNvSpPr>
            <a:spLocks noGrp="1"/>
          </p:cNvSpPr>
          <p:nvPr>
            <p:ph type="body" idx="1"/>
          </p:nvPr>
        </p:nvSpPr>
        <p:spPr>
          <a:noFill/>
        </p:spPr>
        <p:txBody>
          <a:bodyPr/>
          <a:lstStyle/>
          <a:p>
            <a:endParaRPr lang="da-DK" altLang="da-DK">
              <a:latin typeface="Arial" panose="020B0604020202020204" pitchFamily="34" charset="0"/>
            </a:endParaRPr>
          </a:p>
        </p:txBody>
      </p:sp>
      <p:sp>
        <p:nvSpPr>
          <p:cNvPr id="17412" name="Pladsholder til diasnummer 3">
            <a:extLst>
              <a:ext uri="{FF2B5EF4-FFF2-40B4-BE49-F238E27FC236}">
                <a16:creationId xmlns:a16="http://schemas.microsoft.com/office/drawing/2014/main" id="{62905A5A-AB41-447F-9DD2-39011AB3DD75}"/>
              </a:ext>
            </a:extLst>
          </p:cNvPr>
          <p:cNvSpPr>
            <a:spLocks noGrp="1"/>
          </p:cNvSpPr>
          <p:nvPr>
            <p:ph type="sldNum" sz="quarter" idx="5"/>
          </p:nvPr>
        </p:nvSpPr>
        <p:spPr>
          <a:noFill/>
        </p:spPr>
        <p:txBody>
          <a:bodyPr/>
          <a:lstStyle>
            <a:lvl1pPr eaLnBrk="0" hangingPunct="0">
              <a:defRPr sz="1200">
                <a:solidFill>
                  <a:schemeClr val="tx1"/>
                </a:solidFill>
                <a:latin typeface="Arial" panose="020B0604020202020204" pitchFamily="34" charset="0"/>
                <a:ea typeface="ヒラギノ角ゴ Pro W3" pitchFamily="1" charset="-128"/>
              </a:defRPr>
            </a:lvl1pPr>
            <a:lvl2pPr marL="742950" indent="-285750" eaLnBrk="0" hangingPunct="0">
              <a:defRPr sz="1200">
                <a:solidFill>
                  <a:schemeClr val="tx1"/>
                </a:solidFill>
                <a:latin typeface="Arial" panose="020B0604020202020204" pitchFamily="34" charset="0"/>
                <a:ea typeface="ヒラギノ角ゴ Pro W3" pitchFamily="1" charset="-128"/>
              </a:defRPr>
            </a:lvl2pPr>
            <a:lvl3pPr marL="1143000" indent="-228600" eaLnBrk="0" hangingPunct="0">
              <a:defRPr sz="1200">
                <a:solidFill>
                  <a:schemeClr val="tx1"/>
                </a:solidFill>
                <a:latin typeface="Arial" panose="020B0604020202020204" pitchFamily="34" charset="0"/>
                <a:ea typeface="ヒラギノ角ゴ Pro W3" pitchFamily="1" charset="-128"/>
              </a:defRPr>
            </a:lvl3pPr>
            <a:lvl4pPr marL="1600200" indent="-228600" eaLnBrk="0" hangingPunct="0">
              <a:defRPr sz="1200">
                <a:solidFill>
                  <a:schemeClr val="tx1"/>
                </a:solidFill>
                <a:latin typeface="Arial" panose="020B0604020202020204" pitchFamily="34" charset="0"/>
                <a:ea typeface="ヒラギノ角ゴ Pro W3" pitchFamily="1" charset="-128"/>
              </a:defRPr>
            </a:lvl4pPr>
            <a:lvl5pPr marL="2057400" indent="-228600" eaLnBrk="0" hangingPunct="0">
              <a:defRPr sz="1200">
                <a:solidFill>
                  <a:schemeClr val="tx1"/>
                </a:solidFill>
                <a:latin typeface="Arial" panose="020B0604020202020204" pitchFamily="34" charset="0"/>
                <a:ea typeface="ヒラギノ角ゴ Pro W3" pitchFamily="1" charset="-128"/>
              </a:defRPr>
            </a:lvl5pPr>
            <a:lvl6pPr marL="2514600" indent="-228600" eaLnBrk="0" fontAlgn="base" hangingPunct="0">
              <a:spcBef>
                <a:spcPct val="0"/>
              </a:spcBef>
              <a:spcAft>
                <a:spcPct val="0"/>
              </a:spcAft>
              <a:defRPr sz="1200">
                <a:solidFill>
                  <a:schemeClr val="tx1"/>
                </a:solidFill>
                <a:latin typeface="Arial" panose="020B0604020202020204" pitchFamily="34" charset="0"/>
                <a:ea typeface="ヒラギノ角ゴ Pro W3" pitchFamily="1" charset="-128"/>
              </a:defRPr>
            </a:lvl6pPr>
            <a:lvl7pPr marL="2971800" indent="-228600" eaLnBrk="0" fontAlgn="base" hangingPunct="0">
              <a:spcBef>
                <a:spcPct val="0"/>
              </a:spcBef>
              <a:spcAft>
                <a:spcPct val="0"/>
              </a:spcAft>
              <a:defRPr sz="1200">
                <a:solidFill>
                  <a:schemeClr val="tx1"/>
                </a:solidFill>
                <a:latin typeface="Arial" panose="020B0604020202020204" pitchFamily="34" charset="0"/>
                <a:ea typeface="ヒラギノ角ゴ Pro W3" pitchFamily="1" charset="-128"/>
              </a:defRPr>
            </a:lvl7pPr>
            <a:lvl8pPr marL="3429000" indent="-228600" eaLnBrk="0" fontAlgn="base" hangingPunct="0">
              <a:spcBef>
                <a:spcPct val="0"/>
              </a:spcBef>
              <a:spcAft>
                <a:spcPct val="0"/>
              </a:spcAft>
              <a:defRPr sz="1200">
                <a:solidFill>
                  <a:schemeClr val="tx1"/>
                </a:solidFill>
                <a:latin typeface="Arial" panose="020B0604020202020204" pitchFamily="34" charset="0"/>
                <a:ea typeface="ヒラギノ角ゴ Pro W3" pitchFamily="1" charset="-128"/>
              </a:defRPr>
            </a:lvl8pPr>
            <a:lvl9pPr marL="3886200" indent="-228600" eaLnBrk="0" fontAlgn="base" hangingPunct="0">
              <a:spcBef>
                <a:spcPct val="0"/>
              </a:spcBef>
              <a:spcAft>
                <a:spcPct val="0"/>
              </a:spcAft>
              <a:defRPr sz="1200">
                <a:solidFill>
                  <a:schemeClr val="tx1"/>
                </a:solidFill>
                <a:latin typeface="Arial" panose="020B0604020202020204" pitchFamily="34" charset="0"/>
                <a:ea typeface="ヒラギノ角ゴ Pro W3" pitchFamily="1" charset="-128"/>
              </a:defRPr>
            </a:lvl9pPr>
          </a:lstStyle>
          <a:p>
            <a:fld id="{4EACFCE4-BA39-4834-AA88-2C2C1A60C766}" type="slidenum">
              <a:rPr altLang="da-DK"/>
              <a:pPr/>
              <a:t>2</a:t>
            </a:fld>
            <a:endParaRPr lang="da-DK" altLang="da-DK"/>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a:t>Klik for at redigere titeltypografi i masteren</a:t>
            </a:r>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a:t>Klik for at redigere undertiteltypografien i masteren</a:t>
            </a:r>
          </a:p>
        </p:txBody>
      </p:sp>
      <p:sp>
        <p:nvSpPr>
          <p:cNvPr id="4" name="Pladsholder til dato 3"/>
          <p:cNvSpPr>
            <a:spLocks noGrp="1"/>
          </p:cNvSpPr>
          <p:nvPr>
            <p:ph type="dt" sz="half" idx="10"/>
          </p:nvPr>
        </p:nvSpPr>
        <p:spPr/>
        <p:txBody>
          <a:bodyPr/>
          <a:lstStyle>
            <a:lvl1pPr>
              <a:defRPr/>
            </a:lvl1pPr>
          </a:lstStyle>
          <a:p>
            <a:pPr>
              <a:defRPr/>
            </a:pPr>
            <a:r>
              <a:rPr lang="da-DK"/>
              <a:t>DMCG-PAL Årsdag 13.marts 2023</a:t>
            </a:r>
            <a:endParaRPr lang="da-DK" dirty="0"/>
          </a:p>
        </p:txBody>
      </p:sp>
      <p:sp>
        <p:nvSpPr>
          <p:cNvPr id="5" name="Pladsholder til sidefod 4"/>
          <p:cNvSpPr>
            <a:spLocks noGrp="1"/>
          </p:cNvSpPr>
          <p:nvPr>
            <p:ph type="ftr" sz="quarter" idx="11"/>
          </p:nvPr>
        </p:nvSpPr>
        <p:spPr/>
        <p:txBody>
          <a:bodyPr/>
          <a:lstStyle>
            <a:lvl1pPr>
              <a:defRPr/>
            </a:lvl1pPr>
          </a:lstStyle>
          <a:p>
            <a:pPr>
              <a:defRPr/>
            </a:pPr>
            <a:r>
              <a:rPr lang="da-DK"/>
              <a:t>DPD Årsrapport 2020. Sundhedsfagligt Råd for Palliativ Behandling. Mogens Grønvold</a:t>
            </a:r>
          </a:p>
        </p:txBody>
      </p:sp>
      <p:sp>
        <p:nvSpPr>
          <p:cNvPr id="6" name="Pladsholder til diasnummer 5"/>
          <p:cNvSpPr>
            <a:spLocks noGrp="1"/>
          </p:cNvSpPr>
          <p:nvPr>
            <p:ph type="sldNum" sz="quarter" idx="12"/>
          </p:nvPr>
        </p:nvSpPr>
        <p:spPr/>
        <p:txBody>
          <a:bodyPr/>
          <a:lstStyle>
            <a:lvl1pPr>
              <a:defRPr/>
            </a:lvl1pPr>
          </a:lstStyle>
          <a:p>
            <a:pPr>
              <a:defRPr/>
            </a:pPr>
            <a:fld id="{484CB8E1-24C9-4494-88BD-857B1C947681}" type="slidenum">
              <a:rPr lang="da-DK"/>
              <a:pPr>
                <a:defRPr/>
              </a:pPr>
              <a:t>‹nr.›</a:t>
            </a:fld>
            <a:endParaRPr lang="da-DK"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 i masteren</a:t>
            </a:r>
          </a:p>
        </p:txBody>
      </p:sp>
      <p:sp>
        <p:nvSpPr>
          <p:cNvPr id="3" name="Pladsholder til lodret titel 2"/>
          <p:cNvSpPr>
            <a:spLocks noGrp="1"/>
          </p:cNvSpPr>
          <p:nvPr>
            <p:ph type="body" orient="vert" idx="1"/>
          </p:nvPr>
        </p:nvSpPr>
        <p:spPr/>
        <p:txBody>
          <a:bodyPr vert="eaVert"/>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lvl1pPr>
              <a:defRPr/>
            </a:lvl1pPr>
          </a:lstStyle>
          <a:p>
            <a:pPr>
              <a:defRPr/>
            </a:pPr>
            <a:r>
              <a:rPr lang="da-DK"/>
              <a:t>DMCG-PAL Årsdag 13.marts 2023</a:t>
            </a:r>
            <a:endParaRPr lang="da-DK" dirty="0"/>
          </a:p>
        </p:txBody>
      </p:sp>
      <p:sp>
        <p:nvSpPr>
          <p:cNvPr id="5" name="Pladsholder til sidefod 4"/>
          <p:cNvSpPr>
            <a:spLocks noGrp="1"/>
          </p:cNvSpPr>
          <p:nvPr>
            <p:ph type="ftr" sz="quarter" idx="11"/>
          </p:nvPr>
        </p:nvSpPr>
        <p:spPr/>
        <p:txBody>
          <a:bodyPr/>
          <a:lstStyle>
            <a:lvl1pPr>
              <a:defRPr/>
            </a:lvl1pPr>
          </a:lstStyle>
          <a:p>
            <a:pPr>
              <a:defRPr/>
            </a:pPr>
            <a:r>
              <a:rPr lang="da-DK"/>
              <a:t>DPD Årsrapport 2020. Sundhedsfagligt Råd for Palliativ Behandling. Mogens Grønvold</a:t>
            </a:r>
          </a:p>
        </p:txBody>
      </p:sp>
      <p:sp>
        <p:nvSpPr>
          <p:cNvPr id="6" name="Pladsholder til diasnummer 5"/>
          <p:cNvSpPr>
            <a:spLocks noGrp="1"/>
          </p:cNvSpPr>
          <p:nvPr>
            <p:ph type="sldNum" sz="quarter" idx="12"/>
          </p:nvPr>
        </p:nvSpPr>
        <p:spPr/>
        <p:txBody>
          <a:bodyPr/>
          <a:lstStyle>
            <a:lvl1pPr>
              <a:defRPr/>
            </a:lvl1pPr>
          </a:lstStyle>
          <a:p>
            <a:pPr>
              <a:defRPr/>
            </a:pPr>
            <a:fld id="{13BFC55E-D7A4-407C-94C3-36B1B5A3DFE9}" type="slidenum">
              <a:rPr lang="da-DK"/>
              <a:pPr>
                <a:defRPr/>
              </a:pPr>
              <a:t>‹nr.›</a:t>
            </a:fld>
            <a:endParaRPr lang="da-DK"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a:t>Klik for at redigere titeltypografi i masteren</a:t>
            </a:r>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lvl1pPr>
              <a:defRPr/>
            </a:lvl1pPr>
          </a:lstStyle>
          <a:p>
            <a:pPr>
              <a:defRPr/>
            </a:pPr>
            <a:r>
              <a:rPr lang="da-DK"/>
              <a:t>DMCG-PAL Årsdag 13.marts 2023</a:t>
            </a:r>
            <a:endParaRPr lang="da-DK" dirty="0"/>
          </a:p>
        </p:txBody>
      </p:sp>
      <p:sp>
        <p:nvSpPr>
          <p:cNvPr id="5" name="Pladsholder til sidefod 4"/>
          <p:cNvSpPr>
            <a:spLocks noGrp="1"/>
          </p:cNvSpPr>
          <p:nvPr>
            <p:ph type="ftr" sz="quarter" idx="11"/>
          </p:nvPr>
        </p:nvSpPr>
        <p:spPr/>
        <p:txBody>
          <a:bodyPr/>
          <a:lstStyle>
            <a:lvl1pPr>
              <a:defRPr/>
            </a:lvl1pPr>
          </a:lstStyle>
          <a:p>
            <a:pPr>
              <a:defRPr/>
            </a:pPr>
            <a:r>
              <a:rPr lang="da-DK"/>
              <a:t>DPD Årsrapport 2020. Sundhedsfagligt Råd for Palliativ Behandling. Mogens Grønvold</a:t>
            </a:r>
          </a:p>
        </p:txBody>
      </p:sp>
      <p:sp>
        <p:nvSpPr>
          <p:cNvPr id="6" name="Pladsholder til diasnummer 5"/>
          <p:cNvSpPr>
            <a:spLocks noGrp="1"/>
          </p:cNvSpPr>
          <p:nvPr>
            <p:ph type="sldNum" sz="quarter" idx="12"/>
          </p:nvPr>
        </p:nvSpPr>
        <p:spPr/>
        <p:txBody>
          <a:bodyPr/>
          <a:lstStyle>
            <a:lvl1pPr>
              <a:defRPr/>
            </a:lvl1pPr>
          </a:lstStyle>
          <a:p>
            <a:pPr>
              <a:defRPr/>
            </a:pPr>
            <a:fld id="{23E79558-DA21-4B7A-90F1-14A3316E4648}" type="slidenum">
              <a:rPr lang="da-DK"/>
              <a:pPr>
                <a:defRPr/>
              </a:pPr>
              <a:t>‹nr.›</a:t>
            </a:fld>
            <a:endParaRPr lang="da-DK"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 i masteren</a:t>
            </a:r>
          </a:p>
        </p:txBody>
      </p:sp>
      <p:sp>
        <p:nvSpPr>
          <p:cNvPr id="3" name="Pladsholder til indhold 2"/>
          <p:cNvSpPr>
            <a:spLocks noGrp="1"/>
          </p:cNvSpPr>
          <p:nvPr>
            <p:ph idx="1"/>
          </p:nvPr>
        </p:nvSpPr>
        <p:spPr/>
        <p:txBody>
          <a:body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lvl1pPr>
              <a:defRPr/>
            </a:lvl1pPr>
          </a:lstStyle>
          <a:p>
            <a:pPr>
              <a:defRPr/>
            </a:pPr>
            <a:r>
              <a:rPr lang="da-DK"/>
              <a:t>DMCG-PAL Årsdag 13.marts 2023</a:t>
            </a:r>
            <a:endParaRPr lang="da-DK" dirty="0"/>
          </a:p>
        </p:txBody>
      </p:sp>
      <p:sp>
        <p:nvSpPr>
          <p:cNvPr id="5" name="Pladsholder til sidefod 4"/>
          <p:cNvSpPr>
            <a:spLocks noGrp="1"/>
          </p:cNvSpPr>
          <p:nvPr>
            <p:ph type="ftr" sz="quarter" idx="11"/>
          </p:nvPr>
        </p:nvSpPr>
        <p:spPr/>
        <p:txBody>
          <a:bodyPr/>
          <a:lstStyle>
            <a:lvl1pPr>
              <a:defRPr/>
            </a:lvl1pPr>
          </a:lstStyle>
          <a:p>
            <a:pPr>
              <a:defRPr/>
            </a:pPr>
            <a:r>
              <a:rPr lang="da-DK"/>
              <a:t>DPD Årsrapport 2020. Sundhedsfagligt Råd for Palliativ Behandling. Mogens Grønvold</a:t>
            </a:r>
          </a:p>
        </p:txBody>
      </p:sp>
      <p:sp>
        <p:nvSpPr>
          <p:cNvPr id="6" name="Pladsholder til diasnummer 5"/>
          <p:cNvSpPr>
            <a:spLocks noGrp="1"/>
          </p:cNvSpPr>
          <p:nvPr>
            <p:ph type="sldNum" sz="quarter" idx="12"/>
          </p:nvPr>
        </p:nvSpPr>
        <p:spPr/>
        <p:txBody>
          <a:bodyPr/>
          <a:lstStyle>
            <a:lvl1pPr>
              <a:defRPr/>
            </a:lvl1pPr>
          </a:lstStyle>
          <a:p>
            <a:pPr>
              <a:defRPr/>
            </a:pPr>
            <a:fld id="{275ED53F-C917-4C62-9DB0-B899CD88CC85}" type="slidenum">
              <a:rPr lang="da-DK"/>
              <a:pPr>
                <a:defRPr/>
              </a:pPr>
              <a:t>‹nr.›</a:t>
            </a:fld>
            <a:endParaRPr lang="da-DK"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a:t>Klik for at redigere titeltypografi i masteren</a:t>
            </a:r>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Klik for at redigere typografi i masteren</a:t>
            </a:r>
          </a:p>
        </p:txBody>
      </p:sp>
      <p:sp>
        <p:nvSpPr>
          <p:cNvPr id="4" name="Pladsholder til dato 3"/>
          <p:cNvSpPr>
            <a:spLocks noGrp="1"/>
          </p:cNvSpPr>
          <p:nvPr>
            <p:ph type="dt" sz="half" idx="10"/>
          </p:nvPr>
        </p:nvSpPr>
        <p:spPr/>
        <p:txBody>
          <a:bodyPr/>
          <a:lstStyle>
            <a:lvl1pPr>
              <a:defRPr/>
            </a:lvl1pPr>
          </a:lstStyle>
          <a:p>
            <a:pPr>
              <a:defRPr/>
            </a:pPr>
            <a:r>
              <a:rPr lang="da-DK"/>
              <a:t>DMCG-PAL Årsdag 13.marts 2023</a:t>
            </a:r>
            <a:endParaRPr lang="da-DK" dirty="0"/>
          </a:p>
        </p:txBody>
      </p:sp>
      <p:sp>
        <p:nvSpPr>
          <p:cNvPr id="5" name="Pladsholder til sidefod 4"/>
          <p:cNvSpPr>
            <a:spLocks noGrp="1"/>
          </p:cNvSpPr>
          <p:nvPr>
            <p:ph type="ftr" sz="quarter" idx="11"/>
          </p:nvPr>
        </p:nvSpPr>
        <p:spPr/>
        <p:txBody>
          <a:bodyPr/>
          <a:lstStyle>
            <a:lvl1pPr>
              <a:defRPr/>
            </a:lvl1pPr>
          </a:lstStyle>
          <a:p>
            <a:pPr>
              <a:defRPr/>
            </a:pPr>
            <a:r>
              <a:rPr lang="da-DK"/>
              <a:t>DPD Årsrapport 2020. Sundhedsfagligt Råd for Palliativ Behandling. Mogens Grønvold</a:t>
            </a:r>
          </a:p>
        </p:txBody>
      </p:sp>
      <p:sp>
        <p:nvSpPr>
          <p:cNvPr id="6" name="Pladsholder til diasnummer 5"/>
          <p:cNvSpPr>
            <a:spLocks noGrp="1"/>
          </p:cNvSpPr>
          <p:nvPr>
            <p:ph type="sldNum" sz="quarter" idx="12"/>
          </p:nvPr>
        </p:nvSpPr>
        <p:spPr/>
        <p:txBody>
          <a:bodyPr/>
          <a:lstStyle>
            <a:lvl1pPr>
              <a:defRPr/>
            </a:lvl1pPr>
          </a:lstStyle>
          <a:p>
            <a:pPr>
              <a:defRPr/>
            </a:pPr>
            <a:fld id="{424E735F-00A4-42CA-B8E2-AD243295C25F}" type="slidenum">
              <a:rPr lang="da-DK"/>
              <a:pPr>
                <a:defRPr/>
              </a:pPr>
              <a:t>‹nr.›</a:t>
            </a:fld>
            <a:endParaRPr lang="da-DK"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 i masteren</a:t>
            </a:r>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3"/>
          <p:cNvSpPr>
            <a:spLocks noGrp="1"/>
          </p:cNvSpPr>
          <p:nvPr>
            <p:ph type="dt" sz="half" idx="10"/>
          </p:nvPr>
        </p:nvSpPr>
        <p:spPr/>
        <p:txBody>
          <a:bodyPr/>
          <a:lstStyle>
            <a:lvl1pPr>
              <a:defRPr/>
            </a:lvl1pPr>
          </a:lstStyle>
          <a:p>
            <a:pPr>
              <a:defRPr/>
            </a:pPr>
            <a:r>
              <a:rPr lang="da-DK"/>
              <a:t>DMCG-PAL Årsdag 13.marts 2023</a:t>
            </a:r>
            <a:endParaRPr lang="da-DK" dirty="0"/>
          </a:p>
        </p:txBody>
      </p:sp>
      <p:sp>
        <p:nvSpPr>
          <p:cNvPr id="6" name="Pladsholder til sidefod 4"/>
          <p:cNvSpPr>
            <a:spLocks noGrp="1"/>
          </p:cNvSpPr>
          <p:nvPr>
            <p:ph type="ftr" sz="quarter" idx="11"/>
          </p:nvPr>
        </p:nvSpPr>
        <p:spPr/>
        <p:txBody>
          <a:bodyPr/>
          <a:lstStyle>
            <a:lvl1pPr>
              <a:defRPr/>
            </a:lvl1pPr>
          </a:lstStyle>
          <a:p>
            <a:pPr>
              <a:defRPr/>
            </a:pPr>
            <a:r>
              <a:rPr lang="da-DK"/>
              <a:t>DPD Årsrapport 2020. Sundhedsfagligt Råd for Palliativ Behandling. Mogens Grønvold</a:t>
            </a:r>
          </a:p>
        </p:txBody>
      </p:sp>
      <p:sp>
        <p:nvSpPr>
          <p:cNvPr id="7" name="Pladsholder til diasnummer 5"/>
          <p:cNvSpPr>
            <a:spLocks noGrp="1"/>
          </p:cNvSpPr>
          <p:nvPr>
            <p:ph type="sldNum" sz="quarter" idx="12"/>
          </p:nvPr>
        </p:nvSpPr>
        <p:spPr/>
        <p:txBody>
          <a:bodyPr/>
          <a:lstStyle>
            <a:lvl1pPr>
              <a:defRPr/>
            </a:lvl1pPr>
          </a:lstStyle>
          <a:p>
            <a:pPr>
              <a:defRPr/>
            </a:pPr>
            <a:fld id="{CF4D0473-7780-467E-B039-48C999DB1791}" type="slidenum">
              <a:rPr lang="da-DK"/>
              <a:pPr>
                <a:defRPr/>
              </a:pPr>
              <a:t>‹nr.›</a:t>
            </a:fld>
            <a:endParaRPr lang="da-DK"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a:t>Klik for at redigere titeltypografi i masteren</a:t>
            </a:r>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typografi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typografi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3"/>
          <p:cNvSpPr>
            <a:spLocks noGrp="1"/>
          </p:cNvSpPr>
          <p:nvPr>
            <p:ph type="dt" sz="half" idx="10"/>
          </p:nvPr>
        </p:nvSpPr>
        <p:spPr/>
        <p:txBody>
          <a:bodyPr/>
          <a:lstStyle>
            <a:lvl1pPr>
              <a:defRPr/>
            </a:lvl1pPr>
          </a:lstStyle>
          <a:p>
            <a:pPr>
              <a:defRPr/>
            </a:pPr>
            <a:r>
              <a:rPr lang="da-DK"/>
              <a:t>DMCG-PAL Årsdag 13.marts 2023</a:t>
            </a:r>
            <a:endParaRPr lang="da-DK" dirty="0"/>
          </a:p>
        </p:txBody>
      </p:sp>
      <p:sp>
        <p:nvSpPr>
          <p:cNvPr id="8" name="Pladsholder til sidefod 4"/>
          <p:cNvSpPr>
            <a:spLocks noGrp="1"/>
          </p:cNvSpPr>
          <p:nvPr>
            <p:ph type="ftr" sz="quarter" idx="11"/>
          </p:nvPr>
        </p:nvSpPr>
        <p:spPr/>
        <p:txBody>
          <a:bodyPr/>
          <a:lstStyle>
            <a:lvl1pPr>
              <a:defRPr/>
            </a:lvl1pPr>
          </a:lstStyle>
          <a:p>
            <a:pPr>
              <a:defRPr/>
            </a:pPr>
            <a:r>
              <a:rPr lang="da-DK"/>
              <a:t>DPD Årsrapport 2020. Sundhedsfagligt Råd for Palliativ Behandling. Mogens Grønvold</a:t>
            </a:r>
          </a:p>
        </p:txBody>
      </p:sp>
      <p:sp>
        <p:nvSpPr>
          <p:cNvPr id="9" name="Pladsholder til diasnummer 5"/>
          <p:cNvSpPr>
            <a:spLocks noGrp="1"/>
          </p:cNvSpPr>
          <p:nvPr>
            <p:ph type="sldNum" sz="quarter" idx="12"/>
          </p:nvPr>
        </p:nvSpPr>
        <p:spPr/>
        <p:txBody>
          <a:bodyPr/>
          <a:lstStyle>
            <a:lvl1pPr>
              <a:defRPr/>
            </a:lvl1pPr>
          </a:lstStyle>
          <a:p>
            <a:pPr>
              <a:defRPr/>
            </a:pPr>
            <a:fld id="{0D79A121-7E71-4133-B2D7-A2F84CED120F}" type="slidenum">
              <a:rPr lang="da-DK"/>
              <a:pPr>
                <a:defRPr/>
              </a:pPr>
              <a:t>‹nr.›</a:t>
            </a:fld>
            <a:endParaRPr lang="da-DK"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 i masteren</a:t>
            </a:r>
          </a:p>
        </p:txBody>
      </p:sp>
      <p:sp>
        <p:nvSpPr>
          <p:cNvPr id="3" name="Pladsholder til dato 3"/>
          <p:cNvSpPr>
            <a:spLocks noGrp="1"/>
          </p:cNvSpPr>
          <p:nvPr>
            <p:ph type="dt" sz="half" idx="10"/>
          </p:nvPr>
        </p:nvSpPr>
        <p:spPr/>
        <p:txBody>
          <a:bodyPr/>
          <a:lstStyle>
            <a:lvl1pPr>
              <a:defRPr/>
            </a:lvl1pPr>
          </a:lstStyle>
          <a:p>
            <a:pPr>
              <a:defRPr/>
            </a:pPr>
            <a:r>
              <a:rPr lang="da-DK"/>
              <a:t>DMCG-PAL Årsdag 13.marts 2023</a:t>
            </a:r>
            <a:endParaRPr lang="da-DK" dirty="0"/>
          </a:p>
        </p:txBody>
      </p:sp>
      <p:sp>
        <p:nvSpPr>
          <p:cNvPr id="4" name="Pladsholder til sidefod 4"/>
          <p:cNvSpPr>
            <a:spLocks noGrp="1"/>
          </p:cNvSpPr>
          <p:nvPr>
            <p:ph type="ftr" sz="quarter" idx="11"/>
          </p:nvPr>
        </p:nvSpPr>
        <p:spPr/>
        <p:txBody>
          <a:bodyPr/>
          <a:lstStyle>
            <a:lvl1pPr>
              <a:defRPr/>
            </a:lvl1pPr>
          </a:lstStyle>
          <a:p>
            <a:pPr>
              <a:defRPr/>
            </a:pPr>
            <a:r>
              <a:rPr lang="da-DK"/>
              <a:t>DPD Årsrapport 2020. Sundhedsfagligt Råd for Palliativ Behandling. Mogens Grønvold</a:t>
            </a:r>
          </a:p>
        </p:txBody>
      </p:sp>
      <p:sp>
        <p:nvSpPr>
          <p:cNvPr id="5" name="Pladsholder til diasnummer 5"/>
          <p:cNvSpPr>
            <a:spLocks noGrp="1"/>
          </p:cNvSpPr>
          <p:nvPr>
            <p:ph type="sldNum" sz="quarter" idx="12"/>
          </p:nvPr>
        </p:nvSpPr>
        <p:spPr/>
        <p:txBody>
          <a:bodyPr/>
          <a:lstStyle>
            <a:lvl1pPr>
              <a:defRPr/>
            </a:lvl1pPr>
          </a:lstStyle>
          <a:p>
            <a:pPr>
              <a:defRPr/>
            </a:pPr>
            <a:fld id="{22D648AE-54A4-46E5-8D6B-6830AFB83F26}" type="slidenum">
              <a:rPr lang="da-DK"/>
              <a:pPr>
                <a:defRPr/>
              </a:pPr>
              <a:t>‹nr.›</a:t>
            </a:fld>
            <a:endParaRPr lang="da-DK"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3"/>
          <p:cNvSpPr>
            <a:spLocks noGrp="1"/>
          </p:cNvSpPr>
          <p:nvPr>
            <p:ph type="dt" sz="half" idx="10"/>
          </p:nvPr>
        </p:nvSpPr>
        <p:spPr/>
        <p:txBody>
          <a:bodyPr/>
          <a:lstStyle>
            <a:lvl1pPr>
              <a:defRPr/>
            </a:lvl1pPr>
          </a:lstStyle>
          <a:p>
            <a:pPr>
              <a:defRPr/>
            </a:pPr>
            <a:r>
              <a:rPr lang="da-DK"/>
              <a:t>DMCG-PAL Årsdag 13.marts 2023</a:t>
            </a:r>
            <a:endParaRPr lang="da-DK" dirty="0"/>
          </a:p>
        </p:txBody>
      </p:sp>
      <p:sp>
        <p:nvSpPr>
          <p:cNvPr id="3" name="Pladsholder til sidefod 4"/>
          <p:cNvSpPr>
            <a:spLocks noGrp="1"/>
          </p:cNvSpPr>
          <p:nvPr>
            <p:ph type="ftr" sz="quarter" idx="11"/>
          </p:nvPr>
        </p:nvSpPr>
        <p:spPr/>
        <p:txBody>
          <a:bodyPr/>
          <a:lstStyle>
            <a:lvl1pPr>
              <a:defRPr/>
            </a:lvl1pPr>
          </a:lstStyle>
          <a:p>
            <a:pPr>
              <a:defRPr/>
            </a:pPr>
            <a:r>
              <a:rPr lang="da-DK"/>
              <a:t>DPD Årsrapport 2020. Sundhedsfagligt Råd for Palliativ Behandling. Mogens Grønvold</a:t>
            </a:r>
          </a:p>
        </p:txBody>
      </p:sp>
      <p:sp>
        <p:nvSpPr>
          <p:cNvPr id="4" name="Pladsholder til diasnummer 5"/>
          <p:cNvSpPr>
            <a:spLocks noGrp="1"/>
          </p:cNvSpPr>
          <p:nvPr>
            <p:ph type="sldNum" sz="quarter" idx="12"/>
          </p:nvPr>
        </p:nvSpPr>
        <p:spPr/>
        <p:txBody>
          <a:bodyPr/>
          <a:lstStyle>
            <a:lvl1pPr>
              <a:defRPr/>
            </a:lvl1pPr>
          </a:lstStyle>
          <a:p>
            <a:pPr>
              <a:defRPr/>
            </a:pPr>
            <a:fld id="{E4D30380-5A62-4213-97F6-3A1A022B103B}" type="slidenum">
              <a:rPr lang="da-DK"/>
              <a:pPr>
                <a:defRPr/>
              </a:pPr>
              <a:t>‹nr.›</a:t>
            </a:fld>
            <a:endParaRPr lang="da-DK"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a:t>Klik for at redigere titeltypografi i masteren</a:t>
            </a:r>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typografi i masteren</a:t>
            </a:r>
          </a:p>
        </p:txBody>
      </p:sp>
      <p:sp>
        <p:nvSpPr>
          <p:cNvPr id="5" name="Pladsholder til dato 3"/>
          <p:cNvSpPr>
            <a:spLocks noGrp="1"/>
          </p:cNvSpPr>
          <p:nvPr>
            <p:ph type="dt" sz="half" idx="10"/>
          </p:nvPr>
        </p:nvSpPr>
        <p:spPr/>
        <p:txBody>
          <a:bodyPr/>
          <a:lstStyle>
            <a:lvl1pPr>
              <a:defRPr/>
            </a:lvl1pPr>
          </a:lstStyle>
          <a:p>
            <a:pPr>
              <a:defRPr/>
            </a:pPr>
            <a:r>
              <a:rPr lang="da-DK"/>
              <a:t>DMCG-PAL Årsdag 13.marts 2023</a:t>
            </a:r>
            <a:endParaRPr lang="da-DK" dirty="0"/>
          </a:p>
        </p:txBody>
      </p:sp>
      <p:sp>
        <p:nvSpPr>
          <p:cNvPr id="6" name="Pladsholder til sidefod 4"/>
          <p:cNvSpPr>
            <a:spLocks noGrp="1"/>
          </p:cNvSpPr>
          <p:nvPr>
            <p:ph type="ftr" sz="quarter" idx="11"/>
          </p:nvPr>
        </p:nvSpPr>
        <p:spPr/>
        <p:txBody>
          <a:bodyPr/>
          <a:lstStyle>
            <a:lvl1pPr>
              <a:defRPr/>
            </a:lvl1pPr>
          </a:lstStyle>
          <a:p>
            <a:pPr>
              <a:defRPr/>
            </a:pPr>
            <a:r>
              <a:rPr lang="da-DK"/>
              <a:t>DPD Årsrapport 2020. Sundhedsfagligt Råd for Palliativ Behandling. Mogens Grønvold</a:t>
            </a:r>
          </a:p>
        </p:txBody>
      </p:sp>
      <p:sp>
        <p:nvSpPr>
          <p:cNvPr id="7" name="Pladsholder til diasnummer 5"/>
          <p:cNvSpPr>
            <a:spLocks noGrp="1"/>
          </p:cNvSpPr>
          <p:nvPr>
            <p:ph type="sldNum" sz="quarter" idx="12"/>
          </p:nvPr>
        </p:nvSpPr>
        <p:spPr/>
        <p:txBody>
          <a:bodyPr/>
          <a:lstStyle>
            <a:lvl1pPr>
              <a:defRPr/>
            </a:lvl1pPr>
          </a:lstStyle>
          <a:p>
            <a:pPr>
              <a:defRPr/>
            </a:pPr>
            <a:fld id="{32A72821-20C8-4FD5-8454-E4A5D77EBEE3}" type="slidenum">
              <a:rPr lang="da-DK"/>
              <a:pPr>
                <a:defRPr/>
              </a:pPr>
              <a:t>‹nr.›</a:t>
            </a:fld>
            <a:endParaRPr lang="da-DK"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a:t>Klik for at redigere titeltypografi i masteren</a:t>
            </a:r>
          </a:p>
        </p:txBody>
      </p:sp>
      <p:sp>
        <p:nvSpPr>
          <p:cNvPr id="3" name="Pladsholder til billed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a-DK" noProof="0" dirty="0"/>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typografi i masteren</a:t>
            </a:r>
          </a:p>
        </p:txBody>
      </p:sp>
      <p:sp>
        <p:nvSpPr>
          <p:cNvPr id="5" name="Pladsholder til dato 3"/>
          <p:cNvSpPr>
            <a:spLocks noGrp="1"/>
          </p:cNvSpPr>
          <p:nvPr>
            <p:ph type="dt" sz="half" idx="10"/>
          </p:nvPr>
        </p:nvSpPr>
        <p:spPr/>
        <p:txBody>
          <a:bodyPr/>
          <a:lstStyle>
            <a:lvl1pPr>
              <a:defRPr/>
            </a:lvl1pPr>
          </a:lstStyle>
          <a:p>
            <a:pPr>
              <a:defRPr/>
            </a:pPr>
            <a:r>
              <a:rPr lang="da-DK"/>
              <a:t>DMCG-PAL Årsdag 13.marts 2023</a:t>
            </a:r>
            <a:endParaRPr lang="da-DK" dirty="0"/>
          </a:p>
        </p:txBody>
      </p:sp>
      <p:sp>
        <p:nvSpPr>
          <p:cNvPr id="6" name="Pladsholder til sidefod 4"/>
          <p:cNvSpPr>
            <a:spLocks noGrp="1"/>
          </p:cNvSpPr>
          <p:nvPr>
            <p:ph type="ftr" sz="quarter" idx="11"/>
          </p:nvPr>
        </p:nvSpPr>
        <p:spPr/>
        <p:txBody>
          <a:bodyPr/>
          <a:lstStyle>
            <a:lvl1pPr>
              <a:defRPr/>
            </a:lvl1pPr>
          </a:lstStyle>
          <a:p>
            <a:pPr>
              <a:defRPr/>
            </a:pPr>
            <a:r>
              <a:rPr lang="da-DK"/>
              <a:t>DPD Årsrapport 2020. Sundhedsfagligt Råd for Palliativ Behandling. Mogens Grønvold</a:t>
            </a:r>
          </a:p>
        </p:txBody>
      </p:sp>
      <p:sp>
        <p:nvSpPr>
          <p:cNvPr id="7" name="Pladsholder til diasnummer 5"/>
          <p:cNvSpPr>
            <a:spLocks noGrp="1"/>
          </p:cNvSpPr>
          <p:nvPr>
            <p:ph type="sldNum" sz="quarter" idx="12"/>
          </p:nvPr>
        </p:nvSpPr>
        <p:spPr/>
        <p:txBody>
          <a:bodyPr/>
          <a:lstStyle>
            <a:lvl1pPr>
              <a:defRPr/>
            </a:lvl1pPr>
          </a:lstStyle>
          <a:p>
            <a:pPr>
              <a:defRPr/>
            </a:pPr>
            <a:fld id="{3DE125D1-FDCE-46E8-957D-F40202253A18}" type="slidenum">
              <a:rPr lang="da-DK"/>
              <a:pPr>
                <a:defRPr/>
              </a:pPr>
              <a:t>‹nr.›</a:t>
            </a:fld>
            <a:endParaRPr lang="da-DK"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Pladsholder til titel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a-DK"/>
              <a:t>Klik for at redigere titeltypografi i masteren</a:t>
            </a:r>
          </a:p>
        </p:txBody>
      </p:sp>
      <p:sp>
        <p:nvSpPr>
          <p:cNvPr id="1027" name="Pladsholder til teks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r>
              <a:rPr lang="da-DK"/>
              <a:t>DMCG-PAL Årsdag 13.marts 2023</a:t>
            </a:r>
            <a:endParaRPr lang="da-DK" dirty="0"/>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defRPr>
            </a:lvl1pPr>
          </a:lstStyle>
          <a:p>
            <a:pPr>
              <a:defRPr/>
            </a:pPr>
            <a:r>
              <a:rPr lang="da-DK"/>
              <a:t>DPD Årsrapport 2020. Sundhedsfagligt Råd for Palliativ Behandling. Mogens Grønvold</a:t>
            </a:r>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A03F7745-56C5-469F-9B7C-BE6ACDC700B5}" type="slidenum">
              <a:rPr lang="da-DK"/>
              <a:pPr>
                <a:defRPr/>
              </a:pPr>
              <a:t>‹nr.›</a:t>
            </a:fld>
            <a:endParaRPr lang="da-DK" dirty="0"/>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sldNum="0" hdr="0" ftr="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ugeskriftet.dk/debat/hvordan-kan-vi-forbedre-den-palliative-indsats-kraeftpatienterne?time=1671203996&amp;utm_campaign=&amp;utm_medium=Fredag&amp;utm_source=Newsletter" TargetMode="External"/><Relationship Id="rId2" Type="http://schemas.openxmlformats.org/officeDocument/2006/relationships/hyperlink" Target="https://ugeskriftet.dk/nyhed/dansk-palliativ-database-ingen-fremgang-i-adgang-til-specialiseret-palliativ-indsat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nyheder.tv2.dk/2022-10-10-kraeftsyge-far-mere-hjaelp-end-andre-dodssyge-patienter" TargetMode="External"/><Relationship Id="rId3" Type="http://schemas.openxmlformats.org/officeDocument/2006/relationships/hyperlink" Target="https://politiken.dk/forbrugogliv/sundhedogmotion/art9020265/Kr%C3%A6ftsyge-f%C3%A5r-mere-hj%C3%A6lp-end-andre-d%C3%B8dssyge-patienter" TargetMode="External"/><Relationship Id="rId7" Type="http://schemas.openxmlformats.org/officeDocument/2006/relationships/hyperlink" Target="https://ekstrabladet.dk/nyheder/samfund/kraeftsyge-faar-mere-hjaelp-end-andre-doedssyge-patienter/9461894" TargetMode="External"/><Relationship Id="rId2" Type="http://schemas.openxmlformats.org/officeDocument/2006/relationships/hyperlink" Target="https://avisendanmark.dk/artikel/annettes-mand-d%C3%B8de-mens-han-v%C3%A6ltede-rundt-i-sengen-i-smerte-og-%C3%A5nden%C3%B8d-hver-femte-patient-f%C3%A5r-ikke-den-n%C3%B8dvendige-palliative-behandling-2022-8-28" TargetMode="External"/><Relationship Id="rId1" Type="http://schemas.openxmlformats.org/officeDocument/2006/relationships/slideLayout" Target="../slideLayouts/slideLayout2.xml"/><Relationship Id="rId6" Type="http://schemas.openxmlformats.org/officeDocument/2006/relationships/hyperlink" Target="https://www.berlingske.dk/danmark/kraeftsyge-faar-mere-hjaelp-end-andre-doedssyge-patienter" TargetMode="External"/><Relationship Id="rId11" Type="http://schemas.openxmlformats.org/officeDocument/2006/relationships/hyperlink" Target="https://www.rkkp.dk/nyheder/alvorligt-syge-patienter-der-ikke-lider-af-kraft-har-darligere-adgang-til-palliation/" TargetMode="External"/><Relationship Id="rId5" Type="http://schemas.openxmlformats.org/officeDocument/2006/relationships/hyperlink" Target="https://www.kristeligt-dagblad.dk/danmark/kraeftsyge-faar-mere-hjaelp-end-andre-doedssyge-patienter" TargetMode="External"/><Relationship Id="rId10" Type="http://schemas.openxmlformats.org/officeDocument/2006/relationships/hyperlink" Target="https://www.dknyt.dk/ritzau/13d3b424-0264-4684-980c-6cd62d2a7a81" TargetMode="External"/><Relationship Id="rId4" Type="http://schemas.openxmlformats.org/officeDocument/2006/relationships/hyperlink" Target="https://jyllands-posten.dk/indland/ECE14477735/kraeftsyge-faar-mere-hjaelp-end-andre-doedssyge-patienter/" TargetMode="External"/><Relationship Id="rId9" Type="http://schemas.openxmlformats.org/officeDocument/2006/relationships/hyperlink" Target="https://www.bt.dk/samfund/kraeftsyge-faar-mere-hjaelp-end-andre-doedssyge-patiente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Billede 9">
            <a:extLst>
              <a:ext uri="{FF2B5EF4-FFF2-40B4-BE49-F238E27FC236}">
                <a16:creationId xmlns:a16="http://schemas.microsoft.com/office/drawing/2014/main" id="{3C29C2C0-6482-40C3-A391-340176E75C2F}"/>
              </a:ext>
            </a:extLst>
          </p:cNvPr>
          <p:cNvPicPr>
            <a:picLocks noChangeAspect="1"/>
          </p:cNvPicPr>
          <p:nvPr/>
        </p:nvPicPr>
        <p:blipFill>
          <a:blip r:embed="rId3"/>
          <a:stretch>
            <a:fillRect/>
          </a:stretch>
        </p:blipFill>
        <p:spPr>
          <a:xfrm>
            <a:off x="0" y="-1047075"/>
            <a:ext cx="9134384" cy="7893313"/>
          </a:xfrm>
          <a:prstGeom prst="rect">
            <a:avLst/>
          </a:prstGeom>
        </p:spPr>
      </p:pic>
      <p:sp>
        <p:nvSpPr>
          <p:cNvPr id="4" name="Tekstfelt 3">
            <a:extLst>
              <a:ext uri="{FF2B5EF4-FFF2-40B4-BE49-F238E27FC236}">
                <a16:creationId xmlns:a16="http://schemas.microsoft.com/office/drawing/2014/main" id="{32A7664F-7F83-4A84-BAB3-950B7C6A231B}"/>
              </a:ext>
            </a:extLst>
          </p:cNvPr>
          <p:cNvSpPr txBox="1"/>
          <p:nvPr/>
        </p:nvSpPr>
        <p:spPr>
          <a:xfrm>
            <a:off x="74875" y="2221994"/>
            <a:ext cx="8984634" cy="677108"/>
          </a:xfrm>
          <a:prstGeom prst="rect">
            <a:avLst/>
          </a:prstGeom>
          <a:noFill/>
        </p:spPr>
        <p:txBody>
          <a:bodyPr wrap="square" rtlCol="0">
            <a:spAutoFit/>
          </a:bodyPr>
          <a:lstStyle/>
          <a:p>
            <a:pPr algn="ctr"/>
            <a:r>
              <a:rPr lang="da-DK" sz="3800" dirty="0"/>
              <a:t>Nyt fra Dansk Palliativ Database</a:t>
            </a:r>
          </a:p>
        </p:txBody>
      </p:sp>
      <p:sp>
        <p:nvSpPr>
          <p:cNvPr id="5" name="Rektangel 4">
            <a:extLst>
              <a:ext uri="{FF2B5EF4-FFF2-40B4-BE49-F238E27FC236}">
                <a16:creationId xmlns:a16="http://schemas.microsoft.com/office/drawing/2014/main" id="{72FE0548-67C0-48D8-902E-A56F3F111DF6}"/>
              </a:ext>
            </a:extLst>
          </p:cNvPr>
          <p:cNvSpPr/>
          <p:nvPr/>
        </p:nvSpPr>
        <p:spPr>
          <a:xfrm>
            <a:off x="51862" y="4005064"/>
            <a:ext cx="9082522" cy="584775"/>
          </a:xfrm>
          <a:prstGeom prst="rect">
            <a:avLst/>
          </a:prstGeom>
        </p:spPr>
        <p:txBody>
          <a:bodyPr wrap="square">
            <a:spAutoFit/>
          </a:bodyPr>
          <a:lstStyle/>
          <a:p>
            <a:pPr algn="ctr"/>
            <a:r>
              <a:rPr lang="da-DK" sz="1600" dirty="0"/>
              <a:t>Mogens Grønvold og Maiken Bang Hansen</a:t>
            </a:r>
          </a:p>
          <a:p>
            <a:pPr algn="ctr"/>
            <a:r>
              <a:rPr lang="da-DK" sz="1600" dirty="0"/>
              <a:t>Palliativ Forskningsenhed, Geriatrisk og Palliativ Afdeling, Bispebjerg Hospital</a:t>
            </a:r>
          </a:p>
        </p:txBody>
      </p:sp>
      <p:sp>
        <p:nvSpPr>
          <p:cNvPr id="7" name="Titel 6">
            <a:extLst>
              <a:ext uri="{FF2B5EF4-FFF2-40B4-BE49-F238E27FC236}">
                <a16:creationId xmlns:a16="http://schemas.microsoft.com/office/drawing/2014/main" id="{2A44C0D3-05A3-4739-9578-FD7322D8FA2D}"/>
              </a:ext>
            </a:extLst>
          </p:cNvPr>
          <p:cNvSpPr>
            <a:spLocks noGrp="1"/>
          </p:cNvSpPr>
          <p:nvPr>
            <p:ph type="title"/>
          </p:nvPr>
        </p:nvSpPr>
        <p:spPr/>
        <p:txBody>
          <a:bodyPr/>
          <a:lstStyle/>
          <a:p>
            <a:br>
              <a:rPr lang="da-DK" sz="2000" dirty="0"/>
            </a:br>
            <a:br>
              <a:rPr lang="da-DK" sz="2000" dirty="0"/>
            </a:br>
            <a:endParaRPr lang="da-DK" sz="2000" dirty="0"/>
          </a:p>
        </p:txBody>
      </p:sp>
      <p:sp>
        <p:nvSpPr>
          <p:cNvPr id="9" name="Rektangel 8">
            <a:extLst>
              <a:ext uri="{FF2B5EF4-FFF2-40B4-BE49-F238E27FC236}">
                <a16:creationId xmlns:a16="http://schemas.microsoft.com/office/drawing/2014/main" id="{A6242ECF-A5E7-46FE-ACA6-8C5DBBA25451}"/>
              </a:ext>
            </a:extLst>
          </p:cNvPr>
          <p:cNvSpPr/>
          <p:nvPr/>
        </p:nvSpPr>
        <p:spPr>
          <a:xfrm>
            <a:off x="457200" y="357882"/>
            <a:ext cx="8363272" cy="892552"/>
          </a:xfrm>
          <a:prstGeom prst="rect">
            <a:avLst/>
          </a:prstGeom>
        </p:spPr>
        <p:txBody>
          <a:bodyPr wrap="square">
            <a:spAutoFit/>
          </a:bodyPr>
          <a:lstStyle/>
          <a:p>
            <a:r>
              <a:rPr lang="da-DK" sz="3600" dirty="0">
                <a:latin typeface="Franklin Gothic Demi Cond" panose="020B0706030402020204" pitchFamily="34" charset="0"/>
              </a:rPr>
              <a:t>DMCG-</a:t>
            </a:r>
            <a:r>
              <a:rPr lang="da-DK" sz="3600" dirty="0">
                <a:solidFill>
                  <a:srgbClr val="92D050"/>
                </a:solidFill>
                <a:latin typeface="Franklin Gothic Demi Cond" panose="020B0706030402020204" pitchFamily="34" charset="0"/>
              </a:rPr>
              <a:t>PAL </a:t>
            </a:r>
          </a:p>
          <a:p>
            <a:r>
              <a:rPr lang="da-DK" sz="1600" dirty="0"/>
              <a:t>Dansk Multidisciplinær Cancer Gruppe for Palliativ Indsats</a:t>
            </a:r>
          </a:p>
        </p:txBody>
      </p:sp>
      <p:sp>
        <p:nvSpPr>
          <p:cNvPr id="2" name="Pladsholder til dato 1">
            <a:extLst>
              <a:ext uri="{FF2B5EF4-FFF2-40B4-BE49-F238E27FC236}">
                <a16:creationId xmlns:a16="http://schemas.microsoft.com/office/drawing/2014/main" id="{5936280A-23B1-7841-B51F-E7F378C573E9}"/>
              </a:ext>
            </a:extLst>
          </p:cNvPr>
          <p:cNvSpPr>
            <a:spLocks noGrp="1"/>
          </p:cNvSpPr>
          <p:nvPr>
            <p:ph type="dt" sz="half" idx="10"/>
          </p:nvPr>
        </p:nvSpPr>
        <p:spPr/>
        <p:txBody>
          <a:bodyPr/>
          <a:lstStyle/>
          <a:p>
            <a:pPr>
              <a:defRPr/>
            </a:pPr>
            <a:r>
              <a:rPr lang="da-DK"/>
              <a:t>DMCG-PAL Årsdag 13.marts 2023</a:t>
            </a:r>
            <a:endParaRPr lang="da-DK"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92AD1-E998-E60F-E490-89F64AFDCB1C}"/>
              </a:ext>
            </a:extLst>
          </p:cNvPr>
          <p:cNvSpPr>
            <a:spLocks noGrp="1"/>
          </p:cNvSpPr>
          <p:nvPr>
            <p:ph type="title"/>
          </p:nvPr>
        </p:nvSpPr>
        <p:spPr>
          <a:xfrm>
            <a:off x="457200" y="-59799"/>
            <a:ext cx="8229600" cy="1143000"/>
          </a:xfrm>
        </p:spPr>
        <p:txBody>
          <a:bodyPr/>
          <a:lstStyle/>
          <a:p>
            <a:pPr algn="l"/>
            <a:r>
              <a:rPr lang="en-DK" dirty="0"/>
              <a:t>Rundt om DPD</a:t>
            </a:r>
          </a:p>
        </p:txBody>
      </p:sp>
      <p:sp>
        <p:nvSpPr>
          <p:cNvPr id="4" name="Date Placeholder 3">
            <a:extLst>
              <a:ext uri="{FF2B5EF4-FFF2-40B4-BE49-F238E27FC236}">
                <a16:creationId xmlns:a16="http://schemas.microsoft.com/office/drawing/2014/main" id="{9A29D4C0-131D-27FF-55E5-67FF11C05C59}"/>
              </a:ext>
            </a:extLst>
          </p:cNvPr>
          <p:cNvSpPr>
            <a:spLocks noGrp="1"/>
          </p:cNvSpPr>
          <p:nvPr>
            <p:ph type="dt" sz="half" idx="10"/>
          </p:nvPr>
        </p:nvSpPr>
        <p:spPr/>
        <p:txBody>
          <a:bodyPr/>
          <a:lstStyle/>
          <a:p>
            <a:pPr>
              <a:defRPr/>
            </a:pPr>
            <a:r>
              <a:rPr lang="da-DK"/>
              <a:t>DMCG-PAL Årsdag 13.marts 2023</a:t>
            </a:r>
            <a:endParaRPr lang="da-DK" dirty="0"/>
          </a:p>
        </p:txBody>
      </p:sp>
      <p:sp>
        <p:nvSpPr>
          <p:cNvPr id="5" name="Oval 4">
            <a:extLst>
              <a:ext uri="{FF2B5EF4-FFF2-40B4-BE49-F238E27FC236}">
                <a16:creationId xmlns:a16="http://schemas.microsoft.com/office/drawing/2014/main" id="{0B0AC2F0-A2D9-EF6F-1AB6-6F1DFA879EFC}"/>
              </a:ext>
            </a:extLst>
          </p:cNvPr>
          <p:cNvSpPr/>
          <p:nvPr/>
        </p:nvSpPr>
        <p:spPr>
          <a:xfrm>
            <a:off x="3203848" y="2135116"/>
            <a:ext cx="2484276" cy="2446012"/>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DK" sz="2800" b="1" dirty="0"/>
              <a:t>DPD</a:t>
            </a:r>
          </a:p>
        </p:txBody>
      </p:sp>
      <p:sp>
        <p:nvSpPr>
          <p:cNvPr id="6" name="Oval 5">
            <a:extLst>
              <a:ext uri="{FF2B5EF4-FFF2-40B4-BE49-F238E27FC236}">
                <a16:creationId xmlns:a16="http://schemas.microsoft.com/office/drawing/2014/main" id="{6BC849AB-472E-BDAA-0111-9661A96BF61A}"/>
              </a:ext>
            </a:extLst>
          </p:cNvPr>
          <p:cNvSpPr/>
          <p:nvPr/>
        </p:nvSpPr>
        <p:spPr>
          <a:xfrm>
            <a:off x="457200" y="1631353"/>
            <a:ext cx="2232248" cy="13681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DK" b="1" dirty="0"/>
              <a:t>UTPS: </a:t>
            </a:r>
            <a:r>
              <a:rPr lang="en-DK" dirty="0"/>
              <a:t>Palliation ind i kræft-databaserne</a:t>
            </a:r>
          </a:p>
        </p:txBody>
      </p:sp>
      <p:sp>
        <p:nvSpPr>
          <p:cNvPr id="7" name="Oval 6">
            <a:extLst>
              <a:ext uri="{FF2B5EF4-FFF2-40B4-BE49-F238E27FC236}">
                <a16:creationId xmlns:a16="http://schemas.microsoft.com/office/drawing/2014/main" id="{7F022B0F-F56C-60E3-C35D-D17FF0AEFC30}"/>
              </a:ext>
            </a:extLst>
          </p:cNvPr>
          <p:cNvSpPr/>
          <p:nvPr/>
        </p:nvSpPr>
        <p:spPr>
          <a:xfrm>
            <a:off x="6158657" y="1412776"/>
            <a:ext cx="2232248" cy="158672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DK" b="1" dirty="0"/>
              <a:t>Formidling</a:t>
            </a:r>
          </a:p>
        </p:txBody>
      </p:sp>
      <p:sp>
        <p:nvSpPr>
          <p:cNvPr id="8" name="Oval 7">
            <a:extLst>
              <a:ext uri="{FF2B5EF4-FFF2-40B4-BE49-F238E27FC236}">
                <a16:creationId xmlns:a16="http://schemas.microsoft.com/office/drawing/2014/main" id="{2D5C47EC-2DA0-6469-E470-4D85725E3D80}"/>
              </a:ext>
            </a:extLst>
          </p:cNvPr>
          <p:cNvSpPr/>
          <p:nvPr/>
        </p:nvSpPr>
        <p:spPr>
          <a:xfrm>
            <a:off x="457200" y="3088853"/>
            <a:ext cx="2232248" cy="14922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DK" b="1" dirty="0"/>
              <a:t>DMCG.DK Samling</a:t>
            </a:r>
          </a:p>
          <a:p>
            <a:pPr algn="ctr"/>
            <a:r>
              <a:rPr lang="en-DK" dirty="0"/>
              <a:t>Palliation ind i kræft-databaserne</a:t>
            </a:r>
          </a:p>
        </p:txBody>
      </p:sp>
      <p:sp>
        <p:nvSpPr>
          <p:cNvPr id="9" name="Oval 8">
            <a:extLst>
              <a:ext uri="{FF2B5EF4-FFF2-40B4-BE49-F238E27FC236}">
                <a16:creationId xmlns:a16="http://schemas.microsoft.com/office/drawing/2014/main" id="{B0D40E3E-93F2-13AA-DA7B-368997006382}"/>
              </a:ext>
            </a:extLst>
          </p:cNvPr>
          <p:cNvSpPr/>
          <p:nvPr/>
        </p:nvSpPr>
        <p:spPr>
          <a:xfrm>
            <a:off x="2987770" y="4771618"/>
            <a:ext cx="2559512" cy="20162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DK" b="1" dirty="0"/>
              <a:t>Vælg Klogt</a:t>
            </a:r>
          </a:p>
          <a:p>
            <a:pPr algn="ctr"/>
            <a:r>
              <a:rPr lang="en-DK" dirty="0"/>
              <a:t>Udskyd ikke pall. behovsvurdering og indsats</a:t>
            </a:r>
          </a:p>
        </p:txBody>
      </p:sp>
      <p:sp>
        <p:nvSpPr>
          <p:cNvPr id="10" name="Oval 9">
            <a:extLst>
              <a:ext uri="{FF2B5EF4-FFF2-40B4-BE49-F238E27FC236}">
                <a16:creationId xmlns:a16="http://schemas.microsoft.com/office/drawing/2014/main" id="{5EB95D6C-1E47-F0FF-33F3-0B63BF083445}"/>
              </a:ext>
            </a:extLst>
          </p:cNvPr>
          <p:cNvSpPr/>
          <p:nvPr/>
        </p:nvSpPr>
        <p:spPr>
          <a:xfrm>
            <a:off x="400593" y="4685618"/>
            <a:ext cx="2232248" cy="14922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DK" b="1" dirty="0"/>
              <a:t>PRO Palliation</a:t>
            </a:r>
          </a:p>
          <a:p>
            <a:pPr algn="ctr"/>
            <a:r>
              <a:rPr lang="en-DK" dirty="0"/>
              <a:t>Behovs-afdækning</a:t>
            </a:r>
          </a:p>
        </p:txBody>
      </p:sp>
      <p:sp>
        <p:nvSpPr>
          <p:cNvPr id="12" name="Oval 11">
            <a:extLst>
              <a:ext uri="{FF2B5EF4-FFF2-40B4-BE49-F238E27FC236}">
                <a16:creationId xmlns:a16="http://schemas.microsoft.com/office/drawing/2014/main" id="{2EF80CCA-A464-7563-5ECE-FD70F6CC9EF4}"/>
              </a:ext>
            </a:extLst>
          </p:cNvPr>
          <p:cNvSpPr/>
          <p:nvPr/>
        </p:nvSpPr>
        <p:spPr>
          <a:xfrm>
            <a:off x="6084168" y="4941168"/>
            <a:ext cx="2232248" cy="16561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DK" b="1" dirty="0"/>
              <a:t>ePRO</a:t>
            </a:r>
          </a:p>
        </p:txBody>
      </p:sp>
      <p:sp>
        <p:nvSpPr>
          <p:cNvPr id="13" name="Oval 12">
            <a:extLst>
              <a:ext uri="{FF2B5EF4-FFF2-40B4-BE49-F238E27FC236}">
                <a16:creationId xmlns:a16="http://schemas.microsoft.com/office/drawing/2014/main" id="{2C4A9F87-4D58-A84A-7CA3-BAE7FF6F3CA7}"/>
              </a:ext>
            </a:extLst>
          </p:cNvPr>
          <p:cNvSpPr/>
          <p:nvPr/>
        </p:nvSpPr>
        <p:spPr>
          <a:xfrm>
            <a:off x="6085094" y="3169055"/>
            <a:ext cx="2232248" cy="160256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DK" b="1" dirty="0"/>
              <a:t>Rigsrevisionen 2020</a:t>
            </a:r>
          </a:p>
          <a:p>
            <a:pPr algn="ctr"/>
            <a:r>
              <a:rPr lang="en-DK" dirty="0"/>
              <a:t>Opfølgninger</a:t>
            </a:r>
          </a:p>
          <a:p>
            <a:pPr algn="ctr"/>
            <a:r>
              <a:rPr lang="en-DK" dirty="0"/>
              <a:t>2021 og 2023</a:t>
            </a:r>
          </a:p>
        </p:txBody>
      </p:sp>
    </p:spTree>
    <p:extLst>
      <p:ext uri="{BB962C8B-B14F-4D97-AF65-F5344CB8AC3E}">
        <p14:creationId xmlns:p14="http://schemas.microsoft.com/office/powerpoint/2010/main" val="18148349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F390D6-8098-313E-0C09-A2D49B8F8858}"/>
              </a:ext>
            </a:extLst>
          </p:cNvPr>
          <p:cNvSpPr>
            <a:spLocks noGrp="1"/>
          </p:cNvSpPr>
          <p:nvPr>
            <p:ph idx="1"/>
          </p:nvPr>
        </p:nvSpPr>
        <p:spPr/>
        <p:txBody>
          <a:bodyPr/>
          <a:lstStyle/>
          <a:p>
            <a:endParaRPr lang="en-DK"/>
          </a:p>
        </p:txBody>
      </p:sp>
      <p:sp>
        <p:nvSpPr>
          <p:cNvPr id="4" name="Date Placeholder 3">
            <a:extLst>
              <a:ext uri="{FF2B5EF4-FFF2-40B4-BE49-F238E27FC236}">
                <a16:creationId xmlns:a16="http://schemas.microsoft.com/office/drawing/2014/main" id="{54963F65-97F3-DC29-397E-0E62EE73ACA4}"/>
              </a:ext>
            </a:extLst>
          </p:cNvPr>
          <p:cNvSpPr>
            <a:spLocks noGrp="1"/>
          </p:cNvSpPr>
          <p:nvPr>
            <p:ph type="dt" sz="half" idx="10"/>
          </p:nvPr>
        </p:nvSpPr>
        <p:spPr/>
        <p:txBody>
          <a:bodyPr/>
          <a:lstStyle/>
          <a:p>
            <a:pPr>
              <a:defRPr/>
            </a:pPr>
            <a:r>
              <a:rPr lang="da-DK"/>
              <a:t>DMCG-PAL Årsdag 13.marts 2023</a:t>
            </a:r>
            <a:endParaRPr lang="da-DK" dirty="0"/>
          </a:p>
        </p:txBody>
      </p:sp>
      <p:pic>
        <p:nvPicPr>
          <p:cNvPr id="5" name="Picture 4">
            <a:extLst>
              <a:ext uri="{FF2B5EF4-FFF2-40B4-BE49-F238E27FC236}">
                <a16:creationId xmlns:a16="http://schemas.microsoft.com/office/drawing/2014/main" id="{B0486FEB-BDA0-833E-3062-E1726AAEA95C}"/>
              </a:ext>
            </a:extLst>
          </p:cNvPr>
          <p:cNvPicPr>
            <a:picLocks noChangeAspect="1"/>
          </p:cNvPicPr>
          <p:nvPr/>
        </p:nvPicPr>
        <p:blipFill>
          <a:blip r:embed="rId2"/>
          <a:stretch>
            <a:fillRect/>
          </a:stretch>
        </p:blipFill>
        <p:spPr>
          <a:xfrm>
            <a:off x="415943" y="1600200"/>
            <a:ext cx="8554062" cy="3556992"/>
          </a:xfrm>
          <a:prstGeom prst="rect">
            <a:avLst/>
          </a:prstGeom>
        </p:spPr>
      </p:pic>
    </p:spTree>
    <p:extLst>
      <p:ext uri="{BB962C8B-B14F-4D97-AF65-F5344CB8AC3E}">
        <p14:creationId xmlns:p14="http://schemas.microsoft.com/office/powerpoint/2010/main" val="2206463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A2D49-403D-1F4E-0DA3-D864437FC79E}"/>
              </a:ext>
            </a:extLst>
          </p:cNvPr>
          <p:cNvSpPr>
            <a:spLocks noGrp="1"/>
          </p:cNvSpPr>
          <p:nvPr>
            <p:ph type="title"/>
          </p:nvPr>
        </p:nvSpPr>
        <p:spPr/>
        <p:txBody>
          <a:bodyPr/>
          <a:lstStyle/>
          <a:p>
            <a:endParaRPr lang="en-DK"/>
          </a:p>
        </p:txBody>
      </p:sp>
      <p:sp>
        <p:nvSpPr>
          <p:cNvPr id="3" name="Content Placeholder 2">
            <a:extLst>
              <a:ext uri="{FF2B5EF4-FFF2-40B4-BE49-F238E27FC236}">
                <a16:creationId xmlns:a16="http://schemas.microsoft.com/office/drawing/2014/main" id="{FB8DE06D-F44F-7E76-4EEA-5E339F054980}"/>
              </a:ext>
            </a:extLst>
          </p:cNvPr>
          <p:cNvSpPr>
            <a:spLocks noGrp="1"/>
          </p:cNvSpPr>
          <p:nvPr>
            <p:ph idx="1"/>
          </p:nvPr>
        </p:nvSpPr>
        <p:spPr/>
        <p:txBody>
          <a:bodyPr/>
          <a:lstStyle/>
          <a:p>
            <a:endParaRPr lang="en-DK"/>
          </a:p>
        </p:txBody>
      </p:sp>
      <p:sp>
        <p:nvSpPr>
          <p:cNvPr id="4" name="Date Placeholder 3">
            <a:extLst>
              <a:ext uri="{FF2B5EF4-FFF2-40B4-BE49-F238E27FC236}">
                <a16:creationId xmlns:a16="http://schemas.microsoft.com/office/drawing/2014/main" id="{371388B9-501F-A7DB-3133-6F69DC4046BD}"/>
              </a:ext>
            </a:extLst>
          </p:cNvPr>
          <p:cNvSpPr>
            <a:spLocks noGrp="1"/>
          </p:cNvSpPr>
          <p:nvPr>
            <p:ph type="dt" sz="half" idx="10"/>
          </p:nvPr>
        </p:nvSpPr>
        <p:spPr/>
        <p:txBody>
          <a:bodyPr/>
          <a:lstStyle/>
          <a:p>
            <a:pPr>
              <a:defRPr/>
            </a:pPr>
            <a:r>
              <a:rPr lang="da-DK"/>
              <a:t>DMCG-PAL Årsdag 13.marts 2023</a:t>
            </a:r>
            <a:endParaRPr lang="da-DK" dirty="0"/>
          </a:p>
        </p:txBody>
      </p:sp>
      <p:pic>
        <p:nvPicPr>
          <p:cNvPr id="5" name="Picture 4">
            <a:extLst>
              <a:ext uri="{FF2B5EF4-FFF2-40B4-BE49-F238E27FC236}">
                <a16:creationId xmlns:a16="http://schemas.microsoft.com/office/drawing/2014/main" id="{A245090B-DEB1-B051-964A-8694F3FC8CA5}"/>
              </a:ext>
            </a:extLst>
          </p:cNvPr>
          <p:cNvPicPr>
            <a:picLocks noChangeAspect="1"/>
          </p:cNvPicPr>
          <p:nvPr/>
        </p:nvPicPr>
        <p:blipFill>
          <a:blip r:embed="rId2"/>
          <a:stretch>
            <a:fillRect/>
          </a:stretch>
        </p:blipFill>
        <p:spPr>
          <a:xfrm>
            <a:off x="899592" y="153828"/>
            <a:ext cx="7344816" cy="6550344"/>
          </a:xfrm>
          <a:prstGeom prst="rect">
            <a:avLst/>
          </a:prstGeom>
        </p:spPr>
      </p:pic>
    </p:spTree>
    <p:extLst>
      <p:ext uri="{BB962C8B-B14F-4D97-AF65-F5344CB8AC3E}">
        <p14:creationId xmlns:p14="http://schemas.microsoft.com/office/powerpoint/2010/main" val="13227424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3437F-FC2C-0CA4-D0F4-66D462DB24EE}"/>
              </a:ext>
            </a:extLst>
          </p:cNvPr>
          <p:cNvSpPr>
            <a:spLocks noGrp="1"/>
          </p:cNvSpPr>
          <p:nvPr>
            <p:ph type="title"/>
          </p:nvPr>
        </p:nvSpPr>
        <p:spPr/>
        <p:txBody>
          <a:bodyPr/>
          <a:lstStyle/>
          <a:p>
            <a:endParaRPr lang="en-DK"/>
          </a:p>
        </p:txBody>
      </p:sp>
      <p:sp>
        <p:nvSpPr>
          <p:cNvPr id="3" name="Content Placeholder 2">
            <a:extLst>
              <a:ext uri="{FF2B5EF4-FFF2-40B4-BE49-F238E27FC236}">
                <a16:creationId xmlns:a16="http://schemas.microsoft.com/office/drawing/2014/main" id="{8A2215A5-DF82-5D9F-2271-2333CED34A65}"/>
              </a:ext>
            </a:extLst>
          </p:cNvPr>
          <p:cNvSpPr>
            <a:spLocks noGrp="1"/>
          </p:cNvSpPr>
          <p:nvPr>
            <p:ph idx="1"/>
          </p:nvPr>
        </p:nvSpPr>
        <p:spPr/>
        <p:txBody>
          <a:bodyPr/>
          <a:lstStyle/>
          <a:p>
            <a:endParaRPr lang="en-DK"/>
          </a:p>
        </p:txBody>
      </p:sp>
      <p:sp>
        <p:nvSpPr>
          <p:cNvPr id="4" name="Date Placeholder 3">
            <a:extLst>
              <a:ext uri="{FF2B5EF4-FFF2-40B4-BE49-F238E27FC236}">
                <a16:creationId xmlns:a16="http://schemas.microsoft.com/office/drawing/2014/main" id="{555DC8D7-1440-A8A1-31DC-CCF574E0CC31}"/>
              </a:ext>
            </a:extLst>
          </p:cNvPr>
          <p:cNvSpPr>
            <a:spLocks noGrp="1"/>
          </p:cNvSpPr>
          <p:nvPr>
            <p:ph type="dt" sz="half" idx="10"/>
          </p:nvPr>
        </p:nvSpPr>
        <p:spPr/>
        <p:txBody>
          <a:bodyPr/>
          <a:lstStyle/>
          <a:p>
            <a:pPr>
              <a:defRPr/>
            </a:pPr>
            <a:r>
              <a:rPr lang="da-DK"/>
              <a:t>DMCG-PAL Årsdag 13.marts 2023</a:t>
            </a:r>
            <a:endParaRPr lang="da-DK" dirty="0"/>
          </a:p>
        </p:txBody>
      </p:sp>
      <p:pic>
        <p:nvPicPr>
          <p:cNvPr id="5" name="Picture 4">
            <a:extLst>
              <a:ext uri="{FF2B5EF4-FFF2-40B4-BE49-F238E27FC236}">
                <a16:creationId xmlns:a16="http://schemas.microsoft.com/office/drawing/2014/main" id="{42A03188-7364-2B27-6B36-CE1DECC0DF2E}"/>
              </a:ext>
            </a:extLst>
          </p:cNvPr>
          <p:cNvPicPr>
            <a:picLocks noChangeAspect="1"/>
          </p:cNvPicPr>
          <p:nvPr/>
        </p:nvPicPr>
        <p:blipFill>
          <a:blip r:embed="rId2"/>
          <a:stretch>
            <a:fillRect/>
          </a:stretch>
        </p:blipFill>
        <p:spPr>
          <a:xfrm>
            <a:off x="-252535" y="136525"/>
            <a:ext cx="9204958" cy="6918760"/>
          </a:xfrm>
          <a:prstGeom prst="rect">
            <a:avLst/>
          </a:prstGeom>
        </p:spPr>
      </p:pic>
    </p:spTree>
    <p:extLst>
      <p:ext uri="{BB962C8B-B14F-4D97-AF65-F5344CB8AC3E}">
        <p14:creationId xmlns:p14="http://schemas.microsoft.com/office/powerpoint/2010/main" val="19358693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6B01A-0998-4146-6550-107E4C1A15F4}"/>
              </a:ext>
            </a:extLst>
          </p:cNvPr>
          <p:cNvSpPr>
            <a:spLocks noGrp="1"/>
          </p:cNvSpPr>
          <p:nvPr>
            <p:ph type="title"/>
          </p:nvPr>
        </p:nvSpPr>
        <p:spPr/>
        <p:txBody>
          <a:bodyPr/>
          <a:lstStyle/>
          <a:p>
            <a:endParaRPr lang="en-DK"/>
          </a:p>
        </p:txBody>
      </p:sp>
      <p:sp>
        <p:nvSpPr>
          <p:cNvPr id="3" name="Content Placeholder 2">
            <a:extLst>
              <a:ext uri="{FF2B5EF4-FFF2-40B4-BE49-F238E27FC236}">
                <a16:creationId xmlns:a16="http://schemas.microsoft.com/office/drawing/2014/main" id="{9303C682-09E2-AEA2-D8D5-71DA7B289728}"/>
              </a:ext>
            </a:extLst>
          </p:cNvPr>
          <p:cNvSpPr>
            <a:spLocks noGrp="1"/>
          </p:cNvSpPr>
          <p:nvPr>
            <p:ph idx="1"/>
          </p:nvPr>
        </p:nvSpPr>
        <p:spPr/>
        <p:txBody>
          <a:bodyPr/>
          <a:lstStyle/>
          <a:p>
            <a:endParaRPr lang="en-DK"/>
          </a:p>
        </p:txBody>
      </p:sp>
      <p:sp>
        <p:nvSpPr>
          <p:cNvPr id="4" name="Date Placeholder 3">
            <a:extLst>
              <a:ext uri="{FF2B5EF4-FFF2-40B4-BE49-F238E27FC236}">
                <a16:creationId xmlns:a16="http://schemas.microsoft.com/office/drawing/2014/main" id="{BD4CF038-33AC-F293-C9E4-E4B9A6BF3C72}"/>
              </a:ext>
            </a:extLst>
          </p:cNvPr>
          <p:cNvSpPr>
            <a:spLocks noGrp="1"/>
          </p:cNvSpPr>
          <p:nvPr>
            <p:ph type="dt" sz="half" idx="10"/>
          </p:nvPr>
        </p:nvSpPr>
        <p:spPr/>
        <p:txBody>
          <a:bodyPr/>
          <a:lstStyle/>
          <a:p>
            <a:pPr>
              <a:defRPr/>
            </a:pPr>
            <a:r>
              <a:rPr lang="da-DK"/>
              <a:t>DMCG-PAL Årsdag 13.marts 2023</a:t>
            </a:r>
            <a:endParaRPr lang="da-DK" dirty="0"/>
          </a:p>
        </p:txBody>
      </p:sp>
      <p:pic>
        <p:nvPicPr>
          <p:cNvPr id="5" name="Picture 4">
            <a:extLst>
              <a:ext uri="{FF2B5EF4-FFF2-40B4-BE49-F238E27FC236}">
                <a16:creationId xmlns:a16="http://schemas.microsoft.com/office/drawing/2014/main" id="{47984A9E-362E-373C-A46E-D08B3E1925C5}"/>
              </a:ext>
            </a:extLst>
          </p:cNvPr>
          <p:cNvPicPr>
            <a:picLocks noChangeAspect="1"/>
          </p:cNvPicPr>
          <p:nvPr/>
        </p:nvPicPr>
        <p:blipFill>
          <a:blip r:embed="rId2"/>
          <a:stretch>
            <a:fillRect/>
          </a:stretch>
        </p:blipFill>
        <p:spPr>
          <a:xfrm>
            <a:off x="1068586" y="136525"/>
            <a:ext cx="7006828" cy="6584950"/>
          </a:xfrm>
          <a:prstGeom prst="rect">
            <a:avLst/>
          </a:prstGeom>
        </p:spPr>
      </p:pic>
    </p:spTree>
    <p:extLst>
      <p:ext uri="{BB962C8B-B14F-4D97-AF65-F5344CB8AC3E}">
        <p14:creationId xmlns:p14="http://schemas.microsoft.com/office/powerpoint/2010/main" val="28214340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5BEAEF-1C35-4A0C-8967-197AD46E0D8F}"/>
              </a:ext>
            </a:extLst>
          </p:cNvPr>
          <p:cNvSpPr>
            <a:spLocks noGrp="1"/>
          </p:cNvSpPr>
          <p:nvPr>
            <p:ph type="title"/>
          </p:nvPr>
        </p:nvSpPr>
        <p:spPr>
          <a:xfrm>
            <a:off x="611560" y="239688"/>
            <a:ext cx="7239000" cy="762000"/>
          </a:xfrm>
        </p:spPr>
        <p:txBody>
          <a:bodyPr/>
          <a:lstStyle/>
          <a:p>
            <a:r>
              <a:rPr lang="da-DK" dirty="0"/>
              <a:t>Konklusioner 2021</a:t>
            </a:r>
          </a:p>
        </p:txBody>
      </p:sp>
      <p:sp>
        <p:nvSpPr>
          <p:cNvPr id="3" name="Pladsholder til indhold 2">
            <a:extLst>
              <a:ext uri="{FF2B5EF4-FFF2-40B4-BE49-F238E27FC236}">
                <a16:creationId xmlns:a16="http://schemas.microsoft.com/office/drawing/2014/main" id="{1B6070A6-11C5-435D-B3B9-981F17050B49}"/>
              </a:ext>
            </a:extLst>
          </p:cNvPr>
          <p:cNvSpPr>
            <a:spLocks noGrp="1"/>
          </p:cNvSpPr>
          <p:nvPr>
            <p:ph idx="1"/>
          </p:nvPr>
        </p:nvSpPr>
        <p:spPr>
          <a:xfrm>
            <a:off x="251520" y="1124744"/>
            <a:ext cx="8640960" cy="4824536"/>
          </a:xfrm>
        </p:spPr>
        <p:txBody>
          <a:bodyPr/>
          <a:lstStyle/>
          <a:p>
            <a:r>
              <a:rPr lang="da-DK" sz="2800" dirty="0"/>
              <a:t>Databasen brugt og anerkendt mere end nogensinde</a:t>
            </a:r>
          </a:p>
          <a:p>
            <a:r>
              <a:rPr lang="da-DK" sz="2800" dirty="0"/>
              <a:t>Tallene blev dog ikke bedre: </a:t>
            </a:r>
          </a:p>
          <a:p>
            <a:pPr lvl="1"/>
            <a:r>
              <a:rPr lang="da-DK" sz="2400" dirty="0"/>
              <a:t>Ikke reel forbedring af adgang trods Rigsrevisionens kritik af utilstrækkelig adgang (2020)</a:t>
            </a:r>
          </a:p>
          <a:p>
            <a:pPr lvl="1"/>
            <a:r>
              <a:rPr lang="da-DK" sz="2400" dirty="0"/>
              <a:t>ikke tidligere indsats</a:t>
            </a:r>
          </a:p>
          <a:p>
            <a:pPr lvl="1"/>
            <a:r>
              <a:rPr lang="da-DK" sz="2400" dirty="0"/>
              <a:t>ikke udligning af ulighed mellem kræft og ikke-kræft</a:t>
            </a:r>
            <a:endParaRPr lang="da-DK" sz="2800" dirty="0"/>
          </a:p>
          <a:p>
            <a:r>
              <a:rPr lang="da-DK" sz="2800" dirty="0"/>
              <a:t>Rapporteringen fra DPD fremover: </a:t>
            </a:r>
          </a:p>
          <a:p>
            <a:pPr lvl="1"/>
            <a:r>
              <a:rPr lang="da-DK" sz="2400" dirty="0"/>
              <a:t>Vigtigt med fokus på den nye indikator 6 – bedre tal vil give bedre indsigt i ændring over tid (indikatorer på vej)</a:t>
            </a:r>
          </a:p>
          <a:p>
            <a:r>
              <a:rPr lang="da-DK" sz="2800" dirty="0" err="1"/>
              <a:t>ePRO</a:t>
            </a:r>
            <a:r>
              <a:rPr lang="da-DK" sz="2800" dirty="0"/>
              <a:t> </a:t>
            </a:r>
            <a:r>
              <a:rPr lang="da-DK" sz="2400" dirty="0"/>
              <a:t> </a:t>
            </a:r>
          </a:p>
        </p:txBody>
      </p:sp>
      <p:sp>
        <p:nvSpPr>
          <p:cNvPr id="4" name="Date Placeholder 3">
            <a:extLst>
              <a:ext uri="{FF2B5EF4-FFF2-40B4-BE49-F238E27FC236}">
                <a16:creationId xmlns:a16="http://schemas.microsoft.com/office/drawing/2014/main" id="{8E60FFAA-4B3E-5630-D037-8A1890558AC9}"/>
              </a:ext>
            </a:extLst>
          </p:cNvPr>
          <p:cNvSpPr>
            <a:spLocks noGrp="1"/>
          </p:cNvSpPr>
          <p:nvPr>
            <p:ph type="dt" sz="half" idx="10"/>
          </p:nvPr>
        </p:nvSpPr>
        <p:spPr/>
        <p:txBody>
          <a:bodyPr/>
          <a:lstStyle/>
          <a:p>
            <a:pPr>
              <a:defRPr/>
            </a:pPr>
            <a:r>
              <a:rPr lang="da-DK"/>
              <a:t>DMCG-PAL Årsdag 13.marts 2023</a:t>
            </a:r>
            <a:endParaRPr lang="da-DK" dirty="0"/>
          </a:p>
        </p:txBody>
      </p:sp>
    </p:spTree>
    <p:extLst>
      <p:ext uri="{BB962C8B-B14F-4D97-AF65-F5344CB8AC3E}">
        <p14:creationId xmlns:p14="http://schemas.microsoft.com/office/powerpoint/2010/main" val="2912464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a:extLst>
              <a:ext uri="{FF2B5EF4-FFF2-40B4-BE49-F238E27FC236}">
                <a16:creationId xmlns:a16="http://schemas.microsoft.com/office/drawing/2014/main" id="{FC5DF40D-01D0-445E-8BAA-3FA3CBC02F61}"/>
              </a:ext>
            </a:extLst>
          </p:cNvPr>
          <p:cNvSpPr>
            <a:spLocks noGrp="1"/>
          </p:cNvSpPr>
          <p:nvPr>
            <p:ph type="title"/>
          </p:nvPr>
        </p:nvSpPr>
        <p:spPr>
          <a:xfrm>
            <a:off x="457200" y="274638"/>
            <a:ext cx="8229600" cy="1143000"/>
          </a:xfrm>
        </p:spPr>
        <p:txBody>
          <a:bodyPr wrap="square" anchor="ctr">
            <a:normAutofit/>
          </a:bodyPr>
          <a:lstStyle/>
          <a:p>
            <a:pPr eaLnBrk="1" hangingPunct="1">
              <a:lnSpc>
                <a:spcPct val="90000"/>
              </a:lnSpc>
            </a:pPr>
            <a:r>
              <a:rPr lang="da-DK" altLang="da-DK" sz="3700" dirty="0"/>
              <a:t>DPD 2021: </a:t>
            </a:r>
            <a:br>
              <a:rPr lang="da-DK" altLang="da-DK" sz="3700" dirty="0"/>
            </a:br>
            <a:r>
              <a:rPr lang="da-DK" altLang="da-DK" sz="3700" dirty="0"/>
              <a:t>Stor aktivitet – stabile tal</a:t>
            </a:r>
          </a:p>
        </p:txBody>
      </p:sp>
      <p:sp>
        <p:nvSpPr>
          <p:cNvPr id="14340" name="Pladsholder til dato 3">
            <a:extLst>
              <a:ext uri="{FF2B5EF4-FFF2-40B4-BE49-F238E27FC236}">
                <a16:creationId xmlns:a16="http://schemas.microsoft.com/office/drawing/2014/main" id="{AC940FA0-F98A-4781-99AF-BA18020D0015}"/>
              </a:ext>
            </a:extLst>
          </p:cNvPr>
          <p:cNvSpPr>
            <a:spLocks noGrp="1"/>
          </p:cNvSpPr>
          <p:nvPr>
            <p:ph type="dt" sz="half" idx="10"/>
          </p:nvPr>
        </p:nvSpPr>
        <p:spPr>
          <a:xfrm>
            <a:off x="457200" y="6356350"/>
            <a:ext cx="2133600" cy="365125"/>
          </a:xfrm>
        </p:spPr>
        <p:txBody>
          <a:bodyPr anchor="ctr">
            <a:normAutofit/>
          </a:bodyPr>
          <a:lstStyle>
            <a:lvl1pPr eaLnBrk="0" hangingPunct="0">
              <a:defRPr sz="1200">
                <a:solidFill>
                  <a:schemeClr val="tx1"/>
                </a:solidFill>
                <a:latin typeface="Arial" panose="020B0604020202020204" pitchFamily="34" charset="0"/>
                <a:ea typeface="ヒラギノ角ゴ Pro W3" pitchFamily="1" charset="-128"/>
              </a:defRPr>
            </a:lvl1pPr>
            <a:lvl2pPr marL="742950" indent="-285750" eaLnBrk="0" hangingPunct="0">
              <a:defRPr sz="1200">
                <a:solidFill>
                  <a:schemeClr val="tx1"/>
                </a:solidFill>
                <a:latin typeface="Arial" panose="020B0604020202020204" pitchFamily="34" charset="0"/>
                <a:ea typeface="ヒラギノ角ゴ Pro W3" pitchFamily="1" charset="-128"/>
              </a:defRPr>
            </a:lvl2pPr>
            <a:lvl3pPr marL="1143000" indent="-228600" eaLnBrk="0" hangingPunct="0">
              <a:defRPr sz="1200">
                <a:solidFill>
                  <a:schemeClr val="tx1"/>
                </a:solidFill>
                <a:latin typeface="Arial" panose="020B0604020202020204" pitchFamily="34" charset="0"/>
                <a:ea typeface="ヒラギノ角ゴ Pro W3" pitchFamily="1" charset="-128"/>
              </a:defRPr>
            </a:lvl3pPr>
            <a:lvl4pPr marL="1600200" indent="-228600" eaLnBrk="0" hangingPunct="0">
              <a:defRPr sz="1200">
                <a:solidFill>
                  <a:schemeClr val="tx1"/>
                </a:solidFill>
                <a:latin typeface="Arial" panose="020B0604020202020204" pitchFamily="34" charset="0"/>
                <a:ea typeface="ヒラギノ角ゴ Pro W3" pitchFamily="1" charset="-128"/>
              </a:defRPr>
            </a:lvl4pPr>
            <a:lvl5pPr marL="2057400" indent="-228600" eaLnBrk="0" hangingPunct="0">
              <a:defRPr sz="1200">
                <a:solidFill>
                  <a:schemeClr val="tx1"/>
                </a:solidFill>
                <a:latin typeface="Arial" panose="020B0604020202020204" pitchFamily="34" charset="0"/>
                <a:ea typeface="ヒラギノ角ゴ Pro W3" pitchFamily="1" charset="-128"/>
              </a:defRPr>
            </a:lvl5pPr>
            <a:lvl6pPr marL="2514600" indent="-228600" eaLnBrk="0" fontAlgn="base" hangingPunct="0">
              <a:spcBef>
                <a:spcPct val="0"/>
              </a:spcBef>
              <a:spcAft>
                <a:spcPct val="0"/>
              </a:spcAft>
              <a:defRPr sz="1200">
                <a:solidFill>
                  <a:schemeClr val="tx1"/>
                </a:solidFill>
                <a:latin typeface="Arial" panose="020B0604020202020204" pitchFamily="34" charset="0"/>
                <a:ea typeface="ヒラギノ角ゴ Pro W3" pitchFamily="1" charset="-128"/>
              </a:defRPr>
            </a:lvl6pPr>
            <a:lvl7pPr marL="2971800" indent="-228600" eaLnBrk="0" fontAlgn="base" hangingPunct="0">
              <a:spcBef>
                <a:spcPct val="0"/>
              </a:spcBef>
              <a:spcAft>
                <a:spcPct val="0"/>
              </a:spcAft>
              <a:defRPr sz="1200">
                <a:solidFill>
                  <a:schemeClr val="tx1"/>
                </a:solidFill>
                <a:latin typeface="Arial" panose="020B0604020202020204" pitchFamily="34" charset="0"/>
                <a:ea typeface="ヒラギノ角ゴ Pro W3" pitchFamily="1" charset="-128"/>
              </a:defRPr>
            </a:lvl7pPr>
            <a:lvl8pPr marL="3429000" indent="-228600" eaLnBrk="0" fontAlgn="base" hangingPunct="0">
              <a:spcBef>
                <a:spcPct val="0"/>
              </a:spcBef>
              <a:spcAft>
                <a:spcPct val="0"/>
              </a:spcAft>
              <a:defRPr sz="1200">
                <a:solidFill>
                  <a:schemeClr val="tx1"/>
                </a:solidFill>
                <a:latin typeface="Arial" panose="020B0604020202020204" pitchFamily="34" charset="0"/>
                <a:ea typeface="ヒラギノ角ゴ Pro W3" pitchFamily="1" charset="-128"/>
              </a:defRPr>
            </a:lvl8pPr>
            <a:lvl9pPr marL="3886200" indent="-228600" eaLnBrk="0" fontAlgn="base" hangingPunct="0">
              <a:spcBef>
                <a:spcPct val="0"/>
              </a:spcBef>
              <a:spcAft>
                <a:spcPct val="0"/>
              </a:spcAft>
              <a:defRPr sz="1200">
                <a:solidFill>
                  <a:schemeClr val="tx1"/>
                </a:solidFill>
                <a:latin typeface="Arial" panose="020B0604020202020204" pitchFamily="34" charset="0"/>
                <a:ea typeface="ヒラギノ角ゴ Pro W3" pitchFamily="1" charset="-128"/>
              </a:defRPr>
            </a:lvl9pPr>
          </a:lstStyle>
          <a:p>
            <a:pPr>
              <a:lnSpc>
                <a:spcPct val="90000"/>
              </a:lnSpc>
              <a:spcAft>
                <a:spcPts val="600"/>
              </a:spcAft>
            </a:pPr>
            <a:r>
              <a:rPr lang="da-DK" altLang="da-DK" sz="1000">
                <a:solidFill>
                  <a:schemeClr val="tx1">
                    <a:tint val="75000"/>
                  </a:schemeClr>
                </a:solidFill>
              </a:rPr>
              <a:t>DMCG-PAL Årsdag 13.marts 2023</a:t>
            </a:r>
            <a:endParaRPr lang="da-DK" altLang="da-DK" sz="1000" noProof="1">
              <a:solidFill>
                <a:schemeClr val="tx1">
                  <a:tint val="75000"/>
                </a:schemeClr>
              </a:solidFill>
            </a:endParaRPr>
          </a:p>
        </p:txBody>
      </p:sp>
      <p:graphicFrame>
        <p:nvGraphicFramePr>
          <p:cNvPr id="14342" name="Pladsholder til indhold 2">
            <a:extLst>
              <a:ext uri="{FF2B5EF4-FFF2-40B4-BE49-F238E27FC236}">
                <a16:creationId xmlns:a16="http://schemas.microsoft.com/office/drawing/2014/main" id="{54FA5E0A-1623-4F2D-F283-603F4D7F5B99}"/>
              </a:ext>
            </a:extLst>
          </p:cNvPr>
          <p:cNvGraphicFramePr>
            <a:graphicFrameLocks noGrp="1"/>
          </p:cNvGraphicFramePr>
          <p:nvPr>
            <p:ph idx="1"/>
            <p:extLst>
              <p:ext uri="{D42A27DB-BD31-4B8C-83A1-F6EECF244321}">
                <p14:modId xmlns:p14="http://schemas.microsoft.com/office/powerpoint/2010/main" val="419251526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E9F95C-6A09-4F84-B8BE-7873317BFDB9}"/>
              </a:ext>
            </a:extLst>
          </p:cNvPr>
          <p:cNvSpPr>
            <a:spLocks noGrp="1"/>
          </p:cNvSpPr>
          <p:nvPr>
            <p:ph type="title"/>
          </p:nvPr>
        </p:nvSpPr>
        <p:spPr>
          <a:xfrm>
            <a:off x="457200" y="274638"/>
            <a:ext cx="8229600" cy="1143000"/>
          </a:xfrm>
        </p:spPr>
        <p:txBody>
          <a:bodyPr wrap="square" anchor="ctr">
            <a:normAutofit/>
          </a:bodyPr>
          <a:lstStyle/>
          <a:p>
            <a:r>
              <a:rPr lang="da-DK" dirty="0"/>
              <a:t>Hovedresultater</a:t>
            </a:r>
          </a:p>
        </p:txBody>
      </p:sp>
      <p:sp>
        <p:nvSpPr>
          <p:cNvPr id="3" name="Pladsholder til indhold 2">
            <a:extLst>
              <a:ext uri="{FF2B5EF4-FFF2-40B4-BE49-F238E27FC236}">
                <a16:creationId xmlns:a16="http://schemas.microsoft.com/office/drawing/2014/main" id="{4B0F2DBB-385B-4EE5-9465-DF240EFD14BC}"/>
              </a:ext>
            </a:extLst>
          </p:cNvPr>
          <p:cNvSpPr>
            <a:spLocks noGrp="1"/>
          </p:cNvSpPr>
          <p:nvPr>
            <p:ph sz="half" idx="1"/>
          </p:nvPr>
        </p:nvSpPr>
        <p:spPr>
          <a:xfrm>
            <a:off x="457200" y="1600200"/>
            <a:ext cx="4402832" cy="4637112"/>
          </a:xfrm>
        </p:spPr>
        <p:txBody>
          <a:bodyPr wrap="square" anchor="t">
            <a:normAutofit/>
          </a:bodyPr>
          <a:lstStyle/>
          <a:p>
            <a:r>
              <a:rPr lang="da-DK" sz="2600" dirty="0"/>
              <a:t>Antal patienter uændret: 8.261 modtaget (0%)</a:t>
            </a:r>
          </a:p>
          <a:p>
            <a:r>
              <a:rPr lang="da-DK" sz="2600" dirty="0"/>
              <a:t>Modtages fortsat sent (median levetid 36 dage)(-1 dag)</a:t>
            </a:r>
          </a:p>
          <a:p>
            <a:r>
              <a:rPr lang="da-DK" sz="2600" dirty="0"/>
              <a:t>Små udsving i indikatorer (se næste slide)</a:t>
            </a:r>
          </a:p>
          <a:p>
            <a:r>
              <a:rPr lang="da-DK" sz="2600" dirty="0"/>
              <a:t>Fortsat et tilbud primært til kræftpatienter</a:t>
            </a:r>
          </a:p>
          <a:p>
            <a:endParaRPr lang="da-DK" sz="2600" dirty="0"/>
          </a:p>
        </p:txBody>
      </p:sp>
      <p:pic>
        <p:nvPicPr>
          <p:cNvPr id="5" name="Picture 4">
            <a:extLst>
              <a:ext uri="{FF2B5EF4-FFF2-40B4-BE49-F238E27FC236}">
                <a16:creationId xmlns:a16="http://schemas.microsoft.com/office/drawing/2014/main" id="{1CDDC013-B254-46DB-1B40-399080320DA2}"/>
              </a:ext>
            </a:extLst>
          </p:cNvPr>
          <p:cNvPicPr>
            <a:picLocks noChangeAspect="1"/>
          </p:cNvPicPr>
          <p:nvPr/>
        </p:nvPicPr>
        <p:blipFill>
          <a:blip r:embed="rId2"/>
          <a:stretch>
            <a:fillRect/>
          </a:stretch>
        </p:blipFill>
        <p:spPr>
          <a:xfrm>
            <a:off x="5148064" y="1456124"/>
            <a:ext cx="3614702" cy="5127238"/>
          </a:xfrm>
          <a:prstGeom prst="rect">
            <a:avLst/>
          </a:prstGeom>
          <a:noFill/>
          <a:ln>
            <a:solidFill>
              <a:schemeClr val="accent1"/>
            </a:solidFill>
          </a:ln>
        </p:spPr>
      </p:pic>
      <p:sp>
        <p:nvSpPr>
          <p:cNvPr id="4" name="Pladsholder til dato 3">
            <a:extLst>
              <a:ext uri="{FF2B5EF4-FFF2-40B4-BE49-F238E27FC236}">
                <a16:creationId xmlns:a16="http://schemas.microsoft.com/office/drawing/2014/main" id="{932E4CB9-AC84-4252-899A-9FFED0658EFC}"/>
              </a:ext>
            </a:extLst>
          </p:cNvPr>
          <p:cNvSpPr>
            <a:spLocks noGrp="1"/>
          </p:cNvSpPr>
          <p:nvPr>
            <p:ph type="dt" sz="half" idx="10"/>
          </p:nvPr>
        </p:nvSpPr>
        <p:spPr>
          <a:xfrm>
            <a:off x="457200" y="6356350"/>
            <a:ext cx="2133600" cy="365125"/>
          </a:xfrm>
        </p:spPr>
        <p:txBody>
          <a:bodyPr anchor="ctr">
            <a:normAutofit fontScale="92500"/>
          </a:bodyPr>
          <a:lstStyle/>
          <a:p>
            <a:pPr>
              <a:spcAft>
                <a:spcPts val="600"/>
              </a:spcAft>
              <a:defRPr/>
            </a:pPr>
            <a:r>
              <a:rPr lang="da-DK" altLang="da-DK"/>
              <a:t>DMCG-PAL Årsdag 13.marts 2023</a:t>
            </a:r>
            <a:endParaRPr lang="da-DK" altLang="da-DK" noProof="1"/>
          </a:p>
        </p:txBody>
      </p:sp>
    </p:spTree>
    <p:extLst>
      <p:ext uri="{BB962C8B-B14F-4D97-AF65-F5344CB8AC3E}">
        <p14:creationId xmlns:p14="http://schemas.microsoft.com/office/powerpoint/2010/main" val="95814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346AF8-81BE-4C83-8DC0-5B40E4B89381}"/>
              </a:ext>
            </a:extLst>
          </p:cNvPr>
          <p:cNvSpPr>
            <a:spLocks noGrp="1"/>
          </p:cNvSpPr>
          <p:nvPr>
            <p:ph type="title"/>
          </p:nvPr>
        </p:nvSpPr>
        <p:spPr/>
        <p:txBody>
          <a:bodyPr/>
          <a:lstStyle/>
          <a:p>
            <a:r>
              <a:rPr lang="da-DK" dirty="0"/>
              <a:t>Indikatorresultater samlet</a:t>
            </a:r>
          </a:p>
        </p:txBody>
      </p:sp>
      <p:sp>
        <p:nvSpPr>
          <p:cNvPr id="4" name="Pladsholder til dato 3">
            <a:extLst>
              <a:ext uri="{FF2B5EF4-FFF2-40B4-BE49-F238E27FC236}">
                <a16:creationId xmlns:a16="http://schemas.microsoft.com/office/drawing/2014/main" id="{1EB5CFEC-08EF-44D5-AAA3-19DB2BD42A83}"/>
              </a:ext>
            </a:extLst>
          </p:cNvPr>
          <p:cNvSpPr>
            <a:spLocks noGrp="1"/>
          </p:cNvSpPr>
          <p:nvPr>
            <p:ph type="dt" sz="half" idx="10"/>
          </p:nvPr>
        </p:nvSpPr>
        <p:spPr/>
        <p:txBody>
          <a:bodyPr/>
          <a:lstStyle/>
          <a:p>
            <a:pPr>
              <a:defRPr/>
            </a:pPr>
            <a:r>
              <a:rPr lang="da-DK" altLang="da-DK"/>
              <a:t>DMCG-PAL Årsdag 13.marts 2023</a:t>
            </a:r>
            <a:endParaRPr lang="da-DK" altLang="da-DK" noProof="1"/>
          </a:p>
        </p:txBody>
      </p:sp>
      <p:pic>
        <p:nvPicPr>
          <p:cNvPr id="3" name="Picture 2">
            <a:extLst>
              <a:ext uri="{FF2B5EF4-FFF2-40B4-BE49-F238E27FC236}">
                <a16:creationId xmlns:a16="http://schemas.microsoft.com/office/drawing/2014/main" id="{FC87A9B9-6416-1EF8-922E-F176C8D4281E}"/>
              </a:ext>
            </a:extLst>
          </p:cNvPr>
          <p:cNvPicPr>
            <a:picLocks noChangeAspect="1"/>
          </p:cNvPicPr>
          <p:nvPr/>
        </p:nvPicPr>
        <p:blipFill>
          <a:blip r:embed="rId2"/>
          <a:stretch>
            <a:fillRect/>
          </a:stretch>
        </p:blipFill>
        <p:spPr>
          <a:xfrm>
            <a:off x="184150" y="1844824"/>
            <a:ext cx="8731681" cy="3240360"/>
          </a:xfrm>
          <a:prstGeom prst="rect">
            <a:avLst/>
          </a:prstGeom>
        </p:spPr>
      </p:pic>
    </p:spTree>
    <p:extLst>
      <p:ext uri="{BB962C8B-B14F-4D97-AF65-F5344CB8AC3E}">
        <p14:creationId xmlns:p14="http://schemas.microsoft.com/office/powerpoint/2010/main" val="2568231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0ED270-9662-4BCE-9C40-E080D8C94981}"/>
              </a:ext>
            </a:extLst>
          </p:cNvPr>
          <p:cNvSpPr>
            <a:spLocks noGrp="1"/>
          </p:cNvSpPr>
          <p:nvPr>
            <p:ph type="title"/>
          </p:nvPr>
        </p:nvSpPr>
        <p:spPr/>
        <p:txBody>
          <a:bodyPr/>
          <a:lstStyle/>
          <a:p>
            <a:r>
              <a:rPr lang="da-DK" dirty="0"/>
              <a:t>Dårligere tal for patienter med andre diagnoser end kræft</a:t>
            </a:r>
          </a:p>
        </p:txBody>
      </p:sp>
      <p:graphicFrame>
        <p:nvGraphicFramePr>
          <p:cNvPr id="7" name="Tabel 7">
            <a:extLst>
              <a:ext uri="{FF2B5EF4-FFF2-40B4-BE49-F238E27FC236}">
                <a16:creationId xmlns:a16="http://schemas.microsoft.com/office/drawing/2014/main" id="{C65DF7B2-2B7E-4CF6-8F8E-DC3DCDBEC08D}"/>
              </a:ext>
            </a:extLst>
          </p:cNvPr>
          <p:cNvGraphicFramePr>
            <a:graphicFrameLocks noGrp="1"/>
          </p:cNvGraphicFramePr>
          <p:nvPr>
            <p:ph idx="1"/>
            <p:extLst>
              <p:ext uri="{D42A27DB-BD31-4B8C-83A1-F6EECF244321}">
                <p14:modId xmlns:p14="http://schemas.microsoft.com/office/powerpoint/2010/main" val="3890542056"/>
              </p:ext>
            </p:extLst>
          </p:nvPr>
        </p:nvGraphicFramePr>
        <p:xfrm>
          <a:off x="827584" y="1819274"/>
          <a:ext cx="7783016" cy="3726219"/>
        </p:xfrm>
        <a:graphic>
          <a:graphicData uri="http://schemas.openxmlformats.org/drawingml/2006/table">
            <a:tbl>
              <a:tblPr firstRow="1" bandRow="1">
                <a:tableStyleId>{5C22544A-7EE6-4342-B048-85BDC9FD1C3A}</a:tableStyleId>
              </a:tblPr>
              <a:tblGrid>
                <a:gridCol w="3600400">
                  <a:extLst>
                    <a:ext uri="{9D8B030D-6E8A-4147-A177-3AD203B41FA5}">
                      <a16:colId xmlns:a16="http://schemas.microsoft.com/office/drawing/2014/main" val="3526721256"/>
                    </a:ext>
                  </a:extLst>
                </a:gridCol>
                <a:gridCol w="2016224">
                  <a:extLst>
                    <a:ext uri="{9D8B030D-6E8A-4147-A177-3AD203B41FA5}">
                      <a16:colId xmlns:a16="http://schemas.microsoft.com/office/drawing/2014/main" val="1031915083"/>
                    </a:ext>
                  </a:extLst>
                </a:gridCol>
                <a:gridCol w="2166392">
                  <a:extLst>
                    <a:ext uri="{9D8B030D-6E8A-4147-A177-3AD203B41FA5}">
                      <a16:colId xmlns:a16="http://schemas.microsoft.com/office/drawing/2014/main" val="3421249209"/>
                    </a:ext>
                  </a:extLst>
                </a:gridCol>
              </a:tblGrid>
              <a:tr h="532317">
                <a:tc>
                  <a:txBody>
                    <a:bodyPr/>
                    <a:lstStyle/>
                    <a:p>
                      <a:r>
                        <a:rPr lang="da-DK" sz="2800" dirty="0"/>
                        <a:t>Indikator</a:t>
                      </a:r>
                    </a:p>
                  </a:txBody>
                  <a:tcPr/>
                </a:tc>
                <a:tc>
                  <a:txBody>
                    <a:bodyPr/>
                    <a:lstStyle/>
                    <a:p>
                      <a:pPr algn="ctr"/>
                      <a:r>
                        <a:rPr lang="da-DK" sz="2800" dirty="0"/>
                        <a:t>Kræft</a:t>
                      </a:r>
                    </a:p>
                  </a:txBody>
                  <a:tcPr/>
                </a:tc>
                <a:tc>
                  <a:txBody>
                    <a:bodyPr/>
                    <a:lstStyle/>
                    <a:p>
                      <a:pPr algn="ctr"/>
                      <a:r>
                        <a:rPr lang="da-DK" sz="2800" dirty="0"/>
                        <a:t>Ikke-kræft</a:t>
                      </a:r>
                    </a:p>
                  </a:txBody>
                  <a:tcPr/>
                </a:tc>
                <a:extLst>
                  <a:ext uri="{0D108BD9-81ED-4DB2-BD59-A6C34878D82A}">
                    <a16:rowId xmlns:a16="http://schemas.microsoft.com/office/drawing/2014/main" val="994941340"/>
                  </a:ext>
                </a:extLst>
              </a:tr>
              <a:tr h="532317">
                <a:tc>
                  <a:txBody>
                    <a:bodyPr/>
                    <a:lstStyle/>
                    <a:p>
                      <a:r>
                        <a:rPr lang="da-DK" sz="2800" dirty="0"/>
                        <a:t>1 Adgang</a:t>
                      </a:r>
                    </a:p>
                  </a:txBody>
                  <a:tcPr/>
                </a:tc>
                <a:tc>
                  <a:txBody>
                    <a:bodyPr/>
                    <a:lstStyle/>
                    <a:p>
                      <a:pPr algn="ctr"/>
                      <a:r>
                        <a:rPr lang="da-DK" sz="2800" dirty="0"/>
                        <a:t>81</a:t>
                      </a:r>
                    </a:p>
                  </a:txBody>
                  <a:tcPr/>
                </a:tc>
                <a:tc>
                  <a:txBody>
                    <a:bodyPr/>
                    <a:lstStyle/>
                    <a:p>
                      <a:pPr algn="ctr"/>
                      <a:r>
                        <a:rPr lang="da-DK" sz="2800" dirty="0"/>
                        <a:t>73</a:t>
                      </a:r>
                    </a:p>
                  </a:txBody>
                  <a:tcPr/>
                </a:tc>
                <a:extLst>
                  <a:ext uri="{0D108BD9-81ED-4DB2-BD59-A6C34878D82A}">
                    <a16:rowId xmlns:a16="http://schemas.microsoft.com/office/drawing/2014/main" val="2956589499"/>
                  </a:ext>
                </a:extLst>
              </a:tr>
              <a:tr h="532317">
                <a:tc>
                  <a:txBody>
                    <a:bodyPr/>
                    <a:lstStyle/>
                    <a:p>
                      <a:r>
                        <a:rPr lang="da-DK" sz="2800" dirty="0"/>
                        <a:t>2 Ventetid</a:t>
                      </a:r>
                    </a:p>
                  </a:txBody>
                  <a:tcPr/>
                </a:tc>
                <a:tc>
                  <a:txBody>
                    <a:bodyPr/>
                    <a:lstStyle/>
                    <a:p>
                      <a:pPr algn="ctr"/>
                      <a:r>
                        <a:rPr lang="da-DK" sz="2800" dirty="0"/>
                        <a:t>79</a:t>
                      </a:r>
                    </a:p>
                  </a:txBody>
                  <a:tcPr/>
                </a:tc>
                <a:tc>
                  <a:txBody>
                    <a:bodyPr/>
                    <a:lstStyle/>
                    <a:p>
                      <a:pPr algn="ctr"/>
                      <a:r>
                        <a:rPr lang="da-DK" sz="2800" dirty="0"/>
                        <a:t>71</a:t>
                      </a:r>
                    </a:p>
                  </a:txBody>
                  <a:tcPr/>
                </a:tc>
                <a:extLst>
                  <a:ext uri="{0D108BD9-81ED-4DB2-BD59-A6C34878D82A}">
                    <a16:rowId xmlns:a16="http://schemas.microsoft.com/office/drawing/2014/main" val="703281280"/>
                  </a:ext>
                </a:extLst>
              </a:tr>
              <a:tr h="532317">
                <a:tc>
                  <a:txBody>
                    <a:bodyPr/>
                    <a:lstStyle/>
                    <a:p>
                      <a:r>
                        <a:rPr lang="da-DK" sz="2800" dirty="0"/>
                        <a:t>3 Andel</a:t>
                      </a:r>
                    </a:p>
                  </a:txBody>
                  <a:tcPr/>
                </a:tc>
                <a:tc>
                  <a:txBody>
                    <a:bodyPr/>
                    <a:lstStyle/>
                    <a:p>
                      <a:pPr algn="ctr"/>
                      <a:r>
                        <a:rPr lang="da-DK" sz="2800" dirty="0"/>
                        <a:t>47</a:t>
                      </a:r>
                    </a:p>
                  </a:txBody>
                  <a:tcPr/>
                </a:tc>
                <a:tc>
                  <a:txBody>
                    <a:bodyPr/>
                    <a:lstStyle/>
                    <a:p>
                      <a:pPr algn="ctr"/>
                      <a:r>
                        <a:rPr lang="da-DK" sz="2800" dirty="0"/>
                        <a:t>3</a:t>
                      </a:r>
                    </a:p>
                  </a:txBody>
                  <a:tcPr/>
                </a:tc>
                <a:extLst>
                  <a:ext uri="{0D108BD9-81ED-4DB2-BD59-A6C34878D82A}">
                    <a16:rowId xmlns:a16="http://schemas.microsoft.com/office/drawing/2014/main" val="1305626151"/>
                  </a:ext>
                </a:extLst>
              </a:tr>
              <a:tr h="532317">
                <a:tc>
                  <a:txBody>
                    <a:bodyPr/>
                    <a:lstStyle/>
                    <a:p>
                      <a:r>
                        <a:rPr lang="da-DK" sz="2800" dirty="0"/>
                        <a:t>4 Symptomscreening</a:t>
                      </a:r>
                    </a:p>
                  </a:txBody>
                  <a:tcPr/>
                </a:tc>
                <a:tc>
                  <a:txBody>
                    <a:bodyPr/>
                    <a:lstStyle/>
                    <a:p>
                      <a:pPr algn="ctr"/>
                      <a:r>
                        <a:rPr lang="da-DK" sz="2800" dirty="0"/>
                        <a:t>59</a:t>
                      </a:r>
                    </a:p>
                  </a:txBody>
                  <a:tcPr/>
                </a:tc>
                <a:tc>
                  <a:txBody>
                    <a:bodyPr/>
                    <a:lstStyle/>
                    <a:p>
                      <a:pPr algn="ctr"/>
                      <a:r>
                        <a:rPr lang="da-DK" sz="2800" dirty="0"/>
                        <a:t>50</a:t>
                      </a:r>
                    </a:p>
                  </a:txBody>
                  <a:tcPr/>
                </a:tc>
                <a:extLst>
                  <a:ext uri="{0D108BD9-81ED-4DB2-BD59-A6C34878D82A}">
                    <a16:rowId xmlns:a16="http://schemas.microsoft.com/office/drawing/2014/main" val="691726192"/>
                  </a:ext>
                </a:extLst>
              </a:tr>
              <a:tr h="532317">
                <a:tc>
                  <a:txBody>
                    <a:bodyPr/>
                    <a:lstStyle/>
                    <a:p>
                      <a:r>
                        <a:rPr lang="da-DK" sz="2800" dirty="0"/>
                        <a:t>5 Tværfaglig </a:t>
                      </a:r>
                      <a:r>
                        <a:rPr lang="da-DK" sz="2800" dirty="0" err="1"/>
                        <a:t>konf</a:t>
                      </a:r>
                      <a:r>
                        <a:rPr lang="da-DK" sz="2800" dirty="0"/>
                        <a:t>.</a:t>
                      </a:r>
                    </a:p>
                  </a:txBody>
                  <a:tcPr/>
                </a:tc>
                <a:tc>
                  <a:txBody>
                    <a:bodyPr/>
                    <a:lstStyle/>
                    <a:p>
                      <a:pPr algn="ctr"/>
                      <a:r>
                        <a:rPr lang="da-DK" sz="2800" dirty="0"/>
                        <a:t>72</a:t>
                      </a:r>
                    </a:p>
                  </a:txBody>
                  <a:tcPr/>
                </a:tc>
                <a:tc>
                  <a:txBody>
                    <a:bodyPr/>
                    <a:lstStyle/>
                    <a:p>
                      <a:pPr algn="ctr"/>
                      <a:r>
                        <a:rPr lang="da-DK" sz="2800" dirty="0"/>
                        <a:t>68</a:t>
                      </a:r>
                    </a:p>
                  </a:txBody>
                  <a:tcPr/>
                </a:tc>
                <a:extLst>
                  <a:ext uri="{0D108BD9-81ED-4DB2-BD59-A6C34878D82A}">
                    <a16:rowId xmlns:a16="http://schemas.microsoft.com/office/drawing/2014/main" val="1784773783"/>
                  </a:ext>
                </a:extLst>
              </a:tr>
              <a:tr h="532317">
                <a:tc>
                  <a:txBody>
                    <a:bodyPr/>
                    <a:lstStyle/>
                    <a:p>
                      <a:r>
                        <a:rPr lang="da-DK" sz="2800" dirty="0"/>
                        <a:t>6 Opfølgende skema</a:t>
                      </a:r>
                    </a:p>
                  </a:txBody>
                  <a:tcPr/>
                </a:tc>
                <a:tc>
                  <a:txBody>
                    <a:bodyPr/>
                    <a:lstStyle/>
                    <a:p>
                      <a:pPr algn="ctr"/>
                      <a:r>
                        <a:rPr lang="da-DK" sz="2800" dirty="0"/>
                        <a:t>27</a:t>
                      </a:r>
                    </a:p>
                  </a:txBody>
                  <a:tcPr/>
                </a:tc>
                <a:tc>
                  <a:txBody>
                    <a:bodyPr/>
                    <a:lstStyle/>
                    <a:p>
                      <a:pPr algn="ctr"/>
                      <a:r>
                        <a:rPr lang="da-DK" sz="2800" dirty="0"/>
                        <a:t>23</a:t>
                      </a:r>
                    </a:p>
                  </a:txBody>
                  <a:tcPr/>
                </a:tc>
                <a:extLst>
                  <a:ext uri="{0D108BD9-81ED-4DB2-BD59-A6C34878D82A}">
                    <a16:rowId xmlns:a16="http://schemas.microsoft.com/office/drawing/2014/main" val="1329068354"/>
                  </a:ext>
                </a:extLst>
              </a:tr>
            </a:tbl>
          </a:graphicData>
        </a:graphic>
      </p:graphicFrame>
      <p:sp>
        <p:nvSpPr>
          <p:cNvPr id="4" name="Pladsholder til dato 3">
            <a:extLst>
              <a:ext uri="{FF2B5EF4-FFF2-40B4-BE49-F238E27FC236}">
                <a16:creationId xmlns:a16="http://schemas.microsoft.com/office/drawing/2014/main" id="{37A40711-03A9-457C-9051-EA2F8E5CEBFA}"/>
              </a:ext>
            </a:extLst>
          </p:cNvPr>
          <p:cNvSpPr>
            <a:spLocks noGrp="1"/>
          </p:cNvSpPr>
          <p:nvPr>
            <p:ph type="dt" sz="half" idx="10"/>
          </p:nvPr>
        </p:nvSpPr>
        <p:spPr/>
        <p:txBody>
          <a:bodyPr/>
          <a:lstStyle/>
          <a:p>
            <a:pPr>
              <a:defRPr/>
            </a:pPr>
            <a:r>
              <a:rPr lang="da-DK" altLang="da-DK"/>
              <a:t>DMCG-PAL Årsdag 13.marts 2023</a:t>
            </a:r>
            <a:endParaRPr lang="da-DK" altLang="da-DK" noProof="1"/>
          </a:p>
        </p:txBody>
      </p:sp>
    </p:spTree>
    <p:extLst>
      <p:ext uri="{BB962C8B-B14F-4D97-AF65-F5344CB8AC3E}">
        <p14:creationId xmlns:p14="http://schemas.microsoft.com/office/powerpoint/2010/main" val="3478907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68947-CFEC-4D82-B99F-0AB4AF7D77E8}"/>
              </a:ext>
            </a:extLst>
          </p:cNvPr>
          <p:cNvSpPr>
            <a:spLocks noGrp="1"/>
          </p:cNvSpPr>
          <p:nvPr>
            <p:ph type="title"/>
          </p:nvPr>
        </p:nvSpPr>
        <p:spPr>
          <a:xfrm>
            <a:off x="428555" y="-99392"/>
            <a:ext cx="8229600" cy="1143000"/>
          </a:xfrm>
        </p:spPr>
        <p:txBody>
          <a:bodyPr/>
          <a:lstStyle/>
          <a:p>
            <a:r>
              <a:rPr lang="en-DK" dirty="0"/>
              <a:t>Formidling, mundtlig</a:t>
            </a:r>
          </a:p>
        </p:txBody>
      </p:sp>
      <p:sp>
        <p:nvSpPr>
          <p:cNvPr id="3" name="Content Placeholder 2">
            <a:extLst>
              <a:ext uri="{FF2B5EF4-FFF2-40B4-BE49-F238E27FC236}">
                <a16:creationId xmlns:a16="http://schemas.microsoft.com/office/drawing/2014/main" id="{EF9DDFA3-171B-39DB-0404-377217BC9BD1}"/>
              </a:ext>
            </a:extLst>
          </p:cNvPr>
          <p:cNvSpPr>
            <a:spLocks noGrp="1"/>
          </p:cNvSpPr>
          <p:nvPr>
            <p:ph idx="1"/>
          </p:nvPr>
        </p:nvSpPr>
        <p:spPr>
          <a:xfrm>
            <a:off x="485845" y="1034359"/>
            <a:ext cx="8229600" cy="4986929"/>
          </a:xfrm>
        </p:spPr>
        <p:txBody>
          <a:bodyPr/>
          <a:lstStyle/>
          <a:p>
            <a:pPr marL="0" indent="0">
              <a:buNone/>
            </a:pPr>
            <a:r>
              <a:rPr lang="da-DK" sz="1800" dirty="0">
                <a:effectLst/>
                <a:latin typeface="Calibri" panose="020F0502020204030204" pitchFamily="34" charset="0"/>
                <a:ea typeface="Times New Roman" panose="02020603050405020304" pitchFamily="18" charset="0"/>
              </a:rPr>
              <a:t>Debatpanel om palliativ indsats sammen med Karin Friis Bach, Danske Regioner og Anette Wandel, Danske Patienter, arrangeret og inviteret af Københavns Universitet. </a:t>
            </a:r>
            <a:r>
              <a:rPr lang="da-DK" sz="1800" b="1" dirty="0">
                <a:effectLst/>
                <a:latin typeface="Calibri" panose="020F0502020204030204" pitchFamily="34" charset="0"/>
                <a:ea typeface="Times New Roman" panose="02020603050405020304" pitchFamily="18" charset="0"/>
              </a:rPr>
              <a:t>Folkemødet, Bornholm</a:t>
            </a:r>
            <a:r>
              <a:rPr lang="da-DK" sz="1800" dirty="0">
                <a:effectLst/>
                <a:latin typeface="Calibri" panose="020F0502020204030204" pitchFamily="34" charset="0"/>
                <a:ea typeface="Times New Roman" panose="02020603050405020304" pitchFamily="18" charset="0"/>
              </a:rPr>
              <a:t>. 18.06.22.</a:t>
            </a:r>
            <a:endParaRPr lang="en-DK" sz="1800" dirty="0">
              <a:effectLst/>
              <a:latin typeface="Times New Roman" panose="02020603050405020304" pitchFamily="18" charset="0"/>
              <a:ea typeface="Times New Roman" panose="02020603050405020304" pitchFamily="18" charset="0"/>
            </a:endParaRPr>
          </a:p>
          <a:p>
            <a:pPr marL="0" indent="0">
              <a:buNone/>
            </a:pPr>
            <a:r>
              <a:rPr lang="da-DK" sz="1800" dirty="0">
                <a:effectLst/>
                <a:latin typeface="Calibri" panose="020F0502020204030204" pitchFamily="34" charset="0"/>
                <a:ea typeface="Times New Roman" panose="02020603050405020304" pitchFamily="18" charset="0"/>
              </a:rPr>
              <a:t>Palliation – hvor langt er vi nået, hvor skal vi hen, og hvor er udfordringerne? </a:t>
            </a:r>
            <a:r>
              <a:rPr lang="da-DK" sz="1800" b="1" dirty="0">
                <a:effectLst/>
                <a:latin typeface="Calibri" panose="020F0502020204030204" pitchFamily="34" charset="0"/>
                <a:ea typeface="Times New Roman" panose="02020603050405020304" pitchFamily="18" charset="0"/>
              </a:rPr>
              <a:t>Danske Kræftforskningsdage</a:t>
            </a:r>
            <a:r>
              <a:rPr lang="da-DK" sz="1800" dirty="0">
                <a:effectLst/>
                <a:latin typeface="Calibri" panose="020F0502020204030204" pitchFamily="34" charset="0"/>
                <a:ea typeface="Times New Roman" panose="02020603050405020304" pitchFamily="18" charset="0"/>
              </a:rPr>
              <a:t>. Kolding. 26.8.22.</a:t>
            </a:r>
            <a:endParaRPr lang="en-DK" sz="1800" dirty="0">
              <a:effectLst/>
              <a:latin typeface="Times New Roman" panose="02020603050405020304" pitchFamily="18" charset="0"/>
              <a:ea typeface="Times New Roman" panose="02020603050405020304" pitchFamily="18" charset="0"/>
            </a:endParaRPr>
          </a:p>
          <a:p>
            <a:pPr marL="0" indent="0">
              <a:buNone/>
            </a:pPr>
            <a:r>
              <a:rPr lang="da-DK" sz="1800" dirty="0">
                <a:effectLst/>
                <a:latin typeface="Calibri" panose="020F0502020204030204" pitchFamily="34" charset="0"/>
                <a:ea typeface="Times New Roman" panose="02020603050405020304" pitchFamily="18" charset="0"/>
              </a:rPr>
              <a:t>Palliation. Foredrag efterfulgt af workshop og paneldebat. </a:t>
            </a:r>
            <a:r>
              <a:rPr lang="da-DK" sz="1800" b="1" dirty="0">
                <a:effectLst/>
                <a:latin typeface="Calibri" panose="020F0502020204030204" pitchFamily="34" charset="0"/>
                <a:ea typeface="Times New Roman" panose="02020603050405020304" pitchFamily="18" charset="0"/>
              </a:rPr>
              <a:t>Kræftdag 2022</a:t>
            </a:r>
            <a:r>
              <a:rPr lang="da-DK" sz="1800" dirty="0">
                <a:effectLst/>
                <a:latin typeface="Calibri" panose="020F0502020204030204" pitchFamily="34" charset="0"/>
                <a:ea typeface="Times New Roman" panose="02020603050405020304" pitchFamily="18" charset="0"/>
              </a:rPr>
              <a:t>, København. 29.9.22.</a:t>
            </a:r>
            <a:endParaRPr lang="en-DK" sz="1800" dirty="0">
              <a:effectLst/>
              <a:latin typeface="Times New Roman" panose="02020603050405020304" pitchFamily="18" charset="0"/>
              <a:ea typeface="Times New Roman" panose="02020603050405020304" pitchFamily="18" charset="0"/>
            </a:endParaRPr>
          </a:p>
          <a:p>
            <a:pPr marL="0" indent="0">
              <a:buNone/>
            </a:pPr>
            <a:r>
              <a:rPr lang="da-DK" sz="1800" dirty="0">
                <a:effectLst/>
                <a:latin typeface="Calibri" panose="020F0502020204030204" pitchFamily="34" charset="0"/>
                <a:ea typeface="Times New Roman" panose="02020603050405020304" pitchFamily="18" charset="0"/>
              </a:rPr>
              <a:t>DMCG-PAL og Dansk Palliativ Database. </a:t>
            </a:r>
            <a:r>
              <a:rPr lang="en-US" sz="1800" b="1" dirty="0">
                <a:effectLst/>
                <a:latin typeface="Calibri" panose="020F0502020204030204" pitchFamily="34" charset="0"/>
                <a:ea typeface="Times New Roman" panose="02020603050405020304" pitchFamily="18" charset="0"/>
              </a:rPr>
              <a:t>DMCG Samling</a:t>
            </a:r>
            <a:r>
              <a:rPr lang="en-US" sz="1800" dirty="0">
                <a:effectLst/>
                <a:latin typeface="Calibri" panose="020F0502020204030204" pitchFamily="34" charset="0"/>
                <a:ea typeface="Times New Roman" panose="02020603050405020304" pitchFamily="18" charset="0"/>
              </a:rPr>
              <a:t>, </a:t>
            </a:r>
            <a:r>
              <a:rPr lang="en-US" sz="1800" dirty="0" err="1">
                <a:effectLst/>
                <a:latin typeface="Calibri" panose="020F0502020204030204" pitchFamily="34" charset="0"/>
                <a:ea typeface="Times New Roman" panose="02020603050405020304" pitchFamily="18" charset="0"/>
              </a:rPr>
              <a:t>Middelfart</a:t>
            </a:r>
            <a:r>
              <a:rPr lang="en-US" sz="1800" dirty="0">
                <a:effectLst/>
                <a:latin typeface="Calibri" panose="020F0502020204030204" pitchFamily="34" charset="0"/>
                <a:ea typeface="Times New Roman" panose="02020603050405020304" pitchFamily="18" charset="0"/>
              </a:rPr>
              <a:t>, 13.10.22.</a:t>
            </a:r>
            <a:endParaRPr lang="en-DK"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Calibri" panose="020F0502020204030204" pitchFamily="34" charset="0"/>
                <a:ea typeface="Times New Roman" panose="02020603050405020304" pitchFamily="18" charset="0"/>
              </a:rPr>
              <a:t>How can registry PROMs data be used to guide implementation of palliative care in oncology? </a:t>
            </a:r>
            <a:r>
              <a:rPr lang="en-US" sz="1800" b="1" dirty="0">
                <a:effectLst/>
                <a:latin typeface="Calibri" panose="020F0502020204030204" pitchFamily="34" charset="0"/>
                <a:ea typeface="MS Mincho" panose="02020609040205080304" pitchFamily="49" charset="-128"/>
              </a:rPr>
              <a:t>12th International Seminar of the EAPC Palliative Care Research Centre</a:t>
            </a:r>
            <a:r>
              <a:rPr lang="en-US" sz="1800" dirty="0">
                <a:effectLst/>
                <a:latin typeface="Calibri" panose="020F0502020204030204" pitchFamily="34" charset="0"/>
                <a:ea typeface="Times New Roman" panose="02020603050405020304" pitchFamily="18" charset="0"/>
              </a:rPr>
              <a:t>. </a:t>
            </a:r>
            <a:r>
              <a:rPr lang="da-DK" sz="1800" dirty="0">
                <a:effectLst/>
                <a:latin typeface="Calibri" panose="020F0502020204030204" pitchFamily="34" charset="0"/>
                <a:ea typeface="Times New Roman" panose="02020603050405020304" pitchFamily="18" charset="0"/>
              </a:rPr>
              <a:t>Aarhus, 17.11.22.</a:t>
            </a:r>
          </a:p>
          <a:p>
            <a:pPr marL="0" indent="0">
              <a:buNone/>
            </a:pPr>
            <a:r>
              <a:rPr lang="en-US" sz="1800" dirty="0">
                <a:effectLst/>
                <a:latin typeface="Calibri" panose="020F0502020204030204" pitchFamily="34" charset="0"/>
                <a:ea typeface="MS Mincho" panose="02020609040205080304" pitchFamily="49" charset="-128"/>
              </a:rPr>
              <a:t>Development of QoL in disease trajectories. Data from The Danish Palliative Database. </a:t>
            </a:r>
            <a:r>
              <a:rPr lang="en-US" sz="1800" b="1" dirty="0">
                <a:effectLst/>
                <a:latin typeface="Calibri" panose="020F0502020204030204" pitchFamily="34" charset="0"/>
                <a:ea typeface="MS Mincho" panose="02020609040205080304" pitchFamily="49" charset="-128"/>
              </a:rPr>
              <a:t>12th International Seminar of the EAPC Palliative Care Research Centre</a:t>
            </a:r>
            <a:r>
              <a:rPr lang="en-US" sz="1800" dirty="0">
                <a:effectLst/>
                <a:latin typeface="Calibri" panose="020F0502020204030204" pitchFamily="34" charset="0"/>
                <a:ea typeface="MS Mincho" panose="02020609040205080304" pitchFamily="49" charset="-128"/>
              </a:rPr>
              <a:t>, Aarhus, November 2022. </a:t>
            </a:r>
            <a:endParaRPr lang="en-DK" sz="1800" dirty="0">
              <a:effectLst/>
              <a:latin typeface="Times New Roman" panose="02020603050405020304" pitchFamily="18" charset="0"/>
              <a:ea typeface="Times New Roman" panose="02020603050405020304" pitchFamily="18" charset="0"/>
            </a:endParaRPr>
          </a:p>
          <a:p>
            <a:pPr marL="0" indent="0">
              <a:buNone/>
            </a:pPr>
            <a:r>
              <a:rPr lang="da-DK" sz="1800" dirty="0">
                <a:effectLst/>
                <a:latin typeface="Calibri" panose="020F0502020204030204" pitchFamily="34" charset="0"/>
                <a:ea typeface="Times New Roman" panose="02020603050405020304" pitchFamily="18" charset="0"/>
              </a:rPr>
              <a:t>Værdien af Patient-Rapporterede </a:t>
            </a:r>
            <a:r>
              <a:rPr lang="da-DK" sz="1800" dirty="0" err="1">
                <a:effectLst/>
                <a:latin typeface="Calibri" panose="020F0502020204030204" pitchFamily="34" charset="0"/>
                <a:ea typeface="Times New Roman" panose="02020603050405020304" pitchFamily="18" charset="0"/>
              </a:rPr>
              <a:t>Outcomes</a:t>
            </a:r>
            <a:r>
              <a:rPr lang="da-DK" sz="1800" dirty="0">
                <a:effectLst/>
                <a:latin typeface="Calibri" panose="020F0502020204030204" pitchFamily="34" charset="0"/>
                <a:ea typeface="Times New Roman" panose="02020603050405020304" pitchFamily="18" charset="0"/>
              </a:rPr>
              <a:t> i Dansk Palliativ Database. </a:t>
            </a:r>
            <a:r>
              <a:rPr lang="da-DK" sz="1800" b="1" dirty="0">
                <a:effectLst/>
                <a:latin typeface="Calibri" panose="020F0502020204030204" pitchFamily="34" charset="0"/>
                <a:ea typeface="Times New Roman" panose="02020603050405020304" pitchFamily="18" charset="0"/>
              </a:rPr>
              <a:t>Kvalitetskonference 2022</a:t>
            </a:r>
            <a:r>
              <a:rPr lang="da-DK" sz="1800" dirty="0">
                <a:effectLst/>
                <a:latin typeface="Calibri" panose="020F0502020204030204" pitchFamily="34" charset="0"/>
                <a:ea typeface="Times New Roman" panose="02020603050405020304" pitchFamily="18" charset="0"/>
              </a:rPr>
              <a:t>. Aalborg, 30.11.22.</a:t>
            </a:r>
            <a:endParaRPr lang="en-DK" sz="1800" dirty="0">
              <a:effectLst/>
              <a:latin typeface="Times New Roman" panose="02020603050405020304" pitchFamily="18" charset="0"/>
              <a:ea typeface="Times New Roman" panose="02020603050405020304" pitchFamily="18" charset="0"/>
            </a:endParaRPr>
          </a:p>
          <a:p>
            <a:pPr marL="0" indent="0">
              <a:buNone/>
            </a:pPr>
            <a:endParaRPr lang="en-DK" sz="1800" dirty="0">
              <a:effectLst/>
              <a:latin typeface="Times New Roman" panose="02020603050405020304" pitchFamily="18" charset="0"/>
              <a:ea typeface="Times New Roman" panose="02020603050405020304" pitchFamily="18" charset="0"/>
            </a:endParaRPr>
          </a:p>
        </p:txBody>
      </p:sp>
      <p:sp>
        <p:nvSpPr>
          <p:cNvPr id="4" name="Date Placeholder 3">
            <a:extLst>
              <a:ext uri="{FF2B5EF4-FFF2-40B4-BE49-F238E27FC236}">
                <a16:creationId xmlns:a16="http://schemas.microsoft.com/office/drawing/2014/main" id="{AB69BDA3-1C83-B5B0-F64A-48BE7DB186AA}"/>
              </a:ext>
            </a:extLst>
          </p:cNvPr>
          <p:cNvSpPr>
            <a:spLocks noGrp="1"/>
          </p:cNvSpPr>
          <p:nvPr>
            <p:ph type="dt" sz="half" idx="10"/>
          </p:nvPr>
        </p:nvSpPr>
        <p:spPr/>
        <p:txBody>
          <a:bodyPr/>
          <a:lstStyle/>
          <a:p>
            <a:pPr>
              <a:defRPr/>
            </a:pPr>
            <a:r>
              <a:rPr lang="da-DK"/>
              <a:t>DMCG-PAL Årsdag 13.marts 2023</a:t>
            </a:r>
            <a:endParaRPr lang="da-DK" dirty="0"/>
          </a:p>
        </p:txBody>
      </p:sp>
    </p:spTree>
    <p:extLst>
      <p:ext uri="{BB962C8B-B14F-4D97-AF65-F5344CB8AC3E}">
        <p14:creationId xmlns:p14="http://schemas.microsoft.com/office/powerpoint/2010/main" val="4055759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2E42E-A6E2-C623-CF5B-76B37BFEF196}"/>
              </a:ext>
            </a:extLst>
          </p:cNvPr>
          <p:cNvSpPr>
            <a:spLocks noGrp="1"/>
          </p:cNvSpPr>
          <p:nvPr>
            <p:ph type="title"/>
          </p:nvPr>
        </p:nvSpPr>
        <p:spPr/>
        <p:txBody>
          <a:bodyPr/>
          <a:lstStyle/>
          <a:p>
            <a:r>
              <a:rPr lang="en-DK" dirty="0"/>
              <a:t>Peer review artikler</a:t>
            </a:r>
          </a:p>
        </p:txBody>
      </p:sp>
      <p:sp>
        <p:nvSpPr>
          <p:cNvPr id="3" name="Content Placeholder 2">
            <a:extLst>
              <a:ext uri="{FF2B5EF4-FFF2-40B4-BE49-F238E27FC236}">
                <a16:creationId xmlns:a16="http://schemas.microsoft.com/office/drawing/2014/main" id="{B035F00B-EED7-4504-55C1-5AE4196604A8}"/>
              </a:ext>
            </a:extLst>
          </p:cNvPr>
          <p:cNvSpPr>
            <a:spLocks noGrp="1"/>
          </p:cNvSpPr>
          <p:nvPr>
            <p:ph idx="1"/>
          </p:nvPr>
        </p:nvSpPr>
        <p:spPr/>
        <p:txBody>
          <a:bodyPr/>
          <a:lstStyle/>
          <a:p>
            <a:pPr marL="342900" lvl="0" indent="-342900">
              <a:buFont typeface="Symbol" pitchFamily="2" charset="2"/>
              <a:buChar char=""/>
            </a:pPr>
            <a:r>
              <a:rPr lang="en-US" sz="1800">
                <a:effectLst/>
                <a:latin typeface="Calibri" panose="020F0502020204030204" pitchFamily="34" charset="0"/>
                <a:ea typeface="Times New Roman" panose="02020603050405020304" pitchFamily="18" charset="0"/>
                <a:cs typeface="Times New Roman" panose="02020603050405020304" pitchFamily="18" charset="0"/>
              </a:rPr>
              <a:t>Hansen </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MB, </a:t>
            </a:r>
            <a:r>
              <a:rPr lang="en-US" sz="1800" dirty="0" err="1">
                <a:effectLst/>
                <a:latin typeface="Calibri" panose="020F0502020204030204" pitchFamily="34" charset="0"/>
                <a:ea typeface="Times New Roman" panose="02020603050405020304" pitchFamily="18" charset="0"/>
                <a:cs typeface="Times New Roman" panose="02020603050405020304" pitchFamily="18" charset="0"/>
              </a:rPr>
              <a:t>Adsersen</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M, Rojas-Concha L, Petersen MA, Ross L, </a:t>
            </a:r>
            <a:r>
              <a:rPr lang="en-US" sz="1800" dirty="0" err="1">
                <a:effectLst/>
                <a:latin typeface="Calibri" panose="020F0502020204030204" pitchFamily="34" charset="0"/>
                <a:ea typeface="Times New Roman" panose="02020603050405020304" pitchFamily="18" charset="0"/>
                <a:cs typeface="Times New Roman" panose="02020603050405020304" pitchFamily="18" charset="0"/>
              </a:rPr>
              <a:t>Groenvold</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M. Nausea at the start of specialized palliative care and change in nausea after the first weeks of palliative care were associated with cancer site, gender, and type of palliative care service-a nationwide study. </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Support Care Cancer</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2022; 30: 9471-9482.</a:t>
            </a:r>
            <a:endParaRPr lang="en-DK" sz="1800" dirty="0">
              <a:effectLst/>
              <a:latin typeface="Times New Roman" panose="02020603050405020304" pitchFamily="18" charset="0"/>
              <a:ea typeface="Times New Roman" panose="02020603050405020304" pitchFamily="18" charset="0"/>
            </a:endParaRPr>
          </a:p>
          <a:p>
            <a:pPr marL="342900" lvl="0" indent="-342900">
              <a:buFont typeface="Symbol" pitchFamily="2" charset="2"/>
              <a:buChar cha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Hansen MB, Ross L, Petersen MA, et al Age, cancer site and gender associations with symptoms and problems in </a:t>
            </a:r>
            <a:r>
              <a:rPr lang="en-US" sz="1800" dirty="0" err="1">
                <a:effectLst/>
                <a:latin typeface="Calibri" panose="020F0502020204030204" pitchFamily="34" charset="0"/>
                <a:ea typeface="Times New Roman" panose="02020603050405020304" pitchFamily="18" charset="0"/>
                <a:cs typeface="Times New Roman" panose="02020603050405020304" pitchFamily="18" charset="0"/>
              </a:rPr>
              <a:t>specialised</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palliative care: a large, nationwide, register-based study. </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BMJ Supportive &amp; Palliative Care</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2022;12:e201-e210.</a:t>
            </a:r>
            <a:endParaRPr lang="en-DK" sz="1800" dirty="0">
              <a:effectLst/>
              <a:latin typeface="Times New Roman" panose="02020603050405020304" pitchFamily="18" charset="0"/>
              <a:ea typeface="Times New Roman" panose="02020603050405020304" pitchFamily="18" charset="0"/>
            </a:endParaRPr>
          </a:p>
          <a:p>
            <a:pPr marL="0" indent="0">
              <a:buNone/>
            </a:pPr>
            <a:br>
              <a:rPr lang="en-US" sz="1800" dirty="0">
                <a:solidFill>
                  <a:srgbClr val="1F497D"/>
                </a:solidFill>
                <a:effectLst/>
                <a:latin typeface="Calibri" panose="020F0502020204030204" pitchFamily="34" charset="0"/>
                <a:ea typeface="Times New Roman" panose="02020603050405020304" pitchFamily="18" charset="0"/>
              </a:rPr>
            </a:br>
            <a:endParaRPr lang="en-DK" dirty="0"/>
          </a:p>
        </p:txBody>
      </p:sp>
      <p:sp>
        <p:nvSpPr>
          <p:cNvPr id="4" name="Date Placeholder 3">
            <a:extLst>
              <a:ext uri="{FF2B5EF4-FFF2-40B4-BE49-F238E27FC236}">
                <a16:creationId xmlns:a16="http://schemas.microsoft.com/office/drawing/2014/main" id="{FF07D93F-534F-4E50-C79A-D497D129EEF3}"/>
              </a:ext>
            </a:extLst>
          </p:cNvPr>
          <p:cNvSpPr>
            <a:spLocks noGrp="1"/>
          </p:cNvSpPr>
          <p:nvPr>
            <p:ph type="dt" sz="half" idx="10"/>
          </p:nvPr>
        </p:nvSpPr>
        <p:spPr/>
        <p:txBody>
          <a:bodyPr/>
          <a:lstStyle/>
          <a:p>
            <a:pPr>
              <a:defRPr/>
            </a:pPr>
            <a:r>
              <a:rPr lang="da-DK"/>
              <a:t>DMCG-PAL Årsdag 13.marts 2023</a:t>
            </a:r>
            <a:endParaRPr lang="da-DK" dirty="0"/>
          </a:p>
        </p:txBody>
      </p:sp>
    </p:spTree>
    <p:extLst>
      <p:ext uri="{BB962C8B-B14F-4D97-AF65-F5344CB8AC3E}">
        <p14:creationId xmlns:p14="http://schemas.microsoft.com/office/powerpoint/2010/main" val="24088047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D4522-04AA-D0DB-3483-77088BC5C4E7}"/>
              </a:ext>
            </a:extLst>
          </p:cNvPr>
          <p:cNvSpPr>
            <a:spLocks noGrp="1"/>
          </p:cNvSpPr>
          <p:nvPr>
            <p:ph type="title"/>
          </p:nvPr>
        </p:nvSpPr>
        <p:spPr/>
        <p:txBody>
          <a:bodyPr/>
          <a:lstStyle/>
          <a:p>
            <a:r>
              <a:rPr lang="en-DK" dirty="0"/>
              <a:t>Andre</a:t>
            </a:r>
          </a:p>
        </p:txBody>
      </p:sp>
      <p:sp>
        <p:nvSpPr>
          <p:cNvPr id="3" name="Content Placeholder 2">
            <a:extLst>
              <a:ext uri="{FF2B5EF4-FFF2-40B4-BE49-F238E27FC236}">
                <a16:creationId xmlns:a16="http://schemas.microsoft.com/office/drawing/2014/main" id="{D9A91E46-D851-D006-EE15-6CE82CAE154F}"/>
              </a:ext>
            </a:extLst>
          </p:cNvPr>
          <p:cNvSpPr>
            <a:spLocks noGrp="1"/>
          </p:cNvSpPr>
          <p:nvPr>
            <p:ph idx="1"/>
          </p:nvPr>
        </p:nvSpPr>
        <p:spPr>
          <a:xfrm>
            <a:off x="457200" y="1052736"/>
            <a:ext cx="8229600" cy="4525963"/>
          </a:xfrm>
        </p:spPr>
        <p:txBody>
          <a:bodyPr/>
          <a:lstStyle/>
          <a:p>
            <a:pPr marL="342900" lvl="0" indent="-342900">
              <a:buFont typeface="Symbol" pitchFamily="2" charset="2"/>
              <a:buChar char=""/>
            </a:pPr>
            <a:r>
              <a:rPr lang="da-DK" sz="2400" dirty="0">
                <a:effectLst/>
                <a:latin typeface="Calibri" panose="020F0502020204030204" pitchFamily="34" charset="0"/>
                <a:ea typeface="Times New Roman" panose="02020603050405020304" pitchFamily="18" charset="0"/>
              </a:rPr>
              <a:t>Regionernes Kliniske Kvalitetsudviklingsprogram. </a:t>
            </a:r>
            <a:r>
              <a:rPr lang="da-DK" sz="2400" b="1" i="1" dirty="0">
                <a:effectLst/>
                <a:latin typeface="Calibri" panose="020F0502020204030204" pitchFamily="34" charset="0"/>
                <a:ea typeface="Times New Roman" panose="02020603050405020304" pitchFamily="18" charset="0"/>
              </a:rPr>
              <a:t>De afledte konsekvenser af COVID-19 pandemien på sundhedsområdet i Danmark: National kortlægning og analyse.</a:t>
            </a:r>
            <a:r>
              <a:rPr lang="da-DK" sz="2400" dirty="0">
                <a:effectLst/>
                <a:latin typeface="Calibri" panose="020F0502020204030204" pitchFamily="34" charset="0"/>
                <a:ea typeface="Times New Roman" panose="02020603050405020304" pitchFamily="18" charset="0"/>
              </a:rPr>
              <a:t> Danske Regioner, December 2022</a:t>
            </a:r>
          </a:p>
          <a:p>
            <a:pPr marL="342900" lvl="0" indent="-342900">
              <a:buFont typeface="Symbol" pitchFamily="2" charset="2"/>
              <a:buChar char=""/>
            </a:pPr>
            <a:r>
              <a:rPr lang="da-DK" sz="2400" dirty="0">
                <a:effectLst/>
                <a:latin typeface="Calibri" panose="020F0502020204030204" pitchFamily="34" charset="0"/>
                <a:ea typeface="Times New Roman" panose="02020603050405020304" pitchFamily="18" charset="0"/>
                <a:cs typeface="Times New Roman" panose="02020603050405020304" pitchFamily="18" charset="0"/>
              </a:rPr>
              <a:t>Hansen MB, Adsersen M, Bülow, B, Nielsen B, Lehmann HJ, </a:t>
            </a:r>
            <a:r>
              <a:rPr lang="da-DK" sz="2400" dirty="0" err="1">
                <a:effectLst/>
                <a:latin typeface="Calibri" panose="020F0502020204030204" pitchFamily="34" charset="0"/>
                <a:ea typeface="Times New Roman" panose="02020603050405020304" pitchFamily="18" charset="0"/>
                <a:cs typeface="Times New Roman" panose="02020603050405020304" pitchFamily="18" charset="0"/>
              </a:rPr>
              <a:t>Tingrupp</a:t>
            </a:r>
            <a:r>
              <a:rPr lang="da-DK" sz="2400" dirty="0">
                <a:effectLst/>
                <a:latin typeface="Calibri" panose="020F0502020204030204" pitchFamily="34" charset="0"/>
                <a:ea typeface="Times New Roman" panose="02020603050405020304" pitchFamily="18" charset="0"/>
                <a:cs typeface="Times New Roman" panose="02020603050405020304" pitchFamily="18" charset="0"/>
              </a:rPr>
              <a:t> H, Pærregaard J, Nissen JS, Bakker J, </a:t>
            </a:r>
            <a:r>
              <a:rPr lang="da-DK" sz="2400" dirty="0" err="1">
                <a:effectLst/>
                <a:latin typeface="Calibri" panose="020F0502020204030204" pitchFamily="34" charset="0"/>
                <a:ea typeface="Times New Roman" panose="02020603050405020304" pitchFamily="18" charset="0"/>
                <a:cs typeface="Times New Roman" panose="02020603050405020304" pitchFamily="18" charset="0"/>
              </a:rPr>
              <a:t>Damslund</a:t>
            </a:r>
            <a:r>
              <a:rPr lang="da-DK" sz="2400" dirty="0">
                <a:effectLst/>
                <a:latin typeface="Calibri" panose="020F0502020204030204" pitchFamily="34" charset="0"/>
                <a:ea typeface="Times New Roman" panose="02020603050405020304" pitchFamily="18" charset="0"/>
                <a:cs typeface="Times New Roman" panose="02020603050405020304" pitchFamily="18" charset="0"/>
              </a:rPr>
              <a:t> L, Mondrup L, Madsen L, </a:t>
            </a:r>
            <a:r>
              <a:rPr lang="da-DK" sz="2400" dirty="0" err="1">
                <a:effectLst/>
                <a:latin typeface="Calibri" panose="020F0502020204030204" pitchFamily="34" charset="0"/>
                <a:ea typeface="Times New Roman" panose="02020603050405020304" pitchFamily="18" charset="0"/>
                <a:cs typeface="Times New Roman" panose="02020603050405020304" pitchFamily="18" charset="0"/>
              </a:rPr>
              <a:t>Guldin</a:t>
            </a:r>
            <a:r>
              <a:rPr lang="da-DK" sz="2400" dirty="0">
                <a:effectLst/>
                <a:latin typeface="Calibri" panose="020F0502020204030204" pitchFamily="34" charset="0"/>
                <a:ea typeface="Times New Roman" panose="02020603050405020304" pitchFamily="18" charset="0"/>
                <a:cs typeface="Times New Roman" panose="02020603050405020304" pitchFamily="18" charset="0"/>
              </a:rPr>
              <a:t> M-B, Neergaard MA, Jensen NA, Hansen P, Sjøgren P, Feveile T, Grønvold M. </a:t>
            </a:r>
            <a:r>
              <a:rPr lang="da-DK" sz="24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2"/>
              </a:rPr>
              <a:t>Dansk Palliativ Database: Ingen fremgang i adgang til specialiseret palliativ indsats</a:t>
            </a:r>
            <a:r>
              <a:rPr lang="da-DK" sz="2400" dirty="0">
                <a:effectLst/>
                <a:latin typeface="Calibri" panose="020F0502020204030204" pitchFamily="34" charset="0"/>
                <a:ea typeface="Times New Roman" panose="02020603050405020304" pitchFamily="18" charset="0"/>
                <a:cs typeface="Times New Roman" panose="02020603050405020304" pitchFamily="18" charset="0"/>
              </a:rPr>
              <a:t>. </a:t>
            </a:r>
            <a:r>
              <a:rPr lang="da-DK" sz="2400" b="1" i="1" dirty="0">
                <a:effectLst/>
                <a:latin typeface="Calibri" panose="020F0502020204030204" pitchFamily="34" charset="0"/>
                <a:ea typeface="Times New Roman" panose="02020603050405020304" pitchFamily="18" charset="0"/>
                <a:cs typeface="Times New Roman" panose="02020603050405020304" pitchFamily="18" charset="0"/>
              </a:rPr>
              <a:t>Ugeskrift for Læger </a:t>
            </a:r>
            <a:r>
              <a:rPr lang="da-DK" sz="2400" dirty="0">
                <a:effectLst/>
                <a:latin typeface="Calibri" panose="020F0502020204030204" pitchFamily="34" charset="0"/>
                <a:ea typeface="Times New Roman" panose="02020603050405020304" pitchFamily="18" charset="0"/>
                <a:cs typeface="Times New Roman" panose="02020603050405020304" pitchFamily="18" charset="0"/>
              </a:rPr>
              <a:t>2022; 184: 1764.</a:t>
            </a:r>
            <a:endParaRPr lang="en-DK" sz="2400" dirty="0">
              <a:effectLst/>
              <a:latin typeface="Times New Roman" panose="02020603050405020304" pitchFamily="18" charset="0"/>
              <a:ea typeface="Times New Roman" panose="02020603050405020304" pitchFamily="18" charset="0"/>
            </a:endParaRPr>
          </a:p>
          <a:p>
            <a:pPr marL="342900" lvl="0" indent="-342900">
              <a:buFont typeface="Symbol" pitchFamily="2" charset="2"/>
              <a:buChar char=""/>
            </a:pPr>
            <a:r>
              <a:rPr lang="da-DK" sz="2400" dirty="0">
                <a:effectLst/>
                <a:latin typeface="Calibri" panose="020F0502020204030204" pitchFamily="34" charset="0"/>
                <a:ea typeface="Times New Roman" panose="02020603050405020304" pitchFamily="18" charset="0"/>
                <a:cs typeface="Times New Roman" panose="02020603050405020304" pitchFamily="18" charset="0"/>
              </a:rPr>
              <a:t>Grønvold M, </a:t>
            </a:r>
            <a:r>
              <a:rPr lang="da-DK" sz="2400" dirty="0" err="1">
                <a:effectLst/>
                <a:latin typeface="Calibri" panose="020F0502020204030204" pitchFamily="34" charset="0"/>
                <a:ea typeface="Times New Roman" panose="02020603050405020304" pitchFamily="18" charset="0"/>
                <a:cs typeface="Times New Roman" panose="02020603050405020304" pitchFamily="18" charset="0"/>
              </a:rPr>
              <a:t>Jarbøl</a:t>
            </a:r>
            <a:r>
              <a:rPr lang="da-DK" sz="2400" dirty="0">
                <a:effectLst/>
                <a:latin typeface="Calibri" panose="020F0502020204030204" pitchFamily="34" charset="0"/>
                <a:ea typeface="Times New Roman" panose="02020603050405020304" pitchFamily="18" charset="0"/>
                <a:cs typeface="Times New Roman" panose="02020603050405020304" pitchFamily="18" charset="0"/>
              </a:rPr>
              <a:t> DE, Øhlenschlæger L</a:t>
            </a:r>
            <a:r>
              <a:rPr lang="da-DK" sz="24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3"/>
              </a:rPr>
              <a:t>. Hvordan kan vi forbedre den palliative indsats for kræftpatienterne?</a:t>
            </a:r>
            <a:r>
              <a:rPr lang="da-DK" sz="2400" dirty="0">
                <a:effectLst/>
                <a:latin typeface="Calibri" panose="020F0502020204030204" pitchFamily="34" charset="0"/>
                <a:ea typeface="Times New Roman" panose="02020603050405020304" pitchFamily="18" charset="0"/>
                <a:cs typeface="Times New Roman" panose="02020603050405020304" pitchFamily="18" charset="0"/>
              </a:rPr>
              <a:t> </a:t>
            </a:r>
            <a:r>
              <a:rPr lang="da-DK" sz="2400" b="1" i="1" dirty="0">
                <a:effectLst/>
                <a:latin typeface="Calibri" panose="020F0502020204030204" pitchFamily="34" charset="0"/>
                <a:ea typeface="Times New Roman" panose="02020603050405020304" pitchFamily="18" charset="0"/>
                <a:cs typeface="Times New Roman" panose="02020603050405020304" pitchFamily="18" charset="0"/>
              </a:rPr>
              <a:t>Ugeskrift for Læger </a:t>
            </a:r>
            <a:r>
              <a:rPr lang="da-DK" sz="2400" dirty="0">
                <a:effectLst/>
                <a:latin typeface="Calibri" panose="020F0502020204030204" pitchFamily="34" charset="0"/>
                <a:ea typeface="Times New Roman" panose="02020603050405020304" pitchFamily="18" charset="0"/>
                <a:cs typeface="Times New Roman" panose="02020603050405020304" pitchFamily="18" charset="0"/>
              </a:rPr>
              <a:t>2022; 184: 2362-3236.</a:t>
            </a:r>
            <a:endParaRPr lang="en-DK" sz="2400" dirty="0">
              <a:effectLst/>
              <a:latin typeface="Times New Roman" panose="02020603050405020304" pitchFamily="18" charset="0"/>
              <a:ea typeface="Times New Roman" panose="02020603050405020304" pitchFamily="18" charset="0"/>
            </a:endParaRPr>
          </a:p>
          <a:p>
            <a:pPr marL="457200"/>
            <a:r>
              <a:rPr lang="da-DK" sz="24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DK" sz="2400" dirty="0"/>
          </a:p>
        </p:txBody>
      </p:sp>
      <p:sp>
        <p:nvSpPr>
          <p:cNvPr id="4" name="Date Placeholder 3">
            <a:extLst>
              <a:ext uri="{FF2B5EF4-FFF2-40B4-BE49-F238E27FC236}">
                <a16:creationId xmlns:a16="http://schemas.microsoft.com/office/drawing/2014/main" id="{FA281049-5378-A283-A44F-AFAF893BC840}"/>
              </a:ext>
            </a:extLst>
          </p:cNvPr>
          <p:cNvSpPr>
            <a:spLocks noGrp="1"/>
          </p:cNvSpPr>
          <p:nvPr>
            <p:ph type="dt" sz="half" idx="10"/>
          </p:nvPr>
        </p:nvSpPr>
        <p:spPr/>
        <p:txBody>
          <a:bodyPr/>
          <a:lstStyle/>
          <a:p>
            <a:pPr>
              <a:defRPr/>
            </a:pPr>
            <a:r>
              <a:rPr lang="da-DK"/>
              <a:t>DMCG-PAL Årsdag 13.marts 2023</a:t>
            </a:r>
            <a:endParaRPr lang="da-DK" dirty="0"/>
          </a:p>
        </p:txBody>
      </p:sp>
    </p:spTree>
    <p:extLst>
      <p:ext uri="{BB962C8B-B14F-4D97-AF65-F5344CB8AC3E}">
        <p14:creationId xmlns:p14="http://schemas.microsoft.com/office/powerpoint/2010/main" val="19677102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6A4C5-46EC-B357-600D-87122FFF2E8E}"/>
              </a:ext>
            </a:extLst>
          </p:cNvPr>
          <p:cNvSpPr>
            <a:spLocks noGrp="1"/>
          </p:cNvSpPr>
          <p:nvPr>
            <p:ph type="title"/>
          </p:nvPr>
        </p:nvSpPr>
        <p:spPr/>
        <p:txBody>
          <a:bodyPr/>
          <a:lstStyle/>
          <a:p>
            <a:r>
              <a:rPr lang="da-DK" dirty="0"/>
              <a:t>Interviews i aviser og andre medier</a:t>
            </a:r>
            <a:endParaRPr lang="en-DK" dirty="0"/>
          </a:p>
        </p:txBody>
      </p:sp>
      <p:sp>
        <p:nvSpPr>
          <p:cNvPr id="3" name="Content Placeholder 2">
            <a:extLst>
              <a:ext uri="{FF2B5EF4-FFF2-40B4-BE49-F238E27FC236}">
                <a16:creationId xmlns:a16="http://schemas.microsoft.com/office/drawing/2014/main" id="{65A37B11-9675-6CCF-3350-0F0A719AE7F0}"/>
              </a:ext>
            </a:extLst>
          </p:cNvPr>
          <p:cNvSpPr>
            <a:spLocks noGrp="1"/>
          </p:cNvSpPr>
          <p:nvPr>
            <p:ph idx="1"/>
          </p:nvPr>
        </p:nvSpPr>
        <p:spPr/>
        <p:txBody>
          <a:bodyPr/>
          <a:lstStyle/>
          <a:p>
            <a:pPr marL="342900" lvl="0" indent="-342900">
              <a:buFont typeface="Symbol" pitchFamily="2" charset="2"/>
              <a:buChar char=""/>
            </a:pPr>
            <a:r>
              <a:rPr lang="da-DK" sz="2400" dirty="0">
                <a:effectLst/>
                <a:latin typeface="Calibri" panose="020F0502020204030204" pitchFamily="34" charset="0"/>
                <a:ea typeface="Times New Roman" panose="02020603050405020304" pitchFamily="18" charset="0"/>
              </a:rPr>
              <a:t>Avisen Danmark: </a:t>
            </a:r>
            <a:r>
              <a:rPr lang="da-DK" sz="24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2"/>
              </a:rPr>
              <a:t>Annettes mand døde, mens han væltede rundt i sengen i smerte og åndenød: Hver femte patient får ikke den nødvendige palliative behandling</a:t>
            </a:r>
            <a:r>
              <a:rPr lang="da-DK" sz="2400" dirty="0">
                <a:effectLst/>
                <a:latin typeface="Calibri" panose="020F0502020204030204" pitchFamily="34" charset="0"/>
                <a:ea typeface="Times New Roman" panose="02020603050405020304" pitchFamily="18" charset="0"/>
              </a:rPr>
              <a:t>. 29.08.22.</a:t>
            </a:r>
            <a:endParaRPr lang="en-DK" sz="2400" dirty="0">
              <a:effectLst/>
              <a:latin typeface="Times New Roman" panose="02020603050405020304" pitchFamily="18" charset="0"/>
              <a:ea typeface="Times New Roman" panose="02020603050405020304" pitchFamily="18" charset="0"/>
            </a:endParaRPr>
          </a:p>
          <a:p>
            <a:pPr marL="342900" lvl="0" indent="-342900">
              <a:buFont typeface="Symbol" pitchFamily="2" charset="2"/>
              <a:buChar char=""/>
            </a:pPr>
            <a:r>
              <a:rPr lang="da-DK" sz="2400" dirty="0">
                <a:effectLst/>
                <a:latin typeface="Calibri" panose="020F0502020204030204" pitchFamily="34" charset="0"/>
                <a:ea typeface="Times New Roman" panose="02020603050405020304" pitchFamily="18" charset="0"/>
              </a:rPr>
              <a:t>Ritzau</a:t>
            </a:r>
            <a:r>
              <a:rPr lang="da-DK" sz="2400" b="1" i="1" dirty="0">
                <a:effectLst/>
                <a:latin typeface="Calibri" panose="020F0502020204030204" pitchFamily="34" charset="0"/>
                <a:ea typeface="Times New Roman" panose="02020603050405020304" pitchFamily="18" charset="0"/>
              </a:rPr>
              <a:t>:</a:t>
            </a:r>
            <a:r>
              <a:rPr lang="da-DK" sz="2400" dirty="0">
                <a:effectLst/>
                <a:latin typeface="Calibri" panose="020F0502020204030204" pitchFamily="34" charset="0"/>
                <a:ea typeface="Times New Roman" panose="02020603050405020304" pitchFamily="18" charset="0"/>
              </a:rPr>
              <a:t> Kræftsyge får mere hjælp end andre dødssyge patienter. Udgivet i kort form på </a:t>
            </a:r>
            <a:r>
              <a:rPr lang="da-DK" sz="2400" i="1"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3"/>
              </a:rPr>
              <a:t>Politiken</a:t>
            </a:r>
            <a:r>
              <a:rPr lang="da-DK" sz="2400" b="1" i="1" dirty="0">
                <a:effectLst/>
                <a:latin typeface="Calibri" panose="020F0502020204030204" pitchFamily="34" charset="0"/>
                <a:ea typeface="Times New Roman" panose="02020603050405020304" pitchFamily="18" charset="0"/>
              </a:rPr>
              <a:t>,</a:t>
            </a:r>
            <a:r>
              <a:rPr lang="da-DK" sz="2400" dirty="0">
                <a:effectLst/>
                <a:latin typeface="Calibri" panose="020F0502020204030204" pitchFamily="34" charset="0"/>
                <a:ea typeface="Times New Roman" panose="02020603050405020304" pitchFamily="18" charset="0"/>
              </a:rPr>
              <a:t> </a:t>
            </a:r>
            <a:r>
              <a:rPr lang="da-DK" sz="2400" i="1"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4"/>
              </a:rPr>
              <a:t>Jyllands-Posten</a:t>
            </a:r>
            <a:r>
              <a:rPr lang="da-DK" sz="2400" b="1" i="1" dirty="0">
                <a:effectLst/>
                <a:latin typeface="Calibri" panose="020F0502020204030204" pitchFamily="34" charset="0"/>
                <a:ea typeface="Times New Roman" panose="02020603050405020304" pitchFamily="18" charset="0"/>
              </a:rPr>
              <a:t>, </a:t>
            </a:r>
            <a:r>
              <a:rPr lang="da-DK" sz="2400" i="1"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5"/>
              </a:rPr>
              <a:t>Kristeligt Dagblad</a:t>
            </a:r>
            <a:r>
              <a:rPr lang="da-DK" sz="2400" b="1" i="1" dirty="0">
                <a:effectLst/>
                <a:latin typeface="Calibri" panose="020F0502020204030204" pitchFamily="34" charset="0"/>
                <a:ea typeface="Times New Roman" panose="02020603050405020304" pitchFamily="18" charset="0"/>
              </a:rPr>
              <a:t>, </a:t>
            </a:r>
            <a:r>
              <a:rPr lang="da-DK" sz="2400" i="1"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6"/>
              </a:rPr>
              <a:t>Berlingske Tidende</a:t>
            </a:r>
            <a:r>
              <a:rPr lang="da-DK" sz="2400" b="1" i="1" dirty="0">
                <a:effectLst/>
                <a:latin typeface="Calibri" panose="020F0502020204030204" pitchFamily="34" charset="0"/>
                <a:ea typeface="Times New Roman" panose="02020603050405020304" pitchFamily="18" charset="0"/>
              </a:rPr>
              <a:t>, </a:t>
            </a:r>
            <a:r>
              <a:rPr lang="da-DK" sz="2400" i="1"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7"/>
              </a:rPr>
              <a:t>Ekstra-Bladet</a:t>
            </a:r>
            <a:r>
              <a:rPr lang="da-DK" sz="2400" b="1" i="1" dirty="0">
                <a:effectLst/>
                <a:latin typeface="Calibri" panose="020F0502020204030204" pitchFamily="34" charset="0"/>
                <a:ea typeface="Times New Roman" panose="02020603050405020304" pitchFamily="18" charset="0"/>
              </a:rPr>
              <a:t>, </a:t>
            </a:r>
            <a:r>
              <a:rPr lang="da-DK" sz="2400" i="1"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8"/>
              </a:rPr>
              <a:t>TV2 Nyheder</a:t>
            </a:r>
            <a:r>
              <a:rPr lang="da-DK" sz="2400" dirty="0">
                <a:effectLst/>
                <a:latin typeface="Calibri" panose="020F0502020204030204" pitchFamily="34" charset="0"/>
                <a:ea typeface="Times New Roman" panose="02020603050405020304" pitchFamily="18" charset="0"/>
              </a:rPr>
              <a:t>, </a:t>
            </a:r>
            <a:r>
              <a:rPr lang="da-DK" sz="2400" i="1"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9"/>
              </a:rPr>
              <a:t>BT</a:t>
            </a:r>
            <a:r>
              <a:rPr lang="da-DK" sz="2400" dirty="0">
                <a:effectLst/>
                <a:latin typeface="Calibri" panose="020F0502020204030204" pitchFamily="34" charset="0"/>
                <a:ea typeface="Times New Roman" panose="02020603050405020304" pitchFamily="18" charset="0"/>
              </a:rPr>
              <a:t>, </a:t>
            </a:r>
            <a:r>
              <a:rPr lang="da-DK" sz="2400" i="1"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10"/>
              </a:rPr>
              <a:t>DKNyt</a:t>
            </a:r>
            <a:r>
              <a:rPr lang="da-DK" sz="2400" dirty="0">
                <a:effectLst/>
                <a:latin typeface="Calibri" panose="020F0502020204030204" pitchFamily="34" charset="0"/>
                <a:ea typeface="Times New Roman" panose="02020603050405020304" pitchFamily="18" charset="0"/>
              </a:rPr>
              <a:t>, 10.10.22. Længere artikel trykt i papirudgaven af Avisen Danmark og mange lokale og regionale dagblade. Uddybende artikel, ’Alvorligt syge patienter, der ikke lider af kræft, har dårligere adgang til palliation’ samme dag på </a:t>
            </a:r>
            <a:r>
              <a:rPr lang="da-DK" sz="24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11"/>
              </a:rPr>
              <a:t>RKKP.dk</a:t>
            </a:r>
            <a:r>
              <a:rPr lang="da-DK" sz="2400" dirty="0">
                <a:effectLst/>
                <a:latin typeface="Calibri" panose="020F0502020204030204" pitchFamily="34" charset="0"/>
                <a:ea typeface="Times New Roman" panose="02020603050405020304" pitchFamily="18" charset="0"/>
              </a:rPr>
              <a:t>.</a:t>
            </a:r>
            <a:endParaRPr lang="en-DK" sz="2400" dirty="0">
              <a:effectLst/>
              <a:latin typeface="Times New Roman" panose="02020603050405020304" pitchFamily="18" charset="0"/>
              <a:ea typeface="Times New Roman" panose="02020603050405020304" pitchFamily="18" charset="0"/>
            </a:endParaRPr>
          </a:p>
          <a:p>
            <a:endParaRPr lang="en-DK" sz="2400" dirty="0"/>
          </a:p>
        </p:txBody>
      </p:sp>
      <p:sp>
        <p:nvSpPr>
          <p:cNvPr id="4" name="Date Placeholder 3">
            <a:extLst>
              <a:ext uri="{FF2B5EF4-FFF2-40B4-BE49-F238E27FC236}">
                <a16:creationId xmlns:a16="http://schemas.microsoft.com/office/drawing/2014/main" id="{6B1125F0-9E3B-8204-EE9D-0C43F55BD333}"/>
              </a:ext>
            </a:extLst>
          </p:cNvPr>
          <p:cNvSpPr>
            <a:spLocks noGrp="1"/>
          </p:cNvSpPr>
          <p:nvPr>
            <p:ph type="dt" sz="half" idx="10"/>
          </p:nvPr>
        </p:nvSpPr>
        <p:spPr/>
        <p:txBody>
          <a:bodyPr/>
          <a:lstStyle/>
          <a:p>
            <a:pPr>
              <a:defRPr/>
            </a:pPr>
            <a:r>
              <a:rPr lang="da-DK"/>
              <a:t>DMCG-PAL Årsdag 13.marts 2023</a:t>
            </a:r>
            <a:endParaRPr lang="da-DK" dirty="0"/>
          </a:p>
        </p:txBody>
      </p:sp>
    </p:spTree>
    <p:extLst>
      <p:ext uri="{BB962C8B-B14F-4D97-AF65-F5344CB8AC3E}">
        <p14:creationId xmlns:p14="http://schemas.microsoft.com/office/powerpoint/2010/main" val="1767696119"/>
      </p:ext>
    </p:extLst>
  </p:cSld>
  <p:clrMapOvr>
    <a:masterClrMapping/>
  </p:clrMapOvr>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2198</TotalTime>
  <Words>901</Words>
  <Application>Microsoft Office PowerPoint</Application>
  <PresentationFormat>Skærmshow (4:3)</PresentationFormat>
  <Paragraphs>103</Paragraphs>
  <Slides>15</Slides>
  <Notes>2</Notes>
  <HiddenSlides>0</HiddenSlides>
  <MMClips>0</MMClips>
  <ScaleCrop>false</ScaleCrop>
  <HeadingPairs>
    <vt:vector size="6" baseType="variant">
      <vt:variant>
        <vt:lpstr>Benyttede skrifttyper</vt:lpstr>
      </vt:variant>
      <vt:variant>
        <vt:i4>5</vt:i4>
      </vt:variant>
      <vt:variant>
        <vt:lpstr>Tema</vt:lpstr>
      </vt:variant>
      <vt:variant>
        <vt:i4>1</vt:i4>
      </vt:variant>
      <vt:variant>
        <vt:lpstr>Slidetitler</vt:lpstr>
      </vt:variant>
      <vt:variant>
        <vt:i4>15</vt:i4>
      </vt:variant>
    </vt:vector>
  </HeadingPairs>
  <TitlesOfParts>
    <vt:vector size="21" baseType="lpstr">
      <vt:lpstr>Arial</vt:lpstr>
      <vt:lpstr>Calibri</vt:lpstr>
      <vt:lpstr>Franklin Gothic Demi Cond</vt:lpstr>
      <vt:lpstr>Symbol</vt:lpstr>
      <vt:lpstr>Times New Roman</vt:lpstr>
      <vt:lpstr>Kontortema</vt:lpstr>
      <vt:lpstr>  </vt:lpstr>
      <vt:lpstr>DPD 2021:  Stor aktivitet – stabile tal</vt:lpstr>
      <vt:lpstr>Hovedresultater</vt:lpstr>
      <vt:lpstr>Indikatorresultater samlet</vt:lpstr>
      <vt:lpstr>Dårligere tal for patienter med andre diagnoser end kræft</vt:lpstr>
      <vt:lpstr>Formidling, mundtlig</vt:lpstr>
      <vt:lpstr>Peer review artikler</vt:lpstr>
      <vt:lpstr>Andre</vt:lpstr>
      <vt:lpstr>Interviews i aviser og andre medier</vt:lpstr>
      <vt:lpstr>Rundt om DPD</vt:lpstr>
      <vt:lpstr>PowerPoint-præsentation</vt:lpstr>
      <vt:lpstr>PowerPoint-præsentation</vt:lpstr>
      <vt:lpstr>PowerPoint-præsentation</vt:lpstr>
      <vt:lpstr>PowerPoint-præsentation</vt:lpstr>
      <vt:lpstr>Konklusioner 2021</vt:lpstr>
    </vt:vector>
  </TitlesOfParts>
  <Company>Kræftens Bekæmpelse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Dias nummer 1</dc:title>
  <dc:creator>Christina Stjärnqvist</dc:creator>
  <cp:lastModifiedBy>Anna Jedzini Ogstrup</cp:lastModifiedBy>
  <cp:revision>73</cp:revision>
  <cp:lastPrinted>2022-03-08T13:27:56Z</cp:lastPrinted>
  <dcterms:created xsi:type="dcterms:W3CDTF">2010-03-10T13:35:40Z</dcterms:created>
  <dcterms:modified xsi:type="dcterms:W3CDTF">2023-03-16T11:00:51Z</dcterms:modified>
</cp:coreProperties>
</file>