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7_505893E.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3" r:id="rId4"/>
    <p:sldId id="260" r:id="rId5"/>
    <p:sldId id="264" r:id="rId6"/>
    <p:sldId id="279" r:id="rId7"/>
    <p:sldId id="269" r:id="rId8"/>
    <p:sldId id="277" r:id="rId9"/>
    <p:sldId id="275" r:id="rId10"/>
    <p:sldId id="262" r:id="rId11"/>
    <p:sldId id="259" r:id="rId12"/>
    <p:sldId id="280" r:id="rId13"/>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D8B537-C6B5-4FF9-3EEC-BC73464266D1}" name="Birgitte Poulsen" initials="BP" userId="S::bip@rn.dk::c8868804-58b5-4953-9573-749ec46649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23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modernComment_107_505893E.xml><?xml version="1.0" encoding="utf-8"?>
<p188:cmLst xmlns:a="http://schemas.openxmlformats.org/drawingml/2006/main" xmlns:r="http://schemas.openxmlformats.org/officeDocument/2006/relationships" xmlns:p188="http://schemas.microsoft.com/office/powerpoint/2018/8/main">
  <p188:cm id="{648E28BE-A192-40F3-9B4A-3862C9C77279}" authorId="{85D8B537-C6B5-4FF9-3EEC-BC73464266D1}" created="2023-03-08T10:20:09.252">
    <pc:sldMkLst xmlns:pc="http://schemas.microsoft.com/office/powerpoint/2013/main/command">
      <pc:docMk/>
      <pc:sldMk cId="84248894" sldId="263"/>
    </pc:sldMkLst>
    <p188:txBody>
      <a:bodyPr/>
      <a:lstStyle/>
      <a:p>
        <a:r>
          <a:rPr lang="da-DK"/>
          <a:t>Den kommer senere … måske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D21F50B-27ED-44FE-8DDF-3C68EB932BF9}" type="datetimeFigureOut">
              <a:rPr lang="da-DK" smtClean="0"/>
              <a:t>12-03-2023</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8EF5FC1-541C-487C-835F-F1E60D4232B3}" type="slidenum">
              <a:rPr lang="da-DK" smtClean="0"/>
              <a:t>‹nr.›</a:t>
            </a:fld>
            <a:endParaRPr lang="da-DK"/>
          </a:p>
        </p:txBody>
      </p:sp>
    </p:spTree>
    <p:extLst>
      <p:ext uri="{BB962C8B-B14F-4D97-AF65-F5344CB8AC3E}">
        <p14:creationId xmlns:p14="http://schemas.microsoft.com/office/powerpoint/2010/main" val="3561444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8EF5FC1-541C-487C-835F-F1E60D4232B3}" type="slidenum">
              <a:rPr lang="da-DK" smtClean="0"/>
              <a:t>1</a:t>
            </a:fld>
            <a:endParaRPr lang="da-DK"/>
          </a:p>
        </p:txBody>
      </p:sp>
    </p:spTree>
    <p:extLst>
      <p:ext uri="{BB962C8B-B14F-4D97-AF65-F5344CB8AC3E}">
        <p14:creationId xmlns:p14="http://schemas.microsoft.com/office/powerpoint/2010/main" val="1334438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8EF5FC1-541C-487C-835F-F1E60D4232B3}" type="slidenum">
              <a:rPr lang="da-DK" smtClean="0"/>
              <a:t>10</a:t>
            </a:fld>
            <a:endParaRPr lang="da-DK"/>
          </a:p>
        </p:txBody>
      </p:sp>
    </p:spTree>
    <p:extLst>
      <p:ext uri="{BB962C8B-B14F-4D97-AF65-F5344CB8AC3E}">
        <p14:creationId xmlns:p14="http://schemas.microsoft.com/office/powerpoint/2010/main" val="61806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8EF5FC1-541C-487C-835F-F1E60D4232B3}" type="slidenum">
              <a:rPr lang="da-DK" smtClean="0"/>
              <a:t>11</a:t>
            </a:fld>
            <a:endParaRPr lang="da-DK"/>
          </a:p>
        </p:txBody>
      </p:sp>
    </p:spTree>
    <p:extLst>
      <p:ext uri="{BB962C8B-B14F-4D97-AF65-F5344CB8AC3E}">
        <p14:creationId xmlns:p14="http://schemas.microsoft.com/office/powerpoint/2010/main" val="125405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2012 Operationaliseredes</a:t>
            </a:r>
            <a:r>
              <a:rPr lang="da-DK" baseline="0" dirty="0"/>
              <a:t> kompetenceprogrammet for c- niveau</a:t>
            </a:r>
            <a:endParaRPr lang="da-DK" dirty="0"/>
          </a:p>
        </p:txBody>
      </p:sp>
      <p:sp>
        <p:nvSpPr>
          <p:cNvPr id="4" name="Pladsholder til slidenummer 3"/>
          <p:cNvSpPr>
            <a:spLocks noGrp="1"/>
          </p:cNvSpPr>
          <p:nvPr>
            <p:ph type="sldNum" sz="quarter" idx="10"/>
          </p:nvPr>
        </p:nvSpPr>
        <p:spPr/>
        <p:txBody>
          <a:bodyPr/>
          <a:lstStyle/>
          <a:p>
            <a:fld id="{38EF5FC1-541C-487C-835F-F1E60D4232B3}" type="slidenum">
              <a:rPr lang="da-DK" smtClean="0"/>
              <a:t>2</a:t>
            </a:fld>
            <a:endParaRPr lang="da-DK"/>
          </a:p>
        </p:txBody>
      </p:sp>
    </p:spTree>
    <p:extLst>
      <p:ext uri="{BB962C8B-B14F-4D97-AF65-F5344CB8AC3E}">
        <p14:creationId xmlns:p14="http://schemas.microsoft.com/office/powerpoint/2010/main" val="3227680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2016</a:t>
            </a:r>
          </a:p>
        </p:txBody>
      </p:sp>
      <p:sp>
        <p:nvSpPr>
          <p:cNvPr id="4" name="Pladsholder til slidenummer 3"/>
          <p:cNvSpPr>
            <a:spLocks noGrp="1"/>
          </p:cNvSpPr>
          <p:nvPr>
            <p:ph type="sldNum" sz="quarter" idx="10"/>
          </p:nvPr>
        </p:nvSpPr>
        <p:spPr/>
        <p:txBody>
          <a:bodyPr/>
          <a:lstStyle/>
          <a:p>
            <a:fld id="{38EF5FC1-541C-487C-835F-F1E60D4232B3}" type="slidenum">
              <a:rPr lang="da-DK" smtClean="0"/>
              <a:t>3</a:t>
            </a:fld>
            <a:endParaRPr lang="da-DK"/>
          </a:p>
        </p:txBody>
      </p:sp>
    </p:spTree>
    <p:extLst>
      <p:ext uri="{BB962C8B-B14F-4D97-AF65-F5344CB8AC3E}">
        <p14:creationId xmlns:p14="http://schemas.microsoft.com/office/powerpoint/2010/main" val="265338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Udarbejdet</a:t>
            </a:r>
            <a:r>
              <a:rPr lang="da-DK" baseline="0" dirty="0"/>
              <a:t> et </a:t>
            </a:r>
            <a:r>
              <a:rPr lang="da-DK" baseline="0" dirty="0" err="1"/>
              <a:t>retteskema</a:t>
            </a:r>
            <a:r>
              <a:rPr lang="da-DK" baseline="0" dirty="0"/>
              <a:t> manual for ”ensrettet bedømmelse”, bedømmelsesregler hvem godkender hvem?  Diplom for livstid og fejring på landskurset. Temadag for fagområdegodkendte</a:t>
            </a:r>
            <a:endParaRPr lang="da-DK" dirty="0"/>
          </a:p>
        </p:txBody>
      </p:sp>
      <p:sp>
        <p:nvSpPr>
          <p:cNvPr id="4" name="Pladsholder til slidenummer 3"/>
          <p:cNvSpPr>
            <a:spLocks noGrp="1"/>
          </p:cNvSpPr>
          <p:nvPr>
            <p:ph type="sldNum" sz="quarter" idx="10"/>
          </p:nvPr>
        </p:nvSpPr>
        <p:spPr/>
        <p:txBody>
          <a:bodyPr/>
          <a:lstStyle/>
          <a:p>
            <a:fld id="{38EF5FC1-541C-487C-835F-F1E60D4232B3}" type="slidenum">
              <a:rPr lang="da-DK" smtClean="0"/>
              <a:t>4</a:t>
            </a:fld>
            <a:endParaRPr lang="da-DK"/>
          </a:p>
        </p:txBody>
      </p:sp>
    </p:spTree>
    <p:extLst>
      <p:ext uri="{BB962C8B-B14F-4D97-AF65-F5344CB8AC3E}">
        <p14:creationId xmlns:p14="http://schemas.microsoft.com/office/powerpoint/2010/main" val="981273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8EF5FC1-541C-487C-835F-F1E60D4232B3}" type="slidenum">
              <a:rPr lang="da-DK" smtClean="0"/>
              <a:t>5</a:t>
            </a:fld>
            <a:endParaRPr lang="da-DK"/>
          </a:p>
        </p:txBody>
      </p:sp>
    </p:spTree>
    <p:extLst>
      <p:ext uri="{BB962C8B-B14F-4D97-AF65-F5344CB8AC3E}">
        <p14:creationId xmlns:p14="http://schemas.microsoft.com/office/powerpoint/2010/main" val="376443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8EF5FC1-541C-487C-835F-F1E60D4232B3}" type="slidenum">
              <a:rPr lang="da-DK" smtClean="0"/>
              <a:t>6</a:t>
            </a:fld>
            <a:endParaRPr lang="da-DK"/>
          </a:p>
        </p:txBody>
      </p:sp>
    </p:spTree>
    <p:extLst>
      <p:ext uri="{BB962C8B-B14F-4D97-AF65-F5344CB8AC3E}">
        <p14:creationId xmlns:p14="http://schemas.microsoft.com/office/powerpoint/2010/main" val="2324000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da-DK" smtClean="0"/>
              <a:t>7</a:t>
            </a:fld>
            <a:endParaRPr lang="da-DK" dirty="0"/>
          </a:p>
        </p:txBody>
      </p:sp>
    </p:spTree>
    <p:extLst>
      <p:ext uri="{BB962C8B-B14F-4D97-AF65-F5344CB8AC3E}">
        <p14:creationId xmlns:p14="http://schemas.microsoft.com/office/powerpoint/2010/main" val="1471313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da-DK" smtClean="0"/>
              <a:t>8</a:t>
            </a:fld>
            <a:endParaRPr lang="da-DK" dirty="0"/>
          </a:p>
        </p:txBody>
      </p:sp>
    </p:spTree>
    <p:extLst>
      <p:ext uri="{BB962C8B-B14F-4D97-AF65-F5344CB8AC3E}">
        <p14:creationId xmlns:p14="http://schemas.microsoft.com/office/powerpoint/2010/main" val="372095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9436F85-577F-4A92-A47F-D540A2BCC821}" type="slidenum">
              <a:rPr lang="da-DK" smtClean="0"/>
              <a:t>9</a:t>
            </a:fld>
            <a:endParaRPr lang="da-DK" dirty="0"/>
          </a:p>
        </p:txBody>
      </p:sp>
    </p:spTree>
    <p:extLst>
      <p:ext uri="{BB962C8B-B14F-4D97-AF65-F5344CB8AC3E}">
        <p14:creationId xmlns:p14="http://schemas.microsoft.com/office/powerpoint/2010/main" val="349046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F8A80858-572D-43D5-A153-76C512C3741A}" type="datetime1">
              <a:rPr lang="da-DK" smtClean="0"/>
              <a:t>12-03-2023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8C5ECD0-F7BD-44D0-B647-06818D7BCA82}" type="slidenum">
              <a:rPr lang="da-DK" smtClean="0"/>
              <a:t>‹nr.›</a:t>
            </a:fld>
            <a:endParaRPr lang="da-DK"/>
          </a:p>
        </p:txBody>
      </p:sp>
    </p:spTree>
    <p:extLst>
      <p:ext uri="{BB962C8B-B14F-4D97-AF65-F5344CB8AC3E}">
        <p14:creationId xmlns:p14="http://schemas.microsoft.com/office/powerpoint/2010/main" val="2366241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D0FF6C98-91F5-4A39-BBD0-143FFFFFA48D}" type="datetime1">
              <a:rPr lang="da-DK" smtClean="0"/>
              <a:t>12-03-2023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8C5ECD0-F7BD-44D0-B647-06818D7BCA82}" type="slidenum">
              <a:rPr lang="da-DK" smtClean="0"/>
              <a:t>‹nr.›</a:t>
            </a:fld>
            <a:endParaRPr lang="da-DK"/>
          </a:p>
        </p:txBody>
      </p:sp>
    </p:spTree>
    <p:extLst>
      <p:ext uri="{BB962C8B-B14F-4D97-AF65-F5344CB8AC3E}">
        <p14:creationId xmlns:p14="http://schemas.microsoft.com/office/powerpoint/2010/main" val="315714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7DCB6BB-A536-4BA9-A60B-DF1CA90E8D21}" type="datetime1">
              <a:rPr lang="da-DK" smtClean="0"/>
              <a:t>12-03-2023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8C5ECD0-F7BD-44D0-B647-06818D7BCA82}" type="slidenum">
              <a:rPr lang="da-DK" smtClean="0"/>
              <a:t>‹nr.›</a:t>
            </a:fld>
            <a:endParaRPr lang="da-DK"/>
          </a:p>
        </p:txBody>
      </p:sp>
    </p:spTree>
    <p:extLst>
      <p:ext uri="{BB962C8B-B14F-4D97-AF65-F5344CB8AC3E}">
        <p14:creationId xmlns:p14="http://schemas.microsoft.com/office/powerpoint/2010/main" val="4029823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dirty="0"/>
              <a:t>Klik på ikonet for at tilføje et billede</a:t>
            </a:r>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a:t>Klik for at redigere titeltypografien i masteren</a:t>
            </a:r>
            <a:endParaRPr lang="da-DK" dirty="0"/>
          </a:p>
        </p:txBody>
      </p:sp>
      <p:sp>
        <p:nvSpPr>
          <p:cNvPr id="13" name="Pladsholder til indhold 2"/>
          <p:cNvSpPr>
            <a:spLocks noGrp="1"/>
          </p:cNvSpPr>
          <p:nvPr>
            <p:ph sz="quarter" idx="13"/>
          </p:nvPr>
        </p:nvSpPr>
        <p:spPr>
          <a:xfrm>
            <a:off x="765176" y="3560064"/>
            <a:ext cx="10652124" cy="273437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0"/>
          </p:nvPr>
        </p:nvSpPr>
        <p:spPr/>
        <p:txBody>
          <a:bodyPr/>
          <a:lstStyle/>
          <a:p>
            <a:fld id="{C62DCB10-58DE-42F1-80E3-9953DC2D9AB9}" type="datetime1">
              <a:rPr lang="da-DK" smtClean="0"/>
              <a:t>12-03-2023</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20" name="Institutlinje"/>
          <p:cNvSpPr/>
          <p:nvPr userDrawn="1"/>
        </p:nvSpPr>
        <p:spPr>
          <a:xfrm>
            <a:off x="0" y="6800400"/>
            <a:ext cx="12192000" cy="57600"/>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14"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341764286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7BDFE8A-FE5E-43E0-A8DA-548F65280847}" type="datetime1">
              <a:rPr lang="da-DK" smtClean="0"/>
              <a:t>12-03-2023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8C5ECD0-F7BD-44D0-B647-06818D7BCA82}" type="slidenum">
              <a:rPr lang="da-DK" smtClean="0"/>
              <a:t>‹nr.›</a:t>
            </a:fld>
            <a:endParaRPr lang="da-DK"/>
          </a:p>
        </p:txBody>
      </p:sp>
    </p:spTree>
    <p:extLst>
      <p:ext uri="{BB962C8B-B14F-4D97-AF65-F5344CB8AC3E}">
        <p14:creationId xmlns:p14="http://schemas.microsoft.com/office/powerpoint/2010/main" val="77719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AF6E0EBD-2D74-45A4-9822-F4BEA54A1245}" type="datetime1">
              <a:rPr lang="da-DK" smtClean="0"/>
              <a:t>12-03-2023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8C5ECD0-F7BD-44D0-B647-06818D7BCA82}" type="slidenum">
              <a:rPr lang="da-DK" smtClean="0"/>
              <a:t>‹nr.›</a:t>
            </a:fld>
            <a:endParaRPr lang="da-DK"/>
          </a:p>
        </p:txBody>
      </p:sp>
    </p:spTree>
    <p:extLst>
      <p:ext uri="{BB962C8B-B14F-4D97-AF65-F5344CB8AC3E}">
        <p14:creationId xmlns:p14="http://schemas.microsoft.com/office/powerpoint/2010/main" val="376208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A512234C-EB70-4564-8707-CA9749131D98}" type="datetime1">
              <a:rPr lang="da-DK" smtClean="0"/>
              <a:t>12-03-2023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D8C5ECD0-F7BD-44D0-B647-06818D7BCA82}" type="slidenum">
              <a:rPr lang="da-DK" smtClean="0"/>
              <a:t>‹nr.›</a:t>
            </a:fld>
            <a:endParaRPr lang="da-DK"/>
          </a:p>
        </p:txBody>
      </p:sp>
    </p:spTree>
    <p:extLst>
      <p:ext uri="{BB962C8B-B14F-4D97-AF65-F5344CB8AC3E}">
        <p14:creationId xmlns:p14="http://schemas.microsoft.com/office/powerpoint/2010/main" val="223595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148434F2-C6FC-45F0-9C46-C120FBB97B08}" type="datetime1">
              <a:rPr lang="da-DK" smtClean="0"/>
              <a:t>12-03-2023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D8C5ECD0-F7BD-44D0-B647-06818D7BCA82}" type="slidenum">
              <a:rPr lang="da-DK" smtClean="0"/>
              <a:t>‹nr.›</a:t>
            </a:fld>
            <a:endParaRPr lang="da-DK"/>
          </a:p>
        </p:txBody>
      </p:sp>
    </p:spTree>
    <p:extLst>
      <p:ext uri="{BB962C8B-B14F-4D97-AF65-F5344CB8AC3E}">
        <p14:creationId xmlns:p14="http://schemas.microsoft.com/office/powerpoint/2010/main" val="293110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C2E746BF-8AF9-4BCC-8A56-6EB700E12223}" type="datetime1">
              <a:rPr lang="da-DK" smtClean="0"/>
              <a:t>12-03-2023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D8C5ECD0-F7BD-44D0-B647-06818D7BCA82}" type="slidenum">
              <a:rPr lang="da-DK" smtClean="0"/>
              <a:t>‹nr.›</a:t>
            </a:fld>
            <a:endParaRPr lang="da-DK"/>
          </a:p>
        </p:txBody>
      </p:sp>
    </p:spTree>
    <p:extLst>
      <p:ext uri="{BB962C8B-B14F-4D97-AF65-F5344CB8AC3E}">
        <p14:creationId xmlns:p14="http://schemas.microsoft.com/office/powerpoint/2010/main" val="22382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76A4EE0E-F407-4315-BF68-E49C869DF187}" type="datetime1">
              <a:rPr lang="da-DK" smtClean="0"/>
              <a:t>12-03-2023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D8C5ECD0-F7BD-44D0-B647-06818D7BCA82}" type="slidenum">
              <a:rPr lang="da-DK" smtClean="0"/>
              <a:t>‹nr.›</a:t>
            </a:fld>
            <a:endParaRPr lang="da-DK"/>
          </a:p>
        </p:txBody>
      </p:sp>
    </p:spTree>
    <p:extLst>
      <p:ext uri="{BB962C8B-B14F-4D97-AF65-F5344CB8AC3E}">
        <p14:creationId xmlns:p14="http://schemas.microsoft.com/office/powerpoint/2010/main" val="1063105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C66AE965-E188-4495-AD2E-3668CE0BB500}" type="datetime1">
              <a:rPr lang="da-DK" smtClean="0"/>
              <a:t>12-03-2023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D8C5ECD0-F7BD-44D0-B647-06818D7BCA82}" type="slidenum">
              <a:rPr lang="da-DK" smtClean="0"/>
              <a:t>‹nr.›</a:t>
            </a:fld>
            <a:endParaRPr lang="da-DK"/>
          </a:p>
        </p:txBody>
      </p:sp>
    </p:spTree>
    <p:extLst>
      <p:ext uri="{BB962C8B-B14F-4D97-AF65-F5344CB8AC3E}">
        <p14:creationId xmlns:p14="http://schemas.microsoft.com/office/powerpoint/2010/main" val="1316310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2B06C03C-9D5D-47FB-977E-DCBA1F7356D0}" type="datetime1">
              <a:rPr lang="da-DK" smtClean="0"/>
              <a:t>12-03-2023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D8C5ECD0-F7BD-44D0-B647-06818D7BCA82}" type="slidenum">
              <a:rPr lang="da-DK" smtClean="0"/>
              <a:t>‹nr.›</a:t>
            </a:fld>
            <a:endParaRPr lang="da-DK"/>
          </a:p>
        </p:txBody>
      </p:sp>
    </p:spTree>
    <p:extLst>
      <p:ext uri="{BB962C8B-B14F-4D97-AF65-F5344CB8AC3E}">
        <p14:creationId xmlns:p14="http://schemas.microsoft.com/office/powerpoint/2010/main" val="327357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FDB0C-2C8D-45C6-B751-060C6BBEE238}" type="datetime1">
              <a:rPr lang="da-DK" smtClean="0"/>
              <a:t>12-03-2023</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5ECD0-F7BD-44D0-B647-06818D7BCA82}" type="slidenum">
              <a:rPr lang="da-DK" smtClean="0"/>
              <a:t>‹nr.›</a:t>
            </a:fld>
            <a:endParaRPr lang="da-DK"/>
          </a:p>
        </p:txBody>
      </p:sp>
    </p:spTree>
    <p:extLst>
      <p:ext uri="{BB962C8B-B14F-4D97-AF65-F5344CB8AC3E}">
        <p14:creationId xmlns:p14="http://schemas.microsoft.com/office/powerpoint/2010/main" val="426816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7_505893E.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Fagområdegodkendelse for sygeplejersker på C-niveau</a:t>
            </a:r>
          </a:p>
        </p:txBody>
      </p:sp>
      <p:sp>
        <p:nvSpPr>
          <p:cNvPr id="3" name="Undertitel 2"/>
          <p:cNvSpPr>
            <a:spLocks noGrp="1"/>
          </p:cNvSpPr>
          <p:nvPr>
            <p:ph type="subTitle" idx="1"/>
          </p:nvPr>
        </p:nvSpPr>
        <p:spPr/>
        <p:txBody>
          <a:bodyPr>
            <a:normAutofit lnSpcReduction="10000"/>
          </a:bodyPr>
          <a:lstStyle/>
          <a:p>
            <a:r>
              <a:rPr lang="da-DK" dirty="0"/>
              <a:t>Birgitte Poulsen, </a:t>
            </a:r>
            <a:r>
              <a:rPr lang="da-DK" dirty="0" err="1"/>
              <a:t>konst</a:t>
            </a:r>
            <a:r>
              <a:rPr lang="da-DK" dirty="0"/>
              <a:t>. Ledende </a:t>
            </a:r>
            <a:r>
              <a:rPr lang="da-DK" dirty="0" err="1"/>
              <a:t>overspl</a:t>
            </a:r>
            <a:r>
              <a:rPr lang="da-DK" dirty="0"/>
              <a:t>. Team for lindrende </a:t>
            </a:r>
            <a:r>
              <a:rPr lang="da-DK" dirty="0" err="1"/>
              <a:t>beh</a:t>
            </a:r>
            <a:r>
              <a:rPr lang="da-DK" dirty="0"/>
              <a:t>. Nørresundby</a:t>
            </a:r>
          </a:p>
          <a:p>
            <a:r>
              <a:rPr lang="da-DK" dirty="0"/>
              <a:t>Berit Johnsen, Sankt Lukas Udgående Hospiceteam</a:t>
            </a:r>
          </a:p>
          <a:p>
            <a:r>
              <a:rPr lang="da-DK" dirty="0"/>
              <a:t>Vejle d. 13.3.2023.</a:t>
            </a:r>
          </a:p>
        </p:txBody>
      </p:sp>
    </p:spTree>
    <p:extLst>
      <p:ext uri="{BB962C8B-B14F-4D97-AF65-F5344CB8AC3E}">
        <p14:creationId xmlns:p14="http://schemas.microsoft.com/office/powerpoint/2010/main" val="76289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a:xfrm>
            <a:off x="838200" y="365125"/>
            <a:ext cx="10515600" cy="5811838"/>
          </a:xfrm>
        </p:spPr>
        <p:txBody>
          <a:bodyPr>
            <a:normAutofit/>
          </a:bodyPr>
          <a:lstStyle/>
          <a:p>
            <a:pPr marL="0" lvl="0" indent="0" eaLnBrk="0" fontAlgn="base" hangingPunct="0">
              <a:lnSpc>
                <a:spcPct val="100000"/>
              </a:lnSpc>
              <a:spcBef>
                <a:spcPct val="0"/>
              </a:spcBef>
              <a:spcAft>
                <a:spcPct val="0"/>
              </a:spcAft>
              <a:buNone/>
            </a:pPr>
            <a:r>
              <a:rPr kumimoji="0" lang="da-DK" altLang="da-DK" sz="6000" b="0" i="0" u="none" strike="noStrike" cap="none" normalizeH="0" baseline="0" dirty="0">
                <a:ln>
                  <a:noFill/>
                </a:ln>
                <a:solidFill>
                  <a:schemeClr val="tx1"/>
                </a:solidFill>
                <a:effectLst/>
                <a:latin typeface="Meta Serif (webfont)"/>
              </a:rPr>
              <a:t>Efter ny lægeuddannelse. </a:t>
            </a:r>
          </a:p>
          <a:p>
            <a:pPr marL="0" lvl="0" indent="0" eaLnBrk="0" fontAlgn="base" hangingPunct="0">
              <a:lnSpc>
                <a:spcPct val="100000"/>
              </a:lnSpc>
              <a:spcBef>
                <a:spcPct val="0"/>
              </a:spcBef>
              <a:spcAft>
                <a:spcPct val="0"/>
              </a:spcAft>
              <a:buNone/>
            </a:pPr>
            <a:r>
              <a:rPr kumimoji="0" lang="da-DK" altLang="da-DK" sz="6000" b="0" i="0" u="none" strike="noStrike" cap="none" normalizeH="0" baseline="0" dirty="0">
                <a:ln>
                  <a:noFill/>
                </a:ln>
                <a:solidFill>
                  <a:schemeClr val="tx1"/>
                </a:solidFill>
                <a:effectLst/>
                <a:latin typeface="Meta Serif (webfont)"/>
              </a:rPr>
              <a:t>Også sygeplejersker bør få uddannelse i palliation</a:t>
            </a:r>
          </a:p>
          <a:p>
            <a:pPr marL="0" lvl="0" indent="0" eaLnBrk="0" fontAlgn="base" hangingPunct="0">
              <a:lnSpc>
                <a:spcPct val="100000"/>
              </a:lnSpc>
              <a:spcBef>
                <a:spcPct val="0"/>
              </a:spcBef>
              <a:spcAft>
                <a:spcPct val="0"/>
              </a:spcAft>
              <a:buNone/>
            </a:pPr>
            <a:r>
              <a:rPr lang="da-DK" altLang="da-DK" sz="2400" dirty="0">
                <a:latin typeface="inherit"/>
              </a:rPr>
              <a:t>Regionernes initiativ til at efteruddanne flere læger i palliation er en god idé, men vi efterlyser et lignende tilbud for sygeplejersker, skriver bestyrelse</a:t>
            </a:r>
            <a:endParaRPr kumimoji="0" lang="da-DK" altLang="da-DK" sz="2400" b="0" i="0" u="none" strike="noStrike" cap="none" normalizeH="0" baseline="0" dirty="0">
              <a:ln>
                <a:noFill/>
              </a:ln>
              <a:solidFill>
                <a:schemeClr val="tx1"/>
              </a:solidFill>
              <a:effectLst/>
            </a:endParaRPr>
          </a:p>
          <a:p>
            <a:pPr marL="0" lvl="0" indent="0" eaLnBrk="0" fontAlgn="base" hangingPunct="0">
              <a:lnSpc>
                <a:spcPct val="100000"/>
              </a:lnSpc>
              <a:spcBef>
                <a:spcPct val="0"/>
              </a:spcBef>
              <a:spcAft>
                <a:spcPct val="0"/>
              </a:spcAft>
              <a:buNone/>
            </a:pPr>
            <a:r>
              <a:rPr kumimoji="0" lang="da-DK" altLang="da-DK" b="1" i="0" u="none" strike="noStrike" cap="none" normalizeH="0" baseline="0" dirty="0">
                <a:ln>
                  <a:noFill/>
                </a:ln>
                <a:solidFill>
                  <a:schemeClr val="tx1"/>
                </a:solidFill>
                <a:effectLst/>
                <a:latin typeface="Proxima Nova"/>
              </a:rPr>
              <a:t>Mie Skårhøj med flere</a:t>
            </a:r>
            <a:r>
              <a:rPr lang="da-DK" altLang="da-DK" dirty="0"/>
              <a:t>                                </a:t>
            </a:r>
            <a:r>
              <a:rPr lang="da-DK" dirty="0"/>
              <a:t>Kristeligt Dagblad, 310123 </a:t>
            </a:r>
          </a:p>
        </p:txBody>
      </p:sp>
      <p:pic>
        <p:nvPicPr>
          <p:cNvPr id="4" name="Billede 3"/>
          <p:cNvPicPr>
            <a:picLocks noChangeAspect="1"/>
          </p:cNvPicPr>
          <p:nvPr/>
        </p:nvPicPr>
        <p:blipFill>
          <a:blip r:embed="rId3"/>
          <a:stretch>
            <a:fillRect/>
          </a:stretch>
        </p:blipFill>
        <p:spPr>
          <a:xfrm>
            <a:off x="2530136" y="4498848"/>
            <a:ext cx="6862440" cy="2134511"/>
          </a:xfrm>
          <a:prstGeom prst="rect">
            <a:avLst/>
          </a:prstGeom>
        </p:spPr>
      </p:pic>
    </p:spTree>
    <p:extLst>
      <p:ext uri="{BB962C8B-B14F-4D97-AF65-F5344CB8AC3E}">
        <p14:creationId xmlns:p14="http://schemas.microsoft.com/office/powerpoint/2010/main" val="1472190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7" name="Pladsholder til indhold 6" descr="Et billede, der indeholder tekst&#10;&#10;Automatisk genereret beskrivelse">
            <a:extLst>
              <a:ext uri="{FF2B5EF4-FFF2-40B4-BE49-F238E27FC236}">
                <a16:creationId xmlns:a16="http://schemas.microsoft.com/office/drawing/2014/main" id="{291E4619-3D3A-8C5D-DD63-5673FD50857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792" t="1989" r="1176" b="18738"/>
          <a:stretch/>
        </p:blipFill>
        <p:spPr>
          <a:xfrm>
            <a:off x="1707969" y="0"/>
            <a:ext cx="8983980" cy="6975799"/>
          </a:xfrm>
        </p:spPr>
      </p:pic>
    </p:spTree>
    <p:extLst>
      <p:ext uri="{BB962C8B-B14F-4D97-AF65-F5344CB8AC3E}">
        <p14:creationId xmlns:p14="http://schemas.microsoft.com/office/powerpoint/2010/main" val="172351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71B136-7E99-C488-B231-1D68BB3717AD}"/>
              </a:ext>
            </a:extLst>
          </p:cNvPr>
          <p:cNvSpPr>
            <a:spLocks noGrp="1"/>
          </p:cNvSpPr>
          <p:nvPr>
            <p:ph type="title"/>
          </p:nvPr>
        </p:nvSpPr>
        <p:spPr/>
        <p:txBody>
          <a:bodyPr/>
          <a:lstStyle/>
          <a:p>
            <a:r>
              <a:rPr lang="da-DK" b="1" dirty="0"/>
              <a:t>Hvilken bil skal vi ta´?</a:t>
            </a:r>
          </a:p>
        </p:txBody>
      </p:sp>
      <p:sp>
        <p:nvSpPr>
          <p:cNvPr id="3" name="Pladsholder til indhold 2">
            <a:extLst>
              <a:ext uri="{FF2B5EF4-FFF2-40B4-BE49-F238E27FC236}">
                <a16:creationId xmlns:a16="http://schemas.microsoft.com/office/drawing/2014/main" id="{5980390C-779E-96DC-4068-E9A84046EBCC}"/>
              </a:ext>
            </a:extLst>
          </p:cNvPr>
          <p:cNvSpPr>
            <a:spLocks noGrp="1"/>
          </p:cNvSpPr>
          <p:nvPr>
            <p:ph idx="1"/>
          </p:nvPr>
        </p:nvSpPr>
        <p:spPr/>
        <p:txBody>
          <a:bodyPr/>
          <a:lstStyle/>
          <a:p>
            <a:r>
              <a:rPr lang="da-DK" dirty="0"/>
              <a:t>Specialuddannelse for sygeplejersker, Sundhedsstyrelsen</a:t>
            </a:r>
          </a:p>
          <a:p>
            <a:r>
              <a:rPr lang="da-DK" dirty="0"/>
              <a:t>Tværfaglig uddannelse… i stil med lægernes, hvordan lykkedes det?</a:t>
            </a:r>
          </a:p>
          <a:p>
            <a:r>
              <a:rPr lang="da-DK" dirty="0"/>
              <a:t>Mastermoduler/uddannelse, tværfagligt</a:t>
            </a:r>
          </a:p>
          <a:p>
            <a:r>
              <a:rPr lang="da-DK" dirty="0"/>
              <a:t>Diplommoduler, tværfaglige</a:t>
            </a:r>
          </a:p>
          <a:p>
            <a:pPr lvl="1"/>
            <a:r>
              <a:rPr lang="da-DK" dirty="0"/>
              <a:t>Palliativ praksis – komplekse tilstande og symptomlindring</a:t>
            </a:r>
          </a:p>
          <a:p>
            <a:pPr lvl="1"/>
            <a:r>
              <a:rPr lang="da-DK" dirty="0"/>
              <a:t>Palliativ praksis – eksistentielt, åndeligt og psykosocialt</a:t>
            </a:r>
          </a:p>
        </p:txBody>
      </p:sp>
      <p:pic>
        <p:nvPicPr>
          <p:cNvPr id="5" name="Billede 4" descr="Hvid muskelbil med ovenfra og ned">
            <a:extLst>
              <a:ext uri="{FF2B5EF4-FFF2-40B4-BE49-F238E27FC236}">
                <a16:creationId xmlns:a16="http://schemas.microsoft.com/office/drawing/2014/main" id="{E64CCF6A-E9CA-5151-730A-8708933B12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977398">
            <a:off x="7576328" y="4412201"/>
            <a:ext cx="3682436" cy="2445797"/>
          </a:xfrm>
          <a:prstGeom prst="rect">
            <a:avLst/>
          </a:prstGeom>
          <a:ln w="38100">
            <a:solidFill>
              <a:srgbClr val="FF0000"/>
            </a:solidFill>
          </a:ln>
        </p:spPr>
      </p:pic>
    </p:spTree>
    <p:extLst>
      <p:ext uri="{BB962C8B-B14F-4D97-AF65-F5344CB8AC3E}">
        <p14:creationId xmlns:p14="http://schemas.microsoft.com/office/powerpoint/2010/main" val="1062387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FØR </a:t>
            </a:r>
            <a:r>
              <a:rPr lang="da-DK" sz="1800" dirty="0"/>
              <a:t>fagområdegodkendelsen</a:t>
            </a:r>
          </a:p>
        </p:txBody>
      </p:sp>
      <p:pic>
        <p:nvPicPr>
          <p:cNvPr id="4" name="Pladsholder til indhold 3"/>
          <p:cNvPicPr>
            <a:picLocks noGrp="1" noChangeAspect="1"/>
          </p:cNvPicPr>
          <p:nvPr>
            <p:ph idx="1"/>
          </p:nvPr>
        </p:nvPicPr>
        <p:blipFill>
          <a:blip r:embed="rId3"/>
          <a:stretch>
            <a:fillRect/>
          </a:stretch>
        </p:blipFill>
        <p:spPr>
          <a:xfrm>
            <a:off x="2305878" y="2107096"/>
            <a:ext cx="7283395" cy="3522428"/>
          </a:xfrm>
          <a:prstGeom prst="rect">
            <a:avLst/>
          </a:prstGeom>
        </p:spPr>
      </p:pic>
    </p:spTree>
    <p:extLst>
      <p:ext uri="{BB962C8B-B14F-4D97-AF65-F5344CB8AC3E}">
        <p14:creationId xmlns:p14="http://schemas.microsoft.com/office/powerpoint/2010/main" val="234268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7200" dirty="0">
                <a:solidFill>
                  <a:srgbClr val="92D050"/>
                </a:solidFill>
              </a:rPr>
              <a:t>D</a:t>
            </a:r>
            <a:r>
              <a:rPr lang="da-DK" sz="7200" dirty="0"/>
              <a:t>et </a:t>
            </a:r>
            <a:r>
              <a:rPr lang="da-DK" sz="7200" dirty="0">
                <a:solidFill>
                  <a:srgbClr val="92D050"/>
                </a:solidFill>
              </a:rPr>
              <a:t>N</a:t>
            </a:r>
            <a:r>
              <a:rPr lang="da-DK" sz="7200" dirty="0"/>
              <a:t>ationale </a:t>
            </a:r>
            <a:r>
              <a:rPr lang="da-DK" sz="7200" dirty="0">
                <a:solidFill>
                  <a:srgbClr val="92D050"/>
                </a:solidFill>
              </a:rPr>
              <a:t>R</a:t>
            </a:r>
            <a:r>
              <a:rPr lang="da-DK" sz="7200" dirty="0"/>
              <a:t>åd</a:t>
            </a:r>
          </a:p>
        </p:txBody>
      </p:sp>
      <p:sp>
        <p:nvSpPr>
          <p:cNvPr id="3" name="Pladsholder til indhold 2"/>
          <p:cNvSpPr>
            <a:spLocks noGrp="1"/>
          </p:cNvSpPr>
          <p:nvPr>
            <p:ph idx="1"/>
          </p:nvPr>
        </p:nvSpPr>
        <p:spPr/>
        <p:txBody>
          <a:bodyPr>
            <a:noAutofit/>
          </a:bodyPr>
          <a:lstStyle/>
          <a:p>
            <a:pPr marL="0" indent="0" algn="ctr">
              <a:buNone/>
            </a:pPr>
            <a:r>
              <a:rPr lang="da-DK" sz="7200" dirty="0"/>
              <a:t>HVEM</a:t>
            </a:r>
            <a:r>
              <a:rPr lang="da-DK" sz="7200"/>
              <a:t>?  </a:t>
            </a:r>
            <a:endParaRPr lang="da-DK" sz="7200" dirty="0"/>
          </a:p>
          <a:p>
            <a:pPr algn="ctr"/>
            <a:endParaRPr lang="da-DK" sz="7200" dirty="0"/>
          </a:p>
          <a:p>
            <a:pPr marL="0" indent="0" algn="ctr">
              <a:buNone/>
            </a:pPr>
            <a:r>
              <a:rPr lang="da-DK" sz="7200" dirty="0"/>
              <a:t>Og HVAD er opgaven?</a:t>
            </a:r>
          </a:p>
        </p:txBody>
      </p:sp>
    </p:spTree>
    <p:extLst>
      <p:ext uri="{BB962C8B-B14F-4D97-AF65-F5344CB8AC3E}">
        <p14:creationId xmlns:p14="http://schemas.microsoft.com/office/powerpoint/2010/main" val="84248894"/>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Opgave: Kompetencebeskrivelsen</a:t>
            </a:r>
          </a:p>
        </p:txBody>
      </p:sp>
      <p:sp>
        <p:nvSpPr>
          <p:cNvPr id="3" name="Pladsholder til indhold 2"/>
          <p:cNvSpPr>
            <a:spLocks noGrp="1"/>
          </p:cNvSpPr>
          <p:nvPr>
            <p:ph idx="1"/>
          </p:nvPr>
        </p:nvSpPr>
        <p:spPr/>
        <p:txBody>
          <a:bodyPr/>
          <a:lstStyle/>
          <a:p>
            <a:r>
              <a:rPr lang="da-DK" dirty="0"/>
              <a:t>De 7 roller: </a:t>
            </a:r>
            <a:r>
              <a:rPr lang="da-DK" dirty="0">
                <a:solidFill>
                  <a:srgbClr val="FF0000"/>
                </a:solidFill>
              </a:rPr>
              <a:t>Professionel,</a:t>
            </a:r>
            <a:r>
              <a:rPr lang="da-DK" dirty="0"/>
              <a:t> </a:t>
            </a:r>
            <a:r>
              <a:rPr lang="da-DK" dirty="0">
                <a:solidFill>
                  <a:schemeClr val="accent4"/>
                </a:solidFill>
              </a:rPr>
              <a:t>Klinisk sygepleje, </a:t>
            </a:r>
            <a:r>
              <a:rPr lang="da-DK" dirty="0">
                <a:solidFill>
                  <a:srgbClr val="00B050"/>
                </a:solidFill>
              </a:rPr>
              <a:t>Kommunikator, </a:t>
            </a:r>
            <a:r>
              <a:rPr lang="da-DK" dirty="0">
                <a:solidFill>
                  <a:srgbClr val="0070C0"/>
                </a:solidFill>
              </a:rPr>
              <a:t>Samarbejder,</a:t>
            </a:r>
            <a:r>
              <a:rPr lang="da-DK" dirty="0"/>
              <a:t> </a:t>
            </a:r>
            <a:r>
              <a:rPr lang="da-DK" dirty="0">
                <a:solidFill>
                  <a:srgbClr val="7030A0"/>
                </a:solidFill>
              </a:rPr>
              <a:t>Leder og koordinator, </a:t>
            </a:r>
            <a:r>
              <a:rPr lang="da-DK" dirty="0">
                <a:solidFill>
                  <a:srgbClr val="C00000"/>
                </a:solidFill>
              </a:rPr>
              <a:t>Sundhedsfremmer</a:t>
            </a:r>
            <a:r>
              <a:rPr lang="da-DK" dirty="0"/>
              <a:t> samt </a:t>
            </a:r>
            <a:r>
              <a:rPr lang="da-DK" dirty="0">
                <a:solidFill>
                  <a:srgbClr val="92D050"/>
                </a:solidFill>
              </a:rPr>
              <a:t>Formidler og udvikler.</a:t>
            </a:r>
          </a:p>
          <a:p>
            <a:pPr marL="0" indent="0">
              <a:buNone/>
            </a:pPr>
            <a:endParaRPr lang="da-DK" dirty="0">
              <a:solidFill>
                <a:srgbClr val="92D050"/>
              </a:solidFill>
            </a:endParaRPr>
          </a:p>
          <a:p>
            <a:r>
              <a:rPr lang="da-DK" dirty="0"/>
              <a:t>Personligt, individuelt, afgrænset (max 16 sider)</a:t>
            </a:r>
          </a:p>
          <a:p>
            <a:endParaRPr lang="da-DK" dirty="0"/>
          </a:p>
          <a:p>
            <a:r>
              <a:rPr lang="da-DK" dirty="0"/>
              <a:t>Herudover:</a:t>
            </a:r>
          </a:p>
          <a:p>
            <a:pPr marL="0" indent="0">
              <a:buNone/>
            </a:pPr>
            <a:r>
              <a:rPr lang="da-DK" dirty="0"/>
              <a:t>360 graders evaluering x4, 7 års erfaring som </a:t>
            </a:r>
            <a:r>
              <a:rPr lang="da-DK" dirty="0" err="1"/>
              <a:t>spl</a:t>
            </a:r>
            <a:r>
              <a:rPr lang="da-DK" dirty="0"/>
              <a:t>. heraf 4 år i SPI, medlem af DSR og FSP, fuld diplomuddannelse (pr 1.4.23)</a:t>
            </a:r>
          </a:p>
          <a:p>
            <a:endParaRPr lang="da-DK" dirty="0"/>
          </a:p>
        </p:txBody>
      </p:sp>
      <p:sp>
        <p:nvSpPr>
          <p:cNvPr id="4" name="Rektangel 3"/>
          <p:cNvSpPr/>
          <p:nvPr/>
        </p:nvSpPr>
        <p:spPr>
          <a:xfrm>
            <a:off x="8611262" y="3105835"/>
            <a:ext cx="532737" cy="369332"/>
          </a:xfrm>
          <a:prstGeom prst="rect">
            <a:avLst/>
          </a:prstGeom>
        </p:spPr>
        <p:txBody>
          <a:bodyPr wrap="square">
            <a:spAutoFit/>
          </a:bodyPr>
          <a:lstStyle/>
          <a:p>
            <a:endParaRPr lang="da-DK" dirty="0"/>
          </a:p>
        </p:txBody>
      </p:sp>
    </p:spTree>
    <p:extLst>
      <p:ext uri="{BB962C8B-B14F-4D97-AF65-F5344CB8AC3E}">
        <p14:creationId xmlns:p14="http://schemas.microsoft.com/office/powerpoint/2010/main" val="2165651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a:t>Eksempel på </a:t>
            </a:r>
            <a:r>
              <a:rPr lang="da-DK" sz="8000" dirty="0"/>
              <a:t>Operationelle mål</a:t>
            </a:r>
          </a:p>
        </p:txBody>
      </p:sp>
      <p:sp>
        <p:nvSpPr>
          <p:cNvPr id="3" name="Pladsholder til indhold 2"/>
          <p:cNvSpPr>
            <a:spLocks noGrp="1"/>
          </p:cNvSpPr>
          <p:nvPr>
            <p:ph idx="1"/>
          </p:nvPr>
        </p:nvSpPr>
        <p:spPr/>
        <p:txBody>
          <a:bodyPr/>
          <a:lstStyle/>
          <a:p>
            <a:r>
              <a:rPr lang="da-DK" dirty="0"/>
              <a:t>Professionel</a:t>
            </a:r>
          </a:p>
          <a:p>
            <a:r>
              <a:rPr lang="da-DK" sz="2000" dirty="0"/>
              <a:t>1.1 Du skal kunne arbejde ud fra WHO`s definition af palliation samt Sundhedsstyrelsens anbefalinger og DSR´s Sygeplejeetiske Retningslinjer.</a:t>
            </a:r>
          </a:p>
          <a:p>
            <a:r>
              <a:rPr lang="da-DK" sz="2000" dirty="0"/>
              <a:t>1.2 Du skal kunne afdække og respektere patienters og pårørendes særlige behov (herunder også de kulturelle og eksistentielle aspekter). Samtidig skal du være bevidst om den lidelse, som livstruende sygdom udløser, og som påvirker familiestruktur og andre sociale sammenhænge.</a:t>
            </a:r>
          </a:p>
          <a:p>
            <a:r>
              <a:rPr lang="da-DK" sz="2000" dirty="0"/>
              <a:t>1.3 Du skal kunne arbejde ud fra et livshistorisk perspektiv for at kunne forstå det enkelte menneske.</a:t>
            </a:r>
          </a:p>
          <a:p>
            <a:r>
              <a:rPr lang="da-DK" sz="2000" dirty="0"/>
              <a:t>1.4 Du skal kunne analysere og vurdere komplekse situationer ud fra etiske teorier som fx omsorgsetik, pligtetik og nytteetik.</a:t>
            </a:r>
          </a:p>
          <a:p>
            <a:r>
              <a:rPr lang="da-DK" sz="2000" dirty="0"/>
              <a:t>1.5 Du skal kunne forholde dig kritisk til og tage ansvar for egen læring og kompetenceudvikling.</a:t>
            </a:r>
          </a:p>
        </p:txBody>
      </p:sp>
    </p:spTree>
    <p:extLst>
      <p:ext uri="{BB962C8B-B14F-4D97-AF65-F5344CB8AC3E}">
        <p14:creationId xmlns:p14="http://schemas.microsoft.com/office/powerpoint/2010/main" val="3140230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9A44FE-0872-D0E6-84B0-FB1F0F981D72}"/>
              </a:ext>
            </a:extLst>
          </p:cNvPr>
          <p:cNvSpPr>
            <a:spLocks noGrp="1"/>
          </p:cNvSpPr>
          <p:nvPr>
            <p:ph type="title"/>
          </p:nvPr>
        </p:nvSpPr>
        <p:spPr/>
        <p:txBody>
          <a:bodyPr/>
          <a:lstStyle/>
          <a:p>
            <a:endParaRPr lang="da-DK" dirty="0"/>
          </a:p>
        </p:txBody>
      </p:sp>
      <p:pic>
        <p:nvPicPr>
          <p:cNvPr id="6" name="Pladsholder til billede 5" descr="Et billede, der indeholder tekst&#10;&#10;Automatisk genereret beskrivelse">
            <a:extLst>
              <a:ext uri="{FF2B5EF4-FFF2-40B4-BE49-F238E27FC236}">
                <a16:creationId xmlns:a16="http://schemas.microsoft.com/office/drawing/2014/main" id="{C4D89963-1DA5-7B19-5415-2262202F2B7B}"/>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47478" t="4914" r="11017" b="1276"/>
          <a:stretch/>
        </p:blipFill>
        <p:spPr>
          <a:xfrm>
            <a:off x="7395099" y="839216"/>
            <a:ext cx="3889659" cy="5412295"/>
          </a:xfrm>
        </p:spPr>
      </p:pic>
      <p:sp>
        <p:nvSpPr>
          <p:cNvPr id="4" name="Pladsholder til tekst 3">
            <a:extLst>
              <a:ext uri="{FF2B5EF4-FFF2-40B4-BE49-F238E27FC236}">
                <a16:creationId xmlns:a16="http://schemas.microsoft.com/office/drawing/2014/main" id="{D8FF2A71-B0C0-BC47-FEF4-34C54D64EB42}"/>
              </a:ext>
            </a:extLst>
          </p:cNvPr>
          <p:cNvSpPr>
            <a:spLocks noGrp="1"/>
          </p:cNvSpPr>
          <p:nvPr>
            <p:ph type="body" sz="half" idx="2"/>
          </p:nvPr>
        </p:nvSpPr>
        <p:spPr>
          <a:xfrm>
            <a:off x="1338332" y="839216"/>
            <a:ext cx="2541210" cy="3610947"/>
          </a:xfrm>
        </p:spPr>
        <p:txBody>
          <a:bodyPr/>
          <a:lstStyle/>
          <a:p>
            <a:r>
              <a:rPr lang="da-DK" sz="2400" b="1" dirty="0">
                <a:solidFill>
                  <a:srgbClr val="FF0000"/>
                </a:solidFill>
              </a:rPr>
              <a:t>Helle Lehmann</a:t>
            </a:r>
          </a:p>
          <a:p>
            <a:r>
              <a:rPr lang="da-DK" sz="2400" b="1" dirty="0">
                <a:solidFill>
                  <a:srgbClr val="FF0000"/>
                </a:solidFill>
              </a:rPr>
              <a:t>Anni Hansen</a:t>
            </a:r>
          </a:p>
          <a:p>
            <a:r>
              <a:rPr lang="da-DK" sz="2400" b="1" dirty="0">
                <a:solidFill>
                  <a:srgbClr val="FF0000"/>
                </a:solidFill>
              </a:rPr>
              <a:t>Ina Lillevang</a:t>
            </a:r>
          </a:p>
          <a:p>
            <a:r>
              <a:rPr lang="da-DK" sz="2400" b="1" dirty="0">
                <a:solidFill>
                  <a:srgbClr val="FF0000"/>
                </a:solidFill>
              </a:rPr>
              <a:t>Jenny Bork Kolb</a:t>
            </a:r>
          </a:p>
          <a:p>
            <a:r>
              <a:rPr lang="da-DK" sz="2400" b="1" dirty="0">
                <a:solidFill>
                  <a:srgbClr val="FF0000"/>
                </a:solidFill>
              </a:rPr>
              <a:t>Helle N Mathiesen</a:t>
            </a:r>
          </a:p>
          <a:p>
            <a:r>
              <a:rPr lang="da-DK" sz="2400" b="1" dirty="0">
                <a:solidFill>
                  <a:srgbClr val="FF0000"/>
                </a:solidFill>
              </a:rPr>
              <a:t>Berit Johnsen</a:t>
            </a:r>
          </a:p>
          <a:p>
            <a:r>
              <a:rPr lang="da-DK" sz="2400" b="1" dirty="0">
                <a:solidFill>
                  <a:srgbClr val="FF0000"/>
                </a:solidFill>
              </a:rPr>
              <a:t>Birgitte Poulsen</a:t>
            </a:r>
          </a:p>
          <a:p>
            <a:endParaRPr lang="da-DK" b="1" dirty="0"/>
          </a:p>
        </p:txBody>
      </p:sp>
      <p:sp>
        <p:nvSpPr>
          <p:cNvPr id="10" name="Tekstfelt 9">
            <a:extLst>
              <a:ext uri="{FF2B5EF4-FFF2-40B4-BE49-F238E27FC236}">
                <a16:creationId xmlns:a16="http://schemas.microsoft.com/office/drawing/2014/main" id="{734E9FDC-C302-C6E3-81DA-FB24D661AB0C}"/>
              </a:ext>
            </a:extLst>
          </p:cNvPr>
          <p:cNvSpPr txBox="1"/>
          <p:nvPr/>
        </p:nvSpPr>
        <p:spPr>
          <a:xfrm>
            <a:off x="4289310" y="4057096"/>
            <a:ext cx="2272682" cy="2031325"/>
          </a:xfrm>
          <a:prstGeom prst="rect">
            <a:avLst/>
          </a:prstGeom>
          <a:noFill/>
        </p:spPr>
        <p:txBody>
          <a:bodyPr wrap="square" rtlCol="0">
            <a:spAutoFit/>
          </a:bodyPr>
          <a:lstStyle/>
          <a:p>
            <a:r>
              <a:rPr lang="da-DK" b="1" dirty="0">
                <a:solidFill>
                  <a:schemeClr val="accent1">
                    <a:lumMod val="60000"/>
                    <a:lumOff val="40000"/>
                  </a:schemeClr>
                </a:solidFill>
              </a:rPr>
              <a:t>Rekruttering har fokus på tilstedeværelse fra alle Regioner og sektorer</a:t>
            </a:r>
          </a:p>
          <a:p>
            <a:endParaRPr lang="da-DK" b="1" dirty="0"/>
          </a:p>
          <a:p>
            <a:endParaRPr lang="da-DK" b="1" dirty="0"/>
          </a:p>
        </p:txBody>
      </p:sp>
    </p:spTree>
    <p:extLst>
      <p:ext uri="{BB962C8B-B14F-4D97-AF65-F5344CB8AC3E}">
        <p14:creationId xmlns:p14="http://schemas.microsoft.com/office/powerpoint/2010/main" val="397012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a:extLst>
              <a:ext uri="{FF2B5EF4-FFF2-40B4-BE49-F238E27FC236}">
                <a16:creationId xmlns:a16="http://schemas.microsoft.com/office/drawing/2014/main" id="{C69E4495-399A-4F78-8ED1-708916224453}"/>
              </a:ext>
            </a:extLst>
          </p:cNvPr>
          <p:cNvSpPr>
            <a:spLocks noGrp="1"/>
          </p:cNvSpPr>
          <p:nvPr>
            <p:ph type="pic" sz="quarter" idx="14"/>
          </p:nvPr>
        </p:nvSpPr>
        <p:spPr/>
      </p:sp>
      <p:sp>
        <p:nvSpPr>
          <p:cNvPr id="3" name="Titel 2">
            <a:extLst>
              <a:ext uri="{FF2B5EF4-FFF2-40B4-BE49-F238E27FC236}">
                <a16:creationId xmlns:a16="http://schemas.microsoft.com/office/drawing/2014/main" id="{9C816969-5E98-42DE-8998-A81E695493D5}"/>
              </a:ext>
            </a:extLst>
          </p:cNvPr>
          <p:cNvSpPr>
            <a:spLocks noGrp="1"/>
          </p:cNvSpPr>
          <p:nvPr>
            <p:ph type="title"/>
          </p:nvPr>
        </p:nvSpPr>
        <p:spPr>
          <a:xfrm>
            <a:off x="4163537" y="1503539"/>
            <a:ext cx="8793638" cy="1441577"/>
          </a:xfrm>
        </p:spPr>
        <p:txBody>
          <a:bodyPr/>
          <a:lstStyle/>
          <a:p>
            <a:endParaRPr lang="da-DK"/>
          </a:p>
        </p:txBody>
      </p:sp>
      <p:sp>
        <p:nvSpPr>
          <p:cNvPr id="4" name="Pladsholder til indhold 3">
            <a:extLst>
              <a:ext uri="{FF2B5EF4-FFF2-40B4-BE49-F238E27FC236}">
                <a16:creationId xmlns:a16="http://schemas.microsoft.com/office/drawing/2014/main" id="{7A25318C-9569-4FBD-8327-9B1C7E69D5DA}"/>
              </a:ext>
            </a:extLst>
          </p:cNvPr>
          <p:cNvSpPr>
            <a:spLocks noGrp="1"/>
          </p:cNvSpPr>
          <p:nvPr>
            <p:ph sz="quarter" idx="13"/>
          </p:nvPr>
        </p:nvSpPr>
        <p:spPr/>
        <p:txBody>
          <a:bodyPr/>
          <a:lstStyle/>
          <a:p>
            <a:endParaRPr lang="da-DK"/>
          </a:p>
        </p:txBody>
      </p:sp>
      <p:sp>
        <p:nvSpPr>
          <p:cNvPr id="5" name="Pladsholder til tekst 4">
            <a:extLst>
              <a:ext uri="{FF2B5EF4-FFF2-40B4-BE49-F238E27FC236}">
                <a16:creationId xmlns:a16="http://schemas.microsoft.com/office/drawing/2014/main" id="{B6AC1F0A-7773-46E0-8AB7-368704C0027F}"/>
              </a:ext>
            </a:extLst>
          </p:cNvPr>
          <p:cNvSpPr>
            <a:spLocks noGrp="1"/>
          </p:cNvSpPr>
          <p:nvPr>
            <p:ph type="body" sz="quarter" idx="15"/>
          </p:nvPr>
        </p:nvSpPr>
        <p:spPr/>
        <p:txBody>
          <a:bodyPr/>
          <a:lstStyle/>
          <a:p>
            <a:endParaRPr lang="da-DK"/>
          </a:p>
        </p:txBody>
      </p:sp>
      <p:pic>
        <p:nvPicPr>
          <p:cNvPr id="3074" name="Picture 2">
            <a:extLst>
              <a:ext uri="{FF2B5EF4-FFF2-40B4-BE49-F238E27FC236}">
                <a16:creationId xmlns:a16="http://schemas.microsoft.com/office/drawing/2014/main" id="{CEB2C431-973B-443D-A409-7638D65ADE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5" r="1543" b="1813"/>
          <a:stretch/>
        </p:blipFill>
        <p:spPr bwMode="auto">
          <a:xfrm>
            <a:off x="918000" y="104295"/>
            <a:ext cx="10572708" cy="664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828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a:extLst>
              <a:ext uri="{FF2B5EF4-FFF2-40B4-BE49-F238E27FC236}">
                <a16:creationId xmlns:a16="http://schemas.microsoft.com/office/drawing/2014/main" id="{806A28C4-E5ED-43D2-961F-99A7CCEDB931}"/>
              </a:ext>
            </a:extLst>
          </p:cNvPr>
          <p:cNvSpPr>
            <a:spLocks noGrp="1"/>
          </p:cNvSpPr>
          <p:nvPr>
            <p:ph type="pic" sz="quarter" idx="14"/>
          </p:nvPr>
        </p:nvSpPr>
        <p:spPr/>
      </p:sp>
      <p:sp>
        <p:nvSpPr>
          <p:cNvPr id="3" name="Titel 2">
            <a:extLst>
              <a:ext uri="{FF2B5EF4-FFF2-40B4-BE49-F238E27FC236}">
                <a16:creationId xmlns:a16="http://schemas.microsoft.com/office/drawing/2014/main" id="{5D706687-B2BE-4421-B941-6889DC5F54E1}"/>
              </a:ext>
            </a:extLst>
          </p:cNvPr>
          <p:cNvSpPr>
            <a:spLocks noGrp="1"/>
          </p:cNvSpPr>
          <p:nvPr>
            <p:ph type="title"/>
          </p:nvPr>
        </p:nvSpPr>
        <p:spPr/>
        <p:txBody>
          <a:bodyPr/>
          <a:lstStyle/>
          <a:p>
            <a:endParaRPr lang="da-DK"/>
          </a:p>
        </p:txBody>
      </p:sp>
      <p:sp>
        <p:nvSpPr>
          <p:cNvPr id="5" name="Pladsholder til tekst 4">
            <a:extLst>
              <a:ext uri="{FF2B5EF4-FFF2-40B4-BE49-F238E27FC236}">
                <a16:creationId xmlns:a16="http://schemas.microsoft.com/office/drawing/2014/main" id="{DB00F5DF-80AA-499B-935C-63B03859EA68}"/>
              </a:ext>
            </a:extLst>
          </p:cNvPr>
          <p:cNvSpPr>
            <a:spLocks noGrp="1"/>
          </p:cNvSpPr>
          <p:nvPr>
            <p:ph type="body" sz="quarter" idx="15"/>
          </p:nvPr>
        </p:nvSpPr>
        <p:spPr/>
        <p:txBody>
          <a:bodyPr/>
          <a:lstStyle/>
          <a:p>
            <a:endParaRPr lang="da-DK"/>
          </a:p>
        </p:txBody>
      </p:sp>
      <p:pic>
        <p:nvPicPr>
          <p:cNvPr id="8" name="Pladsholder til indhold 7">
            <a:extLst>
              <a:ext uri="{FF2B5EF4-FFF2-40B4-BE49-F238E27FC236}">
                <a16:creationId xmlns:a16="http://schemas.microsoft.com/office/drawing/2014/main" id="{F85CE8AF-2AAA-0FAD-DE71-BE3A365B16F4}"/>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13072" y="0"/>
            <a:ext cx="10965854" cy="6800400"/>
          </a:xfrm>
        </p:spPr>
      </p:pic>
    </p:spTree>
    <p:extLst>
      <p:ext uri="{BB962C8B-B14F-4D97-AF65-F5344CB8AC3E}">
        <p14:creationId xmlns:p14="http://schemas.microsoft.com/office/powerpoint/2010/main" val="3473974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a:extLst>
              <a:ext uri="{FF2B5EF4-FFF2-40B4-BE49-F238E27FC236}">
                <a16:creationId xmlns:a16="http://schemas.microsoft.com/office/drawing/2014/main" id="{8066C668-BB96-49F7-A0AD-36B4DDC18FB6}"/>
              </a:ext>
            </a:extLst>
          </p:cNvPr>
          <p:cNvSpPr>
            <a:spLocks noGrp="1"/>
          </p:cNvSpPr>
          <p:nvPr>
            <p:ph type="pic" sz="quarter" idx="14"/>
          </p:nvPr>
        </p:nvSpPr>
        <p:spPr>
          <a:xfrm>
            <a:off x="1" y="47059"/>
            <a:ext cx="12191999" cy="6800400"/>
          </a:xfrm>
        </p:spPr>
      </p:sp>
      <p:sp>
        <p:nvSpPr>
          <p:cNvPr id="3" name="Titel 2">
            <a:extLst>
              <a:ext uri="{FF2B5EF4-FFF2-40B4-BE49-F238E27FC236}">
                <a16:creationId xmlns:a16="http://schemas.microsoft.com/office/drawing/2014/main" id="{51BB9142-2985-4613-B611-77E81A901A1F}"/>
              </a:ext>
            </a:extLst>
          </p:cNvPr>
          <p:cNvSpPr>
            <a:spLocks noGrp="1"/>
          </p:cNvSpPr>
          <p:nvPr>
            <p:ph type="title"/>
          </p:nvPr>
        </p:nvSpPr>
        <p:spPr/>
        <p:txBody>
          <a:bodyPr/>
          <a:lstStyle/>
          <a:p>
            <a:endParaRPr lang="da-DK"/>
          </a:p>
        </p:txBody>
      </p:sp>
      <p:sp>
        <p:nvSpPr>
          <p:cNvPr id="4" name="Pladsholder til indhold 3">
            <a:extLst>
              <a:ext uri="{FF2B5EF4-FFF2-40B4-BE49-F238E27FC236}">
                <a16:creationId xmlns:a16="http://schemas.microsoft.com/office/drawing/2014/main" id="{43690120-9924-4B05-B793-B2FDAC42DE50}"/>
              </a:ext>
            </a:extLst>
          </p:cNvPr>
          <p:cNvSpPr>
            <a:spLocks noGrp="1"/>
          </p:cNvSpPr>
          <p:nvPr>
            <p:ph sz="quarter" idx="13"/>
          </p:nvPr>
        </p:nvSpPr>
        <p:spPr>
          <a:xfrm>
            <a:off x="1891332" y="3498825"/>
            <a:ext cx="8792940" cy="2141627"/>
          </a:xfrm>
        </p:spPr>
        <p:txBody>
          <a:bodyPr/>
          <a:lstStyle/>
          <a:p>
            <a:endParaRPr lang="da-DK" dirty="0"/>
          </a:p>
        </p:txBody>
      </p:sp>
      <p:sp>
        <p:nvSpPr>
          <p:cNvPr id="5" name="Pladsholder til tekst 4">
            <a:extLst>
              <a:ext uri="{FF2B5EF4-FFF2-40B4-BE49-F238E27FC236}">
                <a16:creationId xmlns:a16="http://schemas.microsoft.com/office/drawing/2014/main" id="{5493246F-88CD-441F-A520-C0E6621AE446}"/>
              </a:ext>
            </a:extLst>
          </p:cNvPr>
          <p:cNvSpPr>
            <a:spLocks noGrp="1"/>
          </p:cNvSpPr>
          <p:nvPr>
            <p:ph type="body" sz="quarter" idx="15"/>
          </p:nvPr>
        </p:nvSpPr>
        <p:spPr/>
        <p:txBody>
          <a:bodyPr/>
          <a:lstStyle/>
          <a:p>
            <a:endParaRPr lang="da-DK"/>
          </a:p>
        </p:txBody>
      </p:sp>
      <p:pic>
        <p:nvPicPr>
          <p:cNvPr id="4098" name="Picture 2">
            <a:extLst>
              <a:ext uri="{FF2B5EF4-FFF2-40B4-BE49-F238E27FC236}">
                <a16:creationId xmlns:a16="http://schemas.microsoft.com/office/drawing/2014/main" id="{469C0816-71C1-44DA-A505-427787CDF7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94" r="95"/>
          <a:stretch/>
        </p:blipFill>
        <p:spPr bwMode="auto">
          <a:xfrm>
            <a:off x="1042862" y="150990"/>
            <a:ext cx="10173011" cy="665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16930"/>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398</Words>
  <Application>Microsoft Office PowerPoint</Application>
  <PresentationFormat>Widescreen</PresentationFormat>
  <Paragraphs>56</Paragraphs>
  <Slides>12</Slides>
  <Notes>11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12</vt:i4>
      </vt:variant>
    </vt:vector>
  </HeadingPairs>
  <TitlesOfParts>
    <vt:vector size="19" baseType="lpstr">
      <vt:lpstr>Arial</vt:lpstr>
      <vt:lpstr>Calibri</vt:lpstr>
      <vt:lpstr>Calibri Light</vt:lpstr>
      <vt:lpstr>inherit</vt:lpstr>
      <vt:lpstr>Meta Serif (webfont)</vt:lpstr>
      <vt:lpstr>Proxima Nova</vt:lpstr>
      <vt:lpstr>Office-tema</vt:lpstr>
      <vt:lpstr>Fagområdegodkendelse for sygeplejersker på C-niveau</vt:lpstr>
      <vt:lpstr>FØR fagområdegodkendelsen</vt:lpstr>
      <vt:lpstr>Det Nationale Råd</vt:lpstr>
      <vt:lpstr>Opgave: Kompetencebeskrivelsen</vt:lpstr>
      <vt:lpstr>Eksempel på Operationelle mål</vt:lpstr>
      <vt:lpstr>PowerPoint-præsentation</vt:lpstr>
      <vt:lpstr>PowerPoint-præsentation</vt:lpstr>
      <vt:lpstr>PowerPoint-præsentation</vt:lpstr>
      <vt:lpstr>PowerPoint-præsentation</vt:lpstr>
      <vt:lpstr>PowerPoint-præsentation</vt:lpstr>
      <vt:lpstr>PowerPoint-præsentation</vt:lpstr>
      <vt:lpstr>Hvilken bil skal vi ta´?</vt:lpstr>
    </vt:vector>
  </TitlesOfParts>
  <Company>Sankt Lukas Stiftelsen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Fagområdegodkendelse for sygeplejersker på C-niveau</dc:title>
  <dc:creator>Berit Johnsen</dc:creator>
  <cp:lastModifiedBy>Sarah Johnsen</cp:lastModifiedBy>
  <cp:revision>28</cp:revision>
  <cp:lastPrinted>2023-03-08T09:48:55Z</cp:lastPrinted>
  <dcterms:created xsi:type="dcterms:W3CDTF">2023-03-01T07:18:15Z</dcterms:created>
  <dcterms:modified xsi:type="dcterms:W3CDTF">2023-03-12T18:31:57Z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InfoFinished">
    <vt:lpwstr>True</vt:lpwstr>
  </property>
</Properties>
</file>