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8" r:id="rId2"/>
    <p:sldId id="259" r:id="rId3"/>
    <p:sldId id="286" r:id="rId4"/>
    <p:sldId id="260" r:id="rId5"/>
    <p:sldId id="287" r:id="rId6"/>
    <p:sldId id="285" r:id="rId7"/>
    <p:sldId id="288" r:id="rId8"/>
    <p:sldId id="264" r:id="rId9"/>
    <p:sldId id="265" r:id="rId10"/>
    <p:sldId id="268" r:id="rId11"/>
    <p:sldId id="267" r:id="rId12"/>
    <p:sldId id="269" r:id="rId13"/>
    <p:sldId id="270" r:id="rId14"/>
    <p:sldId id="271" r:id="rId15"/>
    <p:sldId id="272" r:id="rId16"/>
    <p:sldId id="278" r:id="rId17"/>
    <p:sldId id="279" r:id="rId18"/>
    <p:sldId id="280" r:id="rId19"/>
    <p:sldId id="281" r:id="rId20"/>
    <p:sldId id="282" r:id="rId21"/>
    <p:sldId id="273" r:id="rId22"/>
    <p:sldId id="274" r:id="rId23"/>
    <p:sldId id="284" r:id="rId24"/>
    <p:sldId id="283" r:id="rId25"/>
    <p:sldId id="290" r:id="rId26"/>
    <p:sldId id="263" r:id="rId27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4E3BC-52E8-4E44-9EC3-47305A903D8E}" type="datetimeFigureOut">
              <a:rPr lang="da-DK" smtClean="0"/>
              <a:t>15-03-2017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9BAC6-1B95-4FFC-A878-6F613B4C671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2007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295C4-2531-4D6D-AD55-92D741C3058A}" type="datetimeFigureOut">
              <a:rPr lang="da-DK" smtClean="0"/>
              <a:t>15-03-2017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853D2-D2EC-428C-B398-924235A546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130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>
                <a:solidFill>
                  <a:prstClr val="black"/>
                </a:solidFill>
              </a:rPr>
              <a:pPr/>
              <a:t>1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24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C3CE-49D6-49CB-8A98-C99162F8EC73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0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33C1-5175-4583-A618-07C14375A766}" type="datetime1">
              <a:rPr lang="da-DK" smtClean="0"/>
              <a:t>15-03-2017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094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4AFFE-D991-4DF6-AAF8-41A64D9576E7}" type="datetime1">
              <a:rPr lang="da-DK" smtClean="0"/>
              <a:t>15-03-2017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782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7362-8742-40AC-9E5C-516637F087F6}" type="datetime1">
              <a:rPr lang="da-DK" smtClean="0"/>
              <a:t>15-03-2017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000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1EDFA-5537-419B-8D7A-ECCC6160C0E5}" type="datetime1">
              <a:rPr lang="da-DK" smtClean="0"/>
              <a:t>15-03-2017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58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0C6F-D5F3-4239-9175-538BEB58B771}" type="datetime1">
              <a:rPr lang="da-DK" smtClean="0"/>
              <a:t>15-03-2017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065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8DEF-0D15-4325-BC58-8EA2347D4E5A}" type="datetime1">
              <a:rPr lang="da-DK" smtClean="0"/>
              <a:t>15-03-2017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044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FBC3-3B7E-43F2-A27E-07533819D825}" type="datetime1">
              <a:rPr lang="da-DK" smtClean="0"/>
              <a:t>15-03-2017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384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1710-3742-482E-9744-8865962658F4}" type="datetime1">
              <a:rPr lang="da-DK" smtClean="0"/>
              <a:t>15-03-2017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91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9D8E-30A5-4EE1-B610-8C862802263B}" type="datetime1">
              <a:rPr lang="da-DK" smtClean="0"/>
              <a:t>15-03-2017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784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F2CB-E5B8-4D03-8D23-8A2A249AB93B}" type="datetime1">
              <a:rPr lang="da-DK" smtClean="0"/>
              <a:t>15-03-2017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17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FE58-EA63-4135-A4FE-52B3C6231330}" type="datetime1">
              <a:rPr lang="da-DK" smtClean="0"/>
              <a:t>15-03-2017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335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FC40-0239-487F-BAE5-4CAA3C6967F1}" type="datetime1">
              <a:rPr lang="da-DK" smtClean="0"/>
              <a:t>15-03-2017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Børnehospice / Sankt Lukas Stiftelsen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C53D5-4307-4E49-8004-6EF63404C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226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3000" dirty="0" smtClean="0"/>
          </a:p>
          <a:p>
            <a:r>
              <a:rPr lang="da-DK" sz="3000" dirty="0" smtClean="0"/>
              <a:t>Thomas Feveile, hospicechef siden 2007</a:t>
            </a:r>
          </a:p>
          <a:p>
            <a:r>
              <a:rPr lang="da-DK" sz="3000" dirty="0" smtClean="0"/>
              <a:t>Sankt Lukas Hospice, Hellerup</a:t>
            </a:r>
          </a:p>
          <a:p>
            <a:r>
              <a:rPr lang="da-DK" sz="3000" dirty="0" smtClean="0"/>
              <a:t>Sankt Lukas Hospice siden 1992, udvidet i 2010</a:t>
            </a:r>
          </a:p>
          <a:p>
            <a:r>
              <a:rPr lang="da-DK" sz="3000" dirty="0" smtClean="0"/>
              <a:t>Offentlig finansiering siden 2000</a:t>
            </a:r>
          </a:p>
          <a:p>
            <a:r>
              <a:rPr lang="da-DK" sz="3000" dirty="0" smtClean="0"/>
              <a:t>Udgående team siden 1997</a:t>
            </a:r>
          </a:p>
          <a:p>
            <a:r>
              <a:rPr lang="da-DK" sz="3000" dirty="0" smtClean="0"/>
              <a:t>Lukashuset</a:t>
            </a:r>
            <a:r>
              <a:rPr lang="da-DK" sz="3000" dirty="0"/>
              <a:t> </a:t>
            </a:r>
            <a:r>
              <a:rPr lang="da-DK" sz="3000" dirty="0" smtClean="0"/>
              <a:t>siden 2015 </a:t>
            </a:r>
          </a:p>
          <a:p>
            <a:pPr lvl="1"/>
            <a:r>
              <a:rPr lang="da-DK" sz="2600" dirty="0" smtClean="0"/>
              <a:t>Aflastning, Lindring og Hospice til børn og unge</a:t>
            </a:r>
            <a:endParaRPr lang="da-DK" dirty="0" smtClean="0"/>
          </a:p>
          <a:p>
            <a:pPr lvl="0"/>
            <a:endParaRPr lang="da-D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4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Visitation på Sankt Lukas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Samme visitationskriterier som andre</a:t>
            </a:r>
          </a:p>
          <a:p>
            <a:r>
              <a:rPr lang="da-DK" dirty="0" smtClean="0"/>
              <a:t>Der er tæt koordination med 2 nabohospicer</a:t>
            </a:r>
          </a:p>
          <a:p>
            <a:r>
              <a:rPr lang="da-DK" dirty="0" smtClean="0"/>
              <a:t>Erfaringen:</a:t>
            </a:r>
          </a:p>
          <a:p>
            <a:pPr lvl="1"/>
            <a:r>
              <a:rPr lang="da-DK" dirty="0" smtClean="0"/>
              <a:t>Når ”for mange” henvisninger,  er det alle steder</a:t>
            </a:r>
          </a:p>
          <a:p>
            <a:pPr lvl="1"/>
            <a:r>
              <a:rPr lang="da-DK" dirty="0"/>
              <a:t>Når ”for </a:t>
            </a:r>
            <a:r>
              <a:rPr lang="da-DK" dirty="0" smtClean="0"/>
              <a:t>få” </a:t>
            </a:r>
            <a:r>
              <a:rPr lang="da-DK" dirty="0"/>
              <a:t>henvisninger,  er det alle </a:t>
            </a:r>
            <a:r>
              <a:rPr lang="da-DK" dirty="0" smtClean="0"/>
              <a:t>steder</a:t>
            </a:r>
          </a:p>
          <a:p>
            <a:r>
              <a:rPr lang="da-DK" dirty="0" smtClean="0"/>
              <a:t>Belægningskravet bliver nået </a:t>
            </a:r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(</a:t>
            </a:r>
            <a:r>
              <a:rPr lang="da-DK" dirty="0"/>
              <a:t>e</a:t>
            </a:r>
            <a:r>
              <a:rPr lang="da-DK" dirty="0" smtClean="0"/>
              <a:t>kstra aktivitet giver ikke ekstra midler)</a:t>
            </a:r>
          </a:p>
          <a:p>
            <a:r>
              <a:rPr lang="da-DK" dirty="0" smtClean="0"/>
              <a:t>Adgang til information har været begrænset</a:t>
            </a:r>
            <a:endParaRPr lang="da-DK" dirty="0"/>
          </a:p>
          <a:p>
            <a:endParaRPr lang="da-DK" dirty="0" smtClean="0"/>
          </a:p>
          <a:p>
            <a:pPr marL="457200" lvl="1" indent="0">
              <a:buNone/>
            </a:pPr>
            <a:endParaRPr lang="da-DK" dirty="0" smtClean="0"/>
          </a:p>
          <a:p>
            <a:pPr lvl="1"/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1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Visitation på Sankt Lukas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da-DK" dirty="0" smtClean="0"/>
              <a:t>Patienter får visitationsbesøg </a:t>
            </a:r>
          </a:p>
          <a:p>
            <a:r>
              <a:rPr lang="da-DK" dirty="0" smtClean="0"/>
              <a:t>Patienter kan prioriteres ift. behov</a:t>
            </a:r>
          </a:p>
          <a:p>
            <a:r>
              <a:rPr lang="da-DK" dirty="0" smtClean="0"/>
              <a:t>For tidligt henviste (bliver snart relevante):</a:t>
            </a:r>
          </a:p>
          <a:p>
            <a:pPr lvl="1"/>
            <a:r>
              <a:rPr lang="da-DK" dirty="0" smtClean="0"/>
              <a:t>Tilbage i tiden: Man holdt kontakten til det blev aktuelt, i stedet for at spille bolden tilbage</a:t>
            </a:r>
          </a:p>
          <a:p>
            <a:pPr lvl="1"/>
            <a:r>
              <a:rPr lang="da-DK" dirty="0" smtClean="0"/>
              <a:t>Det sker stadig men i mindre omfang</a:t>
            </a:r>
          </a:p>
          <a:p>
            <a:r>
              <a:rPr lang="da-DK" dirty="0" smtClean="0"/>
              <a:t>For sent henviste (få dage tilbage):</a:t>
            </a:r>
          </a:p>
          <a:p>
            <a:pPr lvl="1"/>
            <a:r>
              <a:rPr lang="da-DK" dirty="0" smtClean="0"/>
              <a:t>Patienten tilknyttes ikke teamet / indlægges ikke</a:t>
            </a:r>
          </a:p>
          <a:p>
            <a:pPr lvl="1"/>
            <a:r>
              <a:rPr lang="da-DK" dirty="0" smtClean="0"/>
              <a:t>I stedet støttes basisniveauets indsats for patient</a:t>
            </a:r>
          </a:p>
          <a:p>
            <a:pPr marL="457200" lvl="1" indent="0">
              <a:buNone/>
            </a:pPr>
            <a:endParaRPr lang="da-DK" dirty="0" smtClean="0"/>
          </a:p>
          <a:p>
            <a:pPr lvl="1"/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91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Kigget på </a:t>
            </a:r>
          </a:p>
          <a:p>
            <a:r>
              <a:rPr lang="da-DK" dirty="0" smtClean="0"/>
              <a:t>155 ikke-modtagne patienter</a:t>
            </a:r>
          </a:p>
          <a:p>
            <a:r>
              <a:rPr lang="da-DK" dirty="0" smtClean="0"/>
              <a:t>Henvist til Sankt Lukas 2. halvår 2016</a:t>
            </a:r>
          </a:p>
          <a:p>
            <a:r>
              <a:rPr lang="da-DK" dirty="0" smtClean="0"/>
              <a:t>Heraf var 51 ”døde før behandling”</a:t>
            </a:r>
          </a:p>
          <a:p>
            <a:r>
              <a:rPr lang="da-DK" dirty="0" smtClean="0"/>
              <a:t>For 46 af 51, blev jeg klogere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6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lvl="1"/>
            <a:r>
              <a:rPr lang="da-DK" dirty="0" smtClean="0"/>
              <a:t>Døde, stort set samtidig med modtaget henvisning</a:t>
            </a:r>
          </a:p>
          <a:p>
            <a:pPr lvl="1"/>
            <a:r>
              <a:rPr lang="da-DK" dirty="0" smtClean="0"/>
              <a:t>Døde før visitationsbesøg</a:t>
            </a:r>
          </a:p>
          <a:p>
            <a:pPr lvl="1"/>
            <a:r>
              <a:rPr lang="da-DK" dirty="0" smtClean="0"/>
              <a:t>Det blev hurtigt afklaret at det var for sent</a:t>
            </a:r>
          </a:p>
          <a:p>
            <a:pPr lvl="1"/>
            <a:r>
              <a:rPr lang="da-DK" dirty="0" smtClean="0"/>
              <a:t>Relevant, men patienten klarer sig lidt endnu</a:t>
            </a:r>
          </a:p>
          <a:p>
            <a:pPr lvl="1"/>
            <a:r>
              <a:rPr lang="da-DK" dirty="0" smtClean="0"/>
              <a:t>Relevant, fik plads hvis vi havde, der er snart plads</a:t>
            </a:r>
          </a:p>
          <a:p>
            <a:pPr lvl="1"/>
            <a:r>
              <a:rPr lang="da-DK" dirty="0" smtClean="0"/>
              <a:t>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93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marL="457200" lvl="1" indent="0">
              <a:buNone/>
            </a:pPr>
            <a:r>
              <a:rPr lang="da-DK" dirty="0" smtClean="0"/>
              <a:t>12 Døde, stort set samtidig med modtaget henvisning</a:t>
            </a:r>
          </a:p>
          <a:p>
            <a:pPr lvl="1"/>
            <a:r>
              <a:rPr lang="da-DK" dirty="0" smtClean="0"/>
              <a:t>Døde før visitationsbesøg</a:t>
            </a:r>
          </a:p>
          <a:p>
            <a:pPr lvl="1"/>
            <a:r>
              <a:rPr lang="da-DK" dirty="0" smtClean="0"/>
              <a:t>Det blev hurtigt afklaret at det var for sent</a:t>
            </a:r>
          </a:p>
          <a:p>
            <a:pPr lvl="1"/>
            <a:r>
              <a:rPr lang="da-DK" dirty="0" smtClean="0"/>
              <a:t>Relevant, men patienten klarer sig lidt endnu</a:t>
            </a:r>
          </a:p>
          <a:p>
            <a:pPr lvl="1"/>
            <a:r>
              <a:rPr lang="da-DK" dirty="0" smtClean="0"/>
              <a:t>Relevant, fik plads hvis vi havde, der er snart plads</a:t>
            </a:r>
          </a:p>
          <a:p>
            <a:pPr lvl="1"/>
            <a:r>
              <a:rPr lang="da-DK" dirty="0" smtClean="0"/>
              <a:t>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00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marL="457200" lvl="1" indent="0">
              <a:buNone/>
            </a:pPr>
            <a:r>
              <a:rPr lang="da-DK" dirty="0" smtClean="0"/>
              <a:t>12 Døde, stort set samtidig med modtaget henvisning</a:t>
            </a:r>
          </a:p>
          <a:p>
            <a:pPr marL="457200" lvl="1" indent="0">
              <a:buNone/>
            </a:pPr>
            <a:r>
              <a:rPr lang="da-DK" dirty="0" smtClean="0"/>
              <a:t>1   Døde før visitationsbesøg</a:t>
            </a:r>
          </a:p>
          <a:p>
            <a:pPr lvl="1"/>
            <a:r>
              <a:rPr lang="da-DK" dirty="0" smtClean="0"/>
              <a:t>Det blev hurtigt afklaret at det var for sent</a:t>
            </a:r>
          </a:p>
          <a:p>
            <a:pPr lvl="1"/>
            <a:r>
              <a:rPr lang="da-DK" dirty="0" smtClean="0"/>
              <a:t>Relevant, men patienten klarer sig lidt endnu</a:t>
            </a:r>
          </a:p>
          <a:p>
            <a:pPr lvl="1"/>
            <a:r>
              <a:rPr lang="da-DK" dirty="0" smtClean="0"/>
              <a:t>Relevant, fik plads hvis vi havde, der er snart plads</a:t>
            </a:r>
          </a:p>
          <a:p>
            <a:pPr lvl="1"/>
            <a:r>
              <a:rPr lang="da-DK" dirty="0" smtClean="0"/>
              <a:t>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1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marL="457200" lvl="1" indent="0">
              <a:buNone/>
            </a:pPr>
            <a:r>
              <a:rPr lang="da-DK" dirty="0" smtClean="0"/>
              <a:t>12 Døde, stort set samtidig med modtaget henvisning</a:t>
            </a:r>
          </a:p>
          <a:p>
            <a:pPr marL="457200" lvl="1" indent="0">
              <a:buNone/>
            </a:pPr>
            <a:r>
              <a:rPr lang="da-DK" dirty="0" smtClean="0"/>
              <a:t>1   Døde før visitationsbesøg</a:t>
            </a:r>
          </a:p>
          <a:p>
            <a:pPr marL="457200" lvl="1" indent="0">
              <a:buNone/>
            </a:pPr>
            <a:r>
              <a:rPr lang="da-DK" dirty="0" smtClean="0"/>
              <a:t>5   Det blev hurtigt afklaret at det var for sent</a:t>
            </a:r>
          </a:p>
          <a:p>
            <a:pPr lvl="1"/>
            <a:r>
              <a:rPr lang="da-DK" dirty="0" smtClean="0"/>
              <a:t>Relevant, men patienten klarer sig lidt endnu</a:t>
            </a:r>
          </a:p>
          <a:p>
            <a:pPr lvl="1"/>
            <a:r>
              <a:rPr lang="da-DK" dirty="0" smtClean="0"/>
              <a:t>Relevant, fik plads hvis vi havde, der er snart plads</a:t>
            </a:r>
          </a:p>
          <a:p>
            <a:pPr lvl="1"/>
            <a:r>
              <a:rPr lang="da-DK" dirty="0" smtClean="0"/>
              <a:t>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1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marL="457200" lvl="1" indent="0">
              <a:buNone/>
            </a:pPr>
            <a:r>
              <a:rPr lang="da-DK" dirty="0" smtClean="0"/>
              <a:t>12 Døde, stort set samtidig med modtaget henvisning</a:t>
            </a:r>
          </a:p>
          <a:p>
            <a:pPr marL="457200" lvl="1" indent="0">
              <a:buNone/>
            </a:pPr>
            <a:r>
              <a:rPr lang="da-DK" dirty="0" smtClean="0"/>
              <a:t>1   Døde før visitationsbesøg</a:t>
            </a:r>
          </a:p>
          <a:p>
            <a:pPr marL="457200" lvl="1" indent="0">
              <a:buNone/>
            </a:pPr>
            <a:r>
              <a:rPr lang="da-DK" dirty="0" smtClean="0"/>
              <a:t>5   Det blev hurtigt afklaret at det var for sent</a:t>
            </a:r>
          </a:p>
          <a:p>
            <a:pPr marL="457200" lvl="1" indent="0">
              <a:buNone/>
            </a:pPr>
            <a:r>
              <a:rPr lang="da-DK" dirty="0" smtClean="0"/>
              <a:t>4   Relevant, men patienten klarer sig lidt endnu</a:t>
            </a:r>
          </a:p>
          <a:p>
            <a:pPr lvl="1"/>
            <a:r>
              <a:rPr lang="da-DK" dirty="0" smtClean="0"/>
              <a:t>Relevant, fik plads hvis vi havde, der er snart plads</a:t>
            </a:r>
          </a:p>
          <a:p>
            <a:pPr lvl="1"/>
            <a:r>
              <a:rPr lang="da-DK" dirty="0" smtClean="0"/>
              <a:t>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48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marL="457200" lvl="1" indent="0">
              <a:buNone/>
            </a:pPr>
            <a:r>
              <a:rPr lang="da-DK" dirty="0" smtClean="0"/>
              <a:t>12 Døde, stort set samtidig med modtaget henvisning</a:t>
            </a:r>
          </a:p>
          <a:p>
            <a:pPr marL="457200" lvl="1" indent="0">
              <a:buNone/>
            </a:pPr>
            <a:r>
              <a:rPr lang="da-DK" dirty="0" smtClean="0"/>
              <a:t>1   Døde før visitationsbesøg</a:t>
            </a:r>
          </a:p>
          <a:p>
            <a:pPr marL="457200" lvl="1" indent="0">
              <a:buNone/>
            </a:pPr>
            <a:r>
              <a:rPr lang="da-DK" dirty="0" smtClean="0"/>
              <a:t>5   Det blev hurtigt afklaret at det var for sent</a:t>
            </a:r>
          </a:p>
          <a:p>
            <a:pPr marL="457200" lvl="1" indent="0">
              <a:buNone/>
            </a:pPr>
            <a:r>
              <a:rPr lang="da-DK" dirty="0" smtClean="0"/>
              <a:t>4   Relevant, men patienten klarer sig lidt endnu</a:t>
            </a:r>
          </a:p>
          <a:p>
            <a:pPr marL="457200" lvl="1" indent="0">
              <a:buNone/>
            </a:pPr>
            <a:r>
              <a:rPr lang="da-DK" dirty="0" smtClean="0"/>
              <a:t>17 Relevant, fik plads hvis vi havde, der er snart plads</a:t>
            </a:r>
          </a:p>
          <a:p>
            <a:pPr lvl="1"/>
            <a:r>
              <a:rPr lang="da-DK" dirty="0" smtClean="0"/>
              <a:t>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4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marL="457200" lvl="1" indent="0">
              <a:buNone/>
            </a:pPr>
            <a:r>
              <a:rPr lang="da-DK" dirty="0" smtClean="0"/>
              <a:t>12 Døde, stort set samtidig med modtaget henvisning</a:t>
            </a:r>
          </a:p>
          <a:p>
            <a:pPr marL="457200" lvl="1" indent="0">
              <a:buNone/>
            </a:pPr>
            <a:r>
              <a:rPr lang="da-DK" dirty="0" smtClean="0"/>
              <a:t>1   Døde før visitationsbesøg</a:t>
            </a:r>
          </a:p>
          <a:p>
            <a:pPr marL="457200" lvl="1" indent="0">
              <a:buNone/>
            </a:pPr>
            <a:r>
              <a:rPr lang="da-DK" dirty="0" smtClean="0"/>
              <a:t>5   Det blev hurtigt afklaret at det var for sent</a:t>
            </a:r>
          </a:p>
          <a:p>
            <a:pPr marL="457200" lvl="1" indent="0">
              <a:buNone/>
            </a:pPr>
            <a:r>
              <a:rPr lang="da-DK" dirty="0" smtClean="0"/>
              <a:t>4   Relevant, men patienten klarer sig lidt endnu</a:t>
            </a:r>
          </a:p>
          <a:p>
            <a:pPr marL="457200" lvl="1" indent="0">
              <a:buNone/>
            </a:pPr>
            <a:r>
              <a:rPr lang="da-DK" dirty="0" smtClean="0"/>
              <a:t>17 Relevant, fik plads hvis vi havde, der er snart plads</a:t>
            </a:r>
          </a:p>
          <a:p>
            <a:pPr marL="457200" lvl="1" indent="0">
              <a:buNone/>
            </a:pPr>
            <a:r>
              <a:rPr lang="da-DK" dirty="0" smtClean="0"/>
              <a:t>1   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Formål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a-DK" dirty="0" smtClean="0"/>
          </a:p>
          <a:p>
            <a:r>
              <a:rPr lang="da-DK" dirty="0" smtClean="0"/>
              <a:t>Formål: At supplere input fra databasen</a:t>
            </a:r>
            <a:r>
              <a:rPr lang="da-DK" dirty="0"/>
              <a:t> </a:t>
            </a:r>
            <a:r>
              <a:rPr lang="da-DK" dirty="0" smtClean="0"/>
              <a:t>med lokale observationer</a:t>
            </a:r>
          </a:p>
          <a:p>
            <a:r>
              <a:rPr lang="da-DK" dirty="0" smtClean="0"/>
              <a:t>Med fokus på patienter der ikke modtages</a:t>
            </a:r>
          </a:p>
          <a:p>
            <a:r>
              <a:rPr lang="da-DK" dirty="0" smtClean="0"/>
              <a:t>Og på visitationen</a:t>
            </a:r>
          </a:p>
          <a:p>
            <a:endParaRPr lang="da-DK" dirty="0" smtClean="0"/>
          </a:p>
          <a:p>
            <a:endParaRPr lang="da-DK" dirty="0" smtClean="0"/>
          </a:p>
          <a:p>
            <a:pPr marL="0" indent="0" algn="ctr">
              <a:buNone/>
            </a:pPr>
            <a:r>
              <a:rPr lang="da-DK" dirty="0" smtClean="0"/>
              <a:t>Halvering af antal patienter der ikke modtages</a:t>
            </a:r>
          </a:p>
          <a:p>
            <a:pPr marL="0" indent="0" algn="ctr">
              <a:buNone/>
            </a:pPr>
            <a:r>
              <a:rPr lang="da-DK" dirty="0"/>
              <a:t>↑</a:t>
            </a:r>
            <a:endParaRPr lang="da-DK" dirty="0" smtClean="0"/>
          </a:p>
          <a:p>
            <a:pPr marL="0" indent="0" algn="ctr">
              <a:buNone/>
            </a:pPr>
            <a:r>
              <a:rPr lang="da-DK" dirty="0" smtClean="0"/>
              <a:t>Fælles visitationskriterier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11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marL="457200" lvl="1" indent="0">
              <a:buNone/>
            </a:pPr>
            <a:r>
              <a:rPr lang="da-DK" dirty="0" smtClean="0"/>
              <a:t>12 Døde, stort set samtidig med modtaget henvisning</a:t>
            </a:r>
          </a:p>
          <a:p>
            <a:pPr marL="457200" lvl="1" indent="0">
              <a:buNone/>
            </a:pPr>
            <a:r>
              <a:rPr lang="da-DK" dirty="0" smtClean="0"/>
              <a:t>1   Døde før visitationsbesøg</a:t>
            </a:r>
          </a:p>
          <a:p>
            <a:pPr marL="457200" lvl="1" indent="0">
              <a:buNone/>
            </a:pPr>
            <a:r>
              <a:rPr lang="da-DK" dirty="0" smtClean="0"/>
              <a:t>5   Det blev hurtigt afklaret at det var for sent</a:t>
            </a:r>
          </a:p>
          <a:p>
            <a:pPr marL="457200" lvl="1" indent="0">
              <a:buNone/>
            </a:pPr>
            <a:r>
              <a:rPr lang="da-DK" dirty="0" smtClean="0"/>
              <a:t>4   Relevant, men patienten klarer sig lidt endnu</a:t>
            </a:r>
          </a:p>
          <a:p>
            <a:pPr marL="457200" lvl="1" indent="0">
              <a:buNone/>
            </a:pPr>
            <a:r>
              <a:rPr lang="da-DK" dirty="0" smtClean="0"/>
              <a:t>17 Relevant, fik plads hvis vi havde, der er snart plads</a:t>
            </a:r>
          </a:p>
          <a:p>
            <a:pPr marL="457200" lvl="1" indent="0">
              <a:buNone/>
            </a:pPr>
            <a:r>
              <a:rPr lang="da-DK" dirty="0" smtClean="0"/>
              <a:t>1   Henvisning annulleret</a:t>
            </a:r>
          </a:p>
          <a:p>
            <a:pPr marL="457200" lvl="1" indent="0">
              <a:buNone/>
            </a:pPr>
            <a:r>
              <a:rPr lang="da-DK" dirty="0" smtClean="0"/>
              <a:t>6	Patienten skal lige…. Holde fødselsdag, have datter 	hjem fra ferie, blive enige med pårørende, høre 	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70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da-DK" dirty="0" smtClean="0"/>
              <a:t>Hvis Sankt Lukas i stedet afviser alle henvisninger:</a:t>
            </a:r>
          </a:p>
          <a:p>
            <a:pPr lvl="1"/>
            <a:r>
              <a:rPr lang="da-DK" dirty="0" smtClean="0"/>
              <a:t>Der kommer for sent</a:t>
            </a:r>
          </a:p>
          <a:p>
            <a:pPr lvl="1"/>
            <a:r>
              <a:rPr lang="da-DK" dirty="0" smtClean="0"/>
              <a:t>Der kommer for tidligt</a:t>
            </a:r>
          </a:p>
          <a:p>
            <a:pPr lvl="1"/>
            <a:r>
              <a:rPr lang="da-DK" dirty="0" smtClean="0"/>
              <a:t>Hvor patienten ikke er helt klar</a:t>
            </a:r>
          </a:p>
          <a:p>
            <a:pPr marL="457200" lvl="1" indent="0">
              <a:buNone/>
            </a:pPr>
            <a:r>
              <a:rPr lang="da-DK" dirty="0" smtClean="0"/>
              <a:t>Ville antal ”døde før behandling” falde 46 → 18</a:t>
            </a:r>
          </a:p>
          <a:p>
            <a:pPr marL="457200" lvl="1" indent="0">
              <a:buNone/>
            </a:pPr>
            <a:endParaRPr lang="da-DK" dirty="0" smtClean="0"/>
          </a:p>
          <a:p>
            <a:pPr marL="457200" lvl="1" indent="0">
              <a:buNone/>
            </a:pPr>
            <a:r>
              <a:rPr lang="da-DK" dirty="0" smtClean="0"/>
              <a:t>Hvis vi så også kategoriserede alle der ikke var plads til på det helt konkrete tidspunkt</a:t>
            </a:r>
          </a:p>
          <a:p>
            <a:pPr marL="457200" lvl="1" indent="0">
              <a:buNone/>
            </a:pPr>
            <a:r>
              <a:rPr lang="da-DK" dirty="0"/>
              <a:t>Ville antal ”døde før behandling”</a:t>
            </a:r>
            <a:r>
              <a:rPr lang="da-DK" dirty="0" smtClean="0"/>
              <a:t> falde 18 </a:t>
            </a:r>
            <a:r>
              <a:rPr lang="da-DK" dirty="0"/>
              <a:t>→ </a:t>
            </a:r>
            <a:r>
              <a:rPr lang="da-DK" dirty="0" smtClean="0"/>
              <a:t>1</a:t>
            </a: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46 patienter der ”døde før behandling”</a:t>
            </a:r>
          </a:p>
          <a:p>
            <a:pPr lvl="1"/>
            <a:r>
              <a:rPr lang="da-DK" dirty="0" smtClean="0"/>
              <a:t>Døde, stort set samtidig med modtaget henvisning</a:t>
            </a:r>
          </a:p>
          <a:p>
            <a:pPr marL="457200" lvl="1" indent="0">
              <a:buNone/>
            </a:pPr>
            <a:r>
              <a:rPr lang="da-DK" u="sng" dirty="0" smtClean="0"/>
              <a:t>1  Døde før visitationsbesøg</a:t>
            </a:r>
          </a:p>
          <a:p>
            <a:pPr lvl="1"/>
            <a:r>
              <a:rPr lang="da-DK" dirty="0" smtClean="0"/>
              <a:t>Det blev hurtigt afklaret at det var for sent</a:t>
            </a:r>
          </a:p>
          <a:p>
            <a:pPr lvl="1"/>
            <a:r>
              <a:rPr lang="da-DK" dirty="0" smtClean="0"/>
              <a:t>Relevant, men patienten klarer sig lidt endnu</a:t>
            </a:r>
          </a:p>
          <a:p>
            <a:pPr lvl="1"/>
            <a:r>
              <a:rPr lang="da-DK" dirty="0" smtClean="0"/>
              <a:t>Relevant, fik plads hvis vi havde, der er snart plads</a:t>
            </a:r>
          </a:p>
          <a:p>
            <a:pPr lvl="1"/>
            <a:r>
              <a:rPr lang="da-DK" dirty="0" smtClean="0"/>
              <a:t>Henvisning annulleret</a:t>
            </a:r>
          </a:p>
          <a:p>
            <a:pPr lvl="1"/>
            <a:r>
              <a:rPr lang="da-DK" dirty="0" smtClean="0"/>
              <a:t>Patienten skal lige…. Holde fødselsdag, have datter hjem fra ferie, blive enige med pårørende, høre hvad andre kan tilbyde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4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Rejser nogle spørgsmål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r>
              <a:rPr lang="da-DK" dirty="0" smtClean="0"/>
              <a:t>Skal vi afvise alle vi ikke kan </a:t>
            </a:r>
            <a:r>
              <a:rPr lang="da-DK" u="sng" dirty="0" smtClean="0"/>
              <a:t>garantere</a:t>
            </a:r>
            <a:r>
              <a:rPr lang="da-DK" dirty="0" smtClean="0"/>
              <a:t> plads inden fx 5 dage, med ”manglende kapacitet”</a:t>
            </a:r>
          </a:p>
          <a:p>
            <a:pPr lvl="1"/>
            <a:r>
              <a:rPr lang="da-DK" dirty="0" smtClean="0"/>
              <a:t>I stedet for at have dem liggende på bordet</a:t>
            </a:r>
          </a:p>
          <a:p>
            <a:pPr lvl="1"/>
            <a:r>
              <a:rPr lang="da-DK" dirty="0" smtClean="0"/>
              <a:t>Eller give første ledige tid efter </a:t>
            </a:r>
            <a:r>
              <a:rPr lang="da-DK" dirty="0"/>
              <a:t>2, 3 eller 4 uger</a:t>
            </a:r>
            <a:r>
              <a:rPr lang="da-DK" dirty="0" smtClean="0"/>
              <a:t>,</a:t>
            </a:r>
          </a:p>
          <a:p>
            <a:r>
              <a:rPr lang="da-DK" dirty="0" smtClean="0"/>
              <a:t>Skal vi spille bolden tilbage til </a:t>
            </a:r>
            <a:r>
              <a:rPr lang="da-DK" dirty="0" err="1" smtClean="0"/>
              <a:t>henvisere</a:t>
            </a:r>
            <a:r>
              <a:rPr lang="da-DK" dirty="0" smtClean="0"/>
              <a:t>, ved for tidlig henvisning (opfylder ikke vis. kriterier)</a:t>
            </a:r>
          </a:p>
          <a:p>
            <a:r>
              <a:rPr lang="da-DK" dirty="0" smtClean="0"/>
              <a:t>Skal for sene henvisninger afvises, som ikke opfyldende visitationskriterierne</a:t>
            </a:r>
          </a:p>
          <a:p>
            <a:r>
              <a:rPr lang="da-DK" dirty="0" smtClean="0"/>
              <a:t>Skal man prioritere henviste efter behov</a:t>
            </a:r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2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953344"/>
            <a:ext cx="8435280" cy="578802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a-DK" dirty="0"/>
              <a:t>Halvering af antal patienter der ikke modtages</a:t>
            </a:r>
          </a:p>
          <a:p>
            <a:pPr marL="0" indent="0" algn="ctr">
              <a:buNone/>
            </a:pPr>
            <a:r>
              <a:rPr lang="da-DK" dirty="0"/>
              <a:t>↑</a:t>
            </a:r>
          </a:p>
          <a:p>
            <a:pPr marL="0" indent="0" algn="ctr">
              <a:buNone/>
            </a:pPr>
            <a:r>
              <a:rPr lang="da-DK" dirty="0"/>
              <a:t>Fælles visitationskriterier</a:t>
            </a:r>
          </a:p>
          <a:p>
            <a:endParaRPr lang="da-DK" dirty="0" smtClean="0"/>
          </a:p>
          <a:p>
            <a:r>
              <a:rPr lang="da-DK" dirty="0" smtClean="0"/>
              <a:t>Visitationskriterier er tæt på ens</a:t>
            </a:r>
          </a:p>
          <a:p>
            <a:r>
              <a:rPr lang="da-DK" dirty="0" smtClean="0"/>
              <a:t>Forskellige procedurer påvirker databasetal</a:t>
            </a:r>
          </a:p>
          <a:p>
            <a:r>
              <a:rPr lang="da-DK" dirty="0" smtClean="0"/>
              <a:t>Effektivisering? ja hvis uudnyttet kapacitet</a:t>
            </a:r>
          </a:p>
          <a:p>
            <a:r>
              <a:rPr lang="da-DK" dirty="0" smtClean="0"/>
              <a:t>Med ligeså god ret putte patienterne anderledes i databasekasserne, og halvere antal ikke modtagne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Manglende kapacitet og for sene henvisninger er stadig centrale årsager</a:t>
            </a:r>
          </a:p>
          <a:p>
            <a:pPr marL="0" indent="0">
              <a:buNone/>
            </a:pPr>
            <a:r>
              <a:rPr lang="da-DK" dirty="0">
                <a:solidFill>
                  <a:schemeClr val="bg1"/>
                </a:solidFill>
              </a:rPr>
              <a:t>or sene henvisninger er stadig centrale årsager</a:t>
            </a:r>
            <a:endParaRPr lang="da-DK" dirty="0" smtClean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kyformet billedforklaring 4"/>
          <p:cNvSpPr/>
          <p:nvPr/>
        </p:nvSpPr>
        <p:spPr>
          <a:xfrm>
            <a:off x="4951660" y="5157192"/>
            <a:ext cx="3312369" cy="1374428"/>
          </a:xfrm>
          <a:prstGeom prst="cloudCallout">
            <a:avLst>
              <a:gd name="adj1" fmla="val -77424"/>
              <a:gd name="adj2" fmla="val 70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000" dirty="0" smtClean="0">
                <a:solidFill>
                  <a:schemeClr val="tx1"/>
                </a:solidFill>
              </a:rPr>
              <a:t>Manglende </a:t>
            </a:r>
            <a:r>
              <a:rPr lang="da-DK" sz="2000" dirty="0" smtClean="0">
                <a:solidFill>
                  <a:schemeClr val="tx1"/>
                </a:solidFill>
              </a:rPr>
              <a:t>kapacitet og sene henvisninger</a:t>
            </a:r>
            <a:endParaRPr lang="da-DK" sz="2000" dirty="0">
              <a:solidFill>
                <a:schemeClr val="tx1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475656" y="5589240"/>
            <a:ext cx="1944216" cy="76697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Døde </a:t>
            </a:r>
            <a:r>
              <a:rPr lang="da-DK" dirty="0"/>
              <a:t>før behandling</a:t>
            </a:r>
          </a:p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31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04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>
                <a:solidFill>
                  <a:schemeClr val="tx2"/>
                </a:solidFill>
              </a:rPr>
              <a:t>I</a:t>
            </a:r>
            <a:r>
              <a:rPr lang="da-DK" dirty="0" smtClean="0">
                <a:solidFill>
                  <a:schemeClr val="tx2"/>
                </a:solidFill>
              </a:rPr>
              <a:t>kke modtagne patienter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Gode og dårlige forklaringer</a:t>
            </a:r>
          </a:p>
          <a:p>
            <a:r>
              <a:rPr lang="da-DK" dirty="0" smtClean="0"/>
              <a:t>Opfylder ikke visitationskriterier		20</a:t>
            </a:r>
          </a:p>
          <a:p>
            <a:r>
              <a:rPr lang="da-DK" dirty="0" smtClean="0"/>
              <a:t>Ønskede ikke behandling				  6</a:t>
            </a:r>
          </a:p>
          <a:p>
            <a:r>
              <a:rPr lang="da-DK" dirty="0" smtClean="0"/>
              <a:t>Behandlet af anden palliativ enhed		67</a:t>
            </a:r>
          </a:p>
          <a:p>
            <a:endParaRPr lang="da-DK" dirty="0" smtClean="0"/>
          </a:p>
          <a:p>
            <a:r>
              <a:rPr lang="da-DK" dirty="0" smtClean="0"/>
              <a:t>Uegnet til behandling				  5</a:t>
            </a:r>
          </a:p>
          <a:p>
            <a:endParaRPr lang="da-DK" dirty="0"/>
          </a:p>
          <a:p>
            <a:r>
              <a:rPr lang="da-DK" dirty="0" smtClean="0"/>
              <a:t>Manglende kapacitet				  0</a:t>
            </a:r>
          </a:p>
          <a:p>
            <a:r>
              <a:rPr lang="da-DK" dirty="0" smtClean="0"/>
              <a:t>Døde før behandling				51</a:t>
            </a:r>
          </a:p>
          <a:p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74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Børnehospice / Sankt Lukas Stiftelsen</a:t>
            </a:r>
            <a:endParaRPr lang="da-DK"/>
          </a:p>
        </p:txBody>
      </p:sp>
      <p:pic>
        <p:nvPicPr>
          <p:cNvPr id="3" name="Content Placeholder 5"/>
          <p:cNvPicPr>
            <a:picLocks noChangeAspect="1"/>
          </p:cNvPicPr>
          <p:nvPr/>
        </p:nvPicPr>
        <p:blipFill>
          <a:blip r:embed="rId2"/>
          <a:srcRect l="-65468" r="-65468"/>
          <a:stretch>
            <a:fillRect/>
          </a:stretch>
        </p:blipFill>
        <p:spPr>
          <a:xfrm>
            <a:off x="251520" y="764704"/>
            <a:ext cx="10995539" cy="684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>
                <a:solidFill>
                  <a:schemeClr val="tx2"/>
                </a:solidFill>
              </a:rPr>
              <a:t>I</a:t>
            </a:r>
            <a:r>
              <a:rPr lang="da-DK" dirty="0" smtClean="0">
                <a:solidFill>
                  <a:schemeClr val="tx2"/>
                </a:solidFill>
              </a:rPr>
              <a:t>kke modtagne patienter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P</a:t>
            </a:r>
            <a:r>
              <a:rPr lang="da-DK" dirty="0" smtClean="0"/>
              <a:t>atienter</a:t>
            </a:r>
            <a:r>
              <a:rPr lang="da-DK" dirty="0"/>
              <a:t>, der </a:t>
            </a:r>
            <a:r>
              <a:rPr lang="da-DK" dirty="0" smtClean="0"/>
              <a:t>dør </a:t>
            </a:r>
            <a:r>
              <a:rPr lang="da-DK" dirty="0"/>
              <a:t>eller når at blive for dårlige, inden de får kontakt med specialiseret palliativ </a:t>
            </a:r>
            <a:r>
              <a:rPr lang="da-DK" dirty="0" smtClean="0"/>
              <a:t>indsats</a:t>
            </a:r>
          </a:p>
          <a:p>
            <a:endParaRPr lang="da-DK" dirty="0" smtClean="0"/>
          </a:p>
          <a:p>
            <a:r>
              <a:rPr lang="da-DK" dirty="0" smtClean="0"/>
              <a:t>Danmark: 					20 %</a:t>
            </a:r>
          </a:p>
          <a:p>
            <a:r>
              <a:rPr lang="da-DK" dirty="0" smtClean="0"/>
              <a:t>Hovedstaden: 				23 – 29 %</a:t>
            </a:r>
          </a:p>
          <a:p>
            <a:r>
              <a:rPr lang="da-DK" dirty="0" smtClean="0"/>
              <a:t>Sankt Lukas: 				30 – 40 %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Sankt Lukas før udvidelse: 		50 %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Sankt Lukas i 2007:			85 %</a:t>
            </a:r>
          </a:p>
          <a:p>
            <a:pPr marL="0" indent="0">
              <a:buNone/>
            </a:pPr>
            <a:endParaRPr lang="da-DK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a-DK" dirty="0" smtClean="0">
                <a:solidFill>
                  <a:schemeClr val="bg1"/>
                </a:solidFill>
              </a:rPr>
              <a:t>Stigende kapacitet, men også stigende søgning</a:t>
            </a:r>
          </a:p>
          <a:p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5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>
                <a:solidFill>
                  <a:schemeClr val="tx2"/>
                </a:solidFill>
              </a:rPr>
              <a:t>I</a:t>
            </a:r>
            <a:r>
              <a:rPr lang="da-DK" dirty="0" smtClean="0">
                <a:solidFill>
                  <a:schemeClr val="tx2"/>
                </a:solidFill>
              </a:rPr>
              <a:t>kke modtagne patienter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P</a:t>
            </a:r>
            <a:r>
              <a:rPr lang="da-DK" dirty="0" smtClean="0"/>
              <a:t>atienter</a:t>
            </a:r>
            <a:r>
              <a:rPr lang="da-DK" dirty="0"/>
              <a:t>, der </a:t>
            </a:r>
            <a:r>
              <a:rPr lang="da-DK" dirty="0" smtClean="0"/>
              <a:t>dør </a:t>
            </a:r>
            <a:r>
              <a:rPr lang="da-DK" dirty="0"/>
              <a:t>eller når at blive for dårlige, inden de får kontakt med specialiseret palliativ </a:t>
            </a:r>
            <a:r>
              <a:rPr lang="da-DK" dirty="0" smtClean="0"/>
              <a:t>indsats</a:t>
            </a:r>
          </a:p>
          <a:p>
            <a:endParaRPr lang="da-DK" dirty="0" smtClean="0"/>
          </a:p>
          <a:p>
            <a:r>
              <a:rPr lang="da-DK" dirty="0" smtClean="0"/>
              <a:t>Danmark: 					20 %</a:t>
            </a:r>
          </a:p>
          <a:p>
            <a:r>
              <a:rPr lang="da-DK" dirty="0" smtClean="0"/>
              <a:t>Hovedstaden: 				23 – 29 %</a:t>
            </a:r>
          </a:p>
          <a:p>
            <a:r>
              <a:rPr lang="da-DK" dirty="0" smtClean="0"/>
              <a:t>Sankt Lukas: 				30 – 40 %</a:t>
            </a:r>
          </a:p>
          <a:p>
            <a:r>
              <a:rPr lang="da-DK" dirty="0" smtClean="0"/>
              <a:t>Sankt Lukas før udvidelse: 		50 %</a:t>
            </a:r>
          </a:p>
          <a:p>
            <a:r>
              <a:rPr lang="da-DK" dirty="0" smtClean="0"/>
              <a:t>Sankt Lukas i 2007:			85 %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Stigende kapacitet, men også stigende søgning</a:t>
            </a:r>
          </a:p>
          <a:p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 txBox="1">
            <a:spLocks/>
          </p:cNvSpPr>
          <p:nvPr/>
        </p:nvSpPr>
        <p:spPr>
          <a:xfrm>
            <a:off x="971600" y="332656"/>
            <a:ext cx="72390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2200" b="1" smtClean="0"/>
              <a:t>Flowchart </a:t>
            </a:r>
            <a:r>
              <a:rPr lang="da-DK" sz="2200" smtClean="0"/>
              <a:t>over</a:t>
            </a:r>
            <a:r>
              <a:rPr lang="da-DK" sz="2200" b="1" smtClean="0"/>
              <a:t> henvisning af patienter</a:t>
            </a:r>
            <a:endParaRPr lang="da-DK" sz="2200" b="1" dirty="0"/>
          </a:p>
        </p:txBody>
      </p:sp>
      <p:sp>
        <p:nvSpPr>
          <p:cNvPr id="5" name="Rektangel 4"/>
          <p:cNvSpPr/>
          <p:nvPr/>
        </p:nvSpPr>
        <p:spPr>
          <a:xfrm>
            <a:off x="2734167" y="1268760"/>
            <a:ext cx="2557913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Henvises til Specialiseret palliativ indsats (SPI)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6283223" y="980728"/>
            <a:ext cx="2304256" cy="900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Opfylder ikke visitationskriterierne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508076" y="5589465"/>
            <a:ext cx="1604881" cy="62029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Uegnet til behandling</a:t>
            </a:r>
            <a:endParaRPr lang="da-DK" dirty="0"/>
          </a:p>
        </p:txBody>
      </p:sp>
      <p:sp>
        <p:nvSpPr>
          <p:cNvPr id="8" name="Rektangel 7"/>
          <p:cNvSpPr/>
          <p:nvPr/>
        </p:nvSpPr>
        <p:spPr>
          <a:xfrm>
            <a:off x="395536" y="2877384"/>
            <a:ext cx="2016224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Får SPI</a:t>
            </a:r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2421015" y="5885170"/>
            <a:ext cx="1620180" cy="61133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Ønskede ikke behandling</a:t>
            </a:r>
            <a:endParaRPr lang="da-DK" dirty="0"/>
          </a:p>
        </p:txBody>
      </p:sp>
      <p:sp>
        <p:nvSpPr>
          <p:cNvPr id="10" name="Rektangel 9"/>
          <p:cNvSpPr/>
          <p:nvPr/>
        </p:nvSpPr>
        <p:spPr>
          <a:xfrm>
            <a:off x="2887556" y="4017618"/>
            <a:ext cx="2269102" cy="70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Får ikke SPI</a:t>
            </a:r>
            <a:endParaRPr lang="da-DK" dirty="0"/>
          </a:p>
        </p:txBody>
      </p:sp>
      <p:sp>
        <p:nvSpPr>
          <p:cNvPr id="11" name="Rektangel 10"/>
          <p:cNvSpPr/>
          <p:nvPr/>
        </p:nvSpPr>
        <p:spPr>
          <a:xfrm>
            <a:off x="2869588" y="2877384"/>
            <a:ext cx="228707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Opfylder visitationskriterierne</a:t>
            </a:r>
            <a:endParaRPr lang="da-DK" dirty="0"/>
          </a:p>
        </p:txBody>
      </p:sp>
      <p:cxnSp>
        <p:nvCxnSpPr>
          <p:cNvPr id="12" name="Lige pilforbindelse 11"/>
          <p:cNvCxnSpPr/>
          <p:nvPr/>
        </p:nvCxnSpPr>
        <p:spPr>
          <a:xfrm>
            <a:off x="5292080" y="1484784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>
            <a:endCxn id="11" idx="0"/>
          </p:cNvCxnSpPr>
          <p:nvPr/>
        </p:nvCxnSpPr>
        <p:spPr>
          <a:xfrm>
            <a:off x="4013123" y="2492896"/>
            <a:ext cx="0" cy="384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/>
          <p:cNvCxnSpPr>
            <a:stCxn id="11" idx="1"/>
            <a:endCxn id="8" idx="3"/>
          </p:cNvCxnSpPr>
          <p:nvPr/>
        </p:nvCxnSpPr>
        <p:spPr>
          <a:xfrm flipH="1">
            <a:off x="2411760" y="3273428"/>
            <a:ext cx="4578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6283223" y="4725143"/>
            <a:ext cx="1944216" cy="622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Døde </a:t>
            </a:r>
            <a:r>
              <a:rPr lang="da-DK" dirty="0"/>
              <a:t>før behandling</a:t>
            </a:r>
          </a:p>
          <a:p>
            <a:pPr algn="ctr"/>
            <a:endParaRPr lang="da-DK" dirty="0"/>
          </a:p>
        </p:txBody>
      </p:sp>
      <p:sp>
        <p:nvSpPr>
          <p:cNvPr id="16" name="Rektangel 15"/>
          <p:cNvSpPr/>
          <p:nvPr/>
        </p:nvSpPr>
        <p:spPr>
          <a:xfrm>
            <a:off x="5959187" y="5580561"/>
            <a:ext cx="1476164" cy="6113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Manglende kapacitet</a:t>
            </a:r>
            <a:endParaRPr lang="da-DK" dirty="0"/>
          </a:p>
        </p:txBody>
      </p:sp>
      <p:sp>
        <p:nvSpPr>
          <p:cNvPr id="17" name="Rektangel 16"/>
          <p:cNvSpPr/>
          <p:nvPr/>
        </p:nvSpPr>
        <p:spPr>
          <a:xfrm>
            <a:off x="4395109" y="5909053"/>
            <a:ext cx="1376517" cy="6202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Anden årsag</a:t>
            </a:r>
          </a:p>
        </p:txBody>
      </p:sp>
      <p:cxnSp>
        <p:nvCxnSpPr>
          <p:cNvPr id="18" name="Lige pilforbindelse 17"/>
          <p:cNvCxnSpPr>
            <a:stCxn id="10" idx="2"/>
            <a:endCxn id="7" idx="3"/>
          </p:cNvCxnSpPr>
          <p:nvPr/>
        </p:nvCxnSpPr>
        <p:spPr>
          <a:xfrm flipH="1">
            <a:off x="2112957" y="4725143"/>
            <a:ext cx="1909150" cy="1174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/>
          <p:cNvCxnSpPr/>
          <p:nvPr/>
        </p:nvCxnSpPr>
        <p:spPr>
          <a:xfrm flipH="1">
            <a:off x="3419872" y="4725142"/>
            <a:ext cx="602236" cy="1160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pilforbindelse 19"/>
          <p:cNvCxnSpPr>
            <a:stCxn id="10" idx="2"/>
            <a:endCxn id="17" idx="0"/>
          </p:cNvCxnSpPr>
          <p:nvPr/>
        </p:nvCxnSpPr>
        <p:spPr>
          <a:xfrm>
            <a:off x="4022107" y="4725143"/>
            <a:ext cx="1061261" cy="118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pilforbindelse 20"/>
          <p:cNvCxnSpPr>
            <a:stCxn id="10" idx="2"/>
            <a:endCxn id="16" idx="0"/>
          </p:cNvCxnSpPr>
          <p:nvPr/>
        </p:nvCxnSpPr>
        <p:spPr>
          <a:xfrm>
            <a:off x="4022107" y="4725143"/>
            <a:ext cx="2675162" cy="855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pilforbindelse 21"/>
          <p:cNvCxnSpPr>
            <a:stCxn id="10" idx="2"/>
            <a:endCxn id="15" idx="1"/>
          </p:cNvCxnSpPr>
          <p:nvPr/>
        </p:nvCxnSpPr>
        <p:spPr>
          <a:xfrm>
            <a:off x="4022107" y="4725143"/>
            <a:ext cx="2261116" cy="311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pilforbindelse 22"/>
          <p:cNvCxnSpPr>
            <a:endCxn id="10" idx="0"/>
          </p:cNvCxnSpPr>
          <p:nvPr/>
        </p:nvCxnSpPr>
        <p:spPr>
          <a:xfrm>
            <a:off x="4013123" y="3669472"/>
            <a:ext cx="8984" cy="348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ktangel 23"/>
          <p:cNvSpPr/>
          <p:nvPr/>
        </p:nvSpPr>
        <p:spPr>
          <a:xfrm>
            <a:off x="395535" y="4725143"/>
            <a:ext cx="1944217" cy="6229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Behandlet af anden SPI enhed</a:t>
            </a:r>
            <a:endParaRPr lang="da-DK" dirty="0"/>
          </a:p>
        </p:txBody>
      </p:sp>
      <p:sp>
        <p:nvSpPr>
          <p:cNvPr id="25" name="Rektangel 24"/>
          <p:cNvSpPr/>
          <p:nvPr/>
        </p:nvSpPr>
        <p:spPr>
          <a:xfrm>
            <a:off x="6299172" y="2085296"/>
            <a:ext cx="2304256" cy="79208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Kan ikke afgøres om visitationskriterierne er opfyldt</a:t>
            </a:r>
            <a:endParaRPr lang="da-DK" dirty="0"/>
          </a:p>
        </p:txBody>
      </p:sp>
      <p:cxnSp>
        <p:nvCxnSpPr>
          <p:cNvPr id="26" name="Lige pilforbindelse 25"/>
          <p:cNvCxnSpPr/>
          <p:nvPr/>
        </p:nvCxnSpPr>
        <p:spPr>
          <a:xfrm>
            <a:off x="5292080" y="2348880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pilforbindelse 26"/>
          <p:cNvCxnSpPr>
            <a:stCxn id="10" idx="2"/>
            <a:endCxn id="24" idx="3"/>
          </p:cNvCxnSpPr>
          <p:nvPr/>
        </p:nvCxnSpPr>
        <p:spPr bwMode="auto">
          <a:xfrm flipH="1">
            <a:off x="2339752" y="4725143"/>
            <a:ext cx="1682355" cy="3114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14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 txBox="1">
            <a:spLocks/>
          </p:cNvSpPr>
          <p:nvPr/>
        </p:nvSpPr>
        <p:spPr>
          <a:xfrm>
            <a:off x="971600" y="332656"/>
            <a:ext cx="72390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2200" b="1" smtClean="0"/>
              <a:t>Flowchart </a:t>
            </a:r>
            <a:r>
              <a:rPr lang="da-DK" sz="2200" smtClean="0"/>
              <a:t>over</a:t>
            </a:r>
            <a:r>
              <a:rPr lang="da-DK" sz="2200" b="1" smtClean="0"/>
              <a:t> henvisning af patienter</a:t>
            </a:r>
            <a:endParaRPr lang="da-DK" sz="2200" b="1" dirty="0"/>
          </a:p>
        </p:txBody>
      </p:sp>
      <p:sp>
        <p:nvSpPr>
          <p:cNvPr id="5" name="Rektangel 4"/>
          <p:cNvSpPr/>
          <p:nvPr/>
        </p:nvSpPr>
        <p:spPr>
          <a:xfrm>
            <a:off x="2734167" y="1268760"/>
            <a:ext cx="2557913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Henvises til Specialiseret palliativ indsats (SPI)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6283223" y="980728"/>
            <a:ext cx="2304256" cy="900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Opfylder ikke visitationskriterierne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508076" y="5589465"/>
            <a:ext cx="1604881" cy="62029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Uegnet til behandling</a:t>
            </a:r>
            <a:endParaRPr lang="da-DK" dirty="0"/>
          </a:p>
        </p:txBody>
      </p:sp>
      <p:sp>
        <p:nvSpPr>
          <p:cNvPr id="8" name="Rektangel 7"/>
          <p:cNvSpPr/>
          <p:nvPr/>
        </p:nvSpPr>
        <p:spPr>
          <a:xfrm>
            <a:off x="395536" y="2877384"/>
            <a:ext cx="2016224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Får SPI</a:t>
            </a:r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2421015" y="5885170"/>
            <a:ext cx="1620180" cy="61133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Ønskede ikke behandling</a:t>
            </a:r>
            <a:endParaRPr lang="da-DK" dirty="0"/>
          </a:p>
        </p:txBody>
      </p:sp>
      <p:sp>
        <p:nvSpPr>
          <p:cNvPr id="10" name="Rektangel 9"/>
          <p:cNvSpPr/>
          <p:nvPr/>
        </p:nvSpPr>
        <p:spPr>
          <a:xfrm>
            <a:off x="2887556" y="4017618"/>
            <a:ext cx="2269102" cy="70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Får ikke SPI</a:t>
            </a:r>
            <a:endParaRPr lang="da-DK" dirty="0"/>
          </a:p>
        </p:txBody>
      </p:sp>
      <p:sp>
        <p:nvSpPr>
          <p:cNvPr id="11" name="Rektangel 10"/>
          <p:cNvSpPr/>
          <p:nvPr/>
        </p:nvSpPr>
        <p:spPr>
          <a:xfrm>
            <a:off x="2869588" y="2877384"/>
            <a:ext cx="228707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Opfylder visitationskriterierne</a:t>
            </a:r>
            <a:endParaRPr lang="da-DK" dirty="0"/>
          </a:p>
        </p:txBody>
      </p:sp>
      <p:cxnSp>
        <p:nvCxnSpPr>
          <p:cNvPr id="12" name="Lige pilforbindelse 11"/>
          <p:cNvCxnSpPr/>
          <p:nvPr/>
        </p:nvCxnSpPr>
        <p:spPr>
          <a:xfrm>
            <a:off x="5292080" y="1484784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>
            <a:endCxn id="11" idx="0"/>
          </p:cNvCxnSpPr>
          <p:nvPr/>
        </p:nvCxnSpPr>
        <p:spPr>
          <a:xfrm>
            <a:off x="4013123" y="2492896"/>
            <a:ext cx="0" cy="384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/>
          <p:cNvCxnSpPr>
            <a:stCxn id="11" idx="1"/>
            <a:endCxn id="8" idx="3"/>
          </p:cNvCxnSpPr>
          <p:nvPr/>
        </p:nvCxnSpPr>
        <p:spPr>
          <a:xfrm flipH="1">
            <a:off x="2411760" y="3273428"/>
            <a:ext cx="4578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6283223" y="4725143"/>
            <a:ext cx="1944216" cy="622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Døde </a:t>
            </a:r>
            <a:r>
              <a:rPr lang="da-DK" dirty="0"/>
              <a:t>før behandling</a:t>
            </a:r>
          </a:p>
          <a:p>
            <a:pPr algn="ctr"/>
            <a:endParaRPr lang="da-DK" dirty="0"/>
          </a:p>
        </p:txBody>
      </p:sp>
      <p:sp>
        <p:nvSpPr>
          <p:cNvPr id="16" name="Rektangel 15"/>
          <p:cNvSpPr/>
          <p:nvPr/>
        </p:nvSpPr>
        <p:spPr>
          <a:xfrm>
            <a:off x="5959187" y="5580561"/>
            <a:ext cx="1476164" cy="6113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Manglende kapacitet</a:t>
            </a:r>
            <a:endParaRPr lang="da-DK" dirty="0"/>
          </a:p>
        </p:txBody>
      </p:sp>
      <p:sp>
        <p:nvSpPr>
          <p:cNvPr id="17" name="Rektangel 16"/>
          <p:cNvSpPr/>
          <p:nvPr/>
        </p:nvSpPr>
        <p:spPr>
          <a:xfrm>
            <a:off x="4395109" y="5909053"/>
            <a:ext cx="1376517" cy="6202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Anden årsag</a:t>
            </a:r>
          </a:p>
        </p:txBody>
      </p:sp>
      <p:cxnSp>
        <p:nvCxnSpPr>
          <p:cNvPr id="18" name="Lige pilforbindelse 17"/>
          <p:cNvCxnSpPr>
            <a:stCxn id="10" idx="2"/>
            <a:endCxn id="7" idx="3"/>
          </p:cNvCxnSpPr>
          <p:nvPr/>
        </p:nvCxnSpPr>
        <p:spPr>
          <a:xfrm flipH="1">
            <a:off x="2112957" y="4725143"/>
            <a:ext cx="1909150" cy="1174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/>
          <p:cNvCxnSpPr/>
          <p:nvPr/>
        </p:nvCxnSpPr>
        <p:spPr>
          <a:xfrm flipH="1">
            <a:off x="3419872" y="4725142"/>
            <a:ext cx="602236" cy="1160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pilforbindelse 19"/>
          <p:cNvCxnSpPr>
            <a:stCxn id="10" idx="2"/>
            <a:endCxn id="17" idx="0"/>
          </p:cNvCxnSpPr>
          <p:nvPr/>
        </p:nvCxnSpPr>
        <p:spPr>
          <a:xfrm>
            <a:off x="4022107" y="4725143"/>
            <a:ext cx="1061261" cy="118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pilforbindelse 20"/>
          <p:cNvCxnSpPr>
            <a:stCxn id="10" idx="2"/>
            <a:endCxn id="16" idx="0"/>
          </p:cNvCxnSpPr>
          <p:nvPr/>
        </p:nvCxnSpPr>
        <p:spPr>
          <a:xfrm>
            <a:off x="4022107" y="4725143"/>
            <a:ext cx="2675162" cy="855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pilforbindelse 21"/>
          <p:cNvCxnSpPr>
            <a:stCxn id="10" idx="2"/>
            <a:endCxn id="15" idx="1"/>
          </p:cNvCxnSpPr>
          <p:nvPr/>
        </p:nvCxnSpPr>
        <p:spPr>
          <a:xfrm>
            <a:off x="4022107" y="4725143"/>
            <a:ext cx="2261116" cy="311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pilforbindelse 22"/>
          <p:cNvCxnSpPr>
            <a:endCxn id="10" idx="0"/>
          </p:cNvCxnSpPr>
          <p:nvPr/>
        </p:nvCxnSpPr>
        <p:spPr>
          <a:xfrm>
            <a:off x="4013123" y="3669472"/>
            <a:ext cx="8984" cy="348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ktangel 23"/>
          <p:cNvSpPr/>
          <p:nvPr/>
        </p:nvSpPr>
        <p:spPr>
          <a:xfrm>
            <a:off x="395535" y="4725143"/>
            <a:ext cx="1944217" cy="6229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Behandlet af anden SPI enhed</a:t>
            </a:r>
            <a:endParaRPr lang="da-DK" dirty="0"/>
          </a:p>
        </p:txBody>
      </p:sp>
      <p:sp>
        <p:nvSpPr>
          <p:cNvPr id="25" name="Rektangel 24"/>
          <p:cNvSpPr/>
          <p:nvPr/>
        </p:nvSpPr>
        <p:spPr>
          <a:xfrm>
            <a:off x="6299172" y="2085296"/>
            <a:ext cx="2304256" cy="79208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Kan ikke afgøres om visitationskriterierne er opfyldt</a:t>
            </a:r>
            <a:endParaRPr lang="da-DK" dirty="0"/>
          </a:p>
        </p:txBody>
      </p:sp>
      <p:cxnSp>
        <p:nvCxnSpPr>
          <p:cNvPr id="26" name="Lige pilforbindelse 25"/>
          <p:cNvCxnSpPr/>
          <p:nvPr/>
        </p:nvCxnSpPr>
        <p:spPr>
          <a:xfrm>
            <a:off x="5292080" y="2348880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pilforbindelse 26"/>
          <p:cNvCxnSpPr>
            <a:stCxn id="10" idx="2"/>
            <a:endCxn id="24" idx="3"/>
          </p:cNvCxnSpPr>
          <p:nvPr/>
        </p:nvCxnSpPr>
        <p:spPr bwMode="auto">
          <a:xfrm flipH="1">
            <a:off x="2339752" y="4725143"/>
            <a:ext cx="1682355" cy="3114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Skyformet billedforklaring 29"/>
          <p:cNvSpPr/>
          <p:nvPr/>
        </p:nvSpPr>
        <p:spPr>
          <a:xfrm>
            <a:off x="5795626" y="3068960"/>
            <a:ext cx="3312369" cy="1374428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000" dirty="0" smtClean="0">
                <a:solidFill>
                  <a:schemeClr val="tx1"/>
                </a:solidFill>
              </a:rPr>
              <a:t>Manglende </a:t>
            </a:r>
            <a:r>
              <a:rPr lang="da-DK" sz="2000" dirty="0" smtClean="0">
                <a:solidFill>
                  <a:schemeClr val="tx1"/>
                </a:solidFill>
              </a:rPr>
              <a:t>kapacitet og sene henvisninger</a:t>
            </a:r>
            <a:endParaRPr lang="da-DK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6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Døde før behandling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Kigget på </a:t>
            </a:r>
          </a:p>
          <a:p>
            <a:r>
              <a:rPr lang="da-DK" dirty="0" smtClean="0"/>
              <a:t>155 ikke-modtagne patienter</a:t>
            </a:r>
          </a:p>
          <a:p>
            <a:r>
              <a:rPr lang="da-DK" dirty="0" smtClean="0"/>
              <a:t>Henvist til Sankt Lukas 2. halvår 2016</a:t>
            </a:r>
          </a:p>
          <a:p>
            <a:r>
              <a:rPr lang="da-DK" dirty="0" smtClean="0"/>
              <a:t>Heraf var 51 ”døde før behandling”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9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2"/>
                </a:solidFill>
              </a:rPr>
              <a:t>Forskellighed i visitation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dirty="0" smtClean="0"/>
              <a:t>Henvisningskriterier og visitationsprincipper er forholdsvis ens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Men der er forskelle, fx</a:t>
            </a:r>
          </a:p>
          <a:p>
            <a:r>
              <a:rPr lang="da-DK" dirty="0" smtClean="0"/>
              <a:t>Patient visiteres i rækkefølge &gt; &lt; efter behov</a:t>
            </a:r>
          </a:p>
          <a:p>
            <a:r>
              <a:rPr lang="da-DK" dirty="0" smtClean="0"/>
              <a:t>Visitation ved besøg &gt; &lt; telefon/papirer</a:t>
            </a:r>
          </a:p>
          <a:p>
            <a:r>
              <a:rPr lang="da-DK" dirty="0" smtClean="0"/>
              <a:t>Der gives konkret dato eller ej (et par uger frem)</a:t>
            </a:r>
          </a:p>
          <a:p>
            <a:r>
              <a:rPr lang="da-DK" dirty="0" smtClean="0"/>
              <a:t>Alle diagnoser/tilstande eller afgrænset</a:t>
            </a:r>
          </a:p>
          <a:p>
            <a:r>
              <a:rPr lang="da-DK" dirty="0" smtClean="0"/>
              <a:t>Hvordan håndteres ”for tidlige” og ”for sene”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29" y="44624"/>
            <a:ext cx="872371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5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1525</TotalTime>
  <Words>1378</Words>
  <Application>Microsoft Office PowerPoint</Application>
  <PresentationFormat>Skærmshow (4:3)</PresentationFormat>
  <Paragraphs>572</Paragraphs>
  <Slides>26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26</vt:i4>
      </vt:variant>
    </vt:vector>
  </HeadingPairs>
  <TitlesOfParts>
    <vt:vector size="27" baseType="lpstr">
      <vt:lpstr>Kontortema</vt:lpstr>
      <vt:lpstr>PowerPoint-præsentation</vt:lpstr>
      <vt:lpstr>Formål</vt:lpstr>
      <vt:lpstr>PowerPoint-præsentation</vt:lpstr>
      <vt:lpstr>Ikke modtagne patienter</vt:lpstr>
      <vt:lpstr>Ikke modtagne patienter</vt:lpstr>
      <vt:lpstr>PowerPoint-præsentation</vt:lpstr>
      <vt:lpstr>PowerPoint-præsentation</vt:lpstr>
      <vt:lpstr>Døde før behandling</vt:lpstr>
      <vt:lpstr>Forskellighed i visitation</vt:lpstr>
      <vt:lpstr>Visitation på Sankt Lukas</vt:lpstr>
      <vt:lpstr>Visitation på Sankt Lukas</vt:lpstr>
      <vt:lpstr>Døde før behandling</vt:lpstr>
      <vt:lpstr>Døde før behandling</vt:lpstr>
      <vt:lpstr>Døde før behandling</vt:lpstr>
      <vt:lpstr>Døde før behandling</vt:lpstr>
      <vt:lpstr>Døde før behandling</vt:lpstr>
      <vt:lpstr>Døde før behandling</vt:lpstr>
      <vt:lpstr>Døde før behandling</vt:lpstr>
      <vt:lpstr>Døde før behandling</vt:lpstr>
      <vt:lpstr>Døde før behandling</vt:lpstr>
      <vt:lpstr>Døde før behandling</vt:lpstr>
      <vt:lpstr>Døde før behandling</vt:lpstr>
      <vt:lpstr>Rejser nogle spørgsmål</vt:lpstr>
      <vt:lpstr>PowerPoint-præsentation</vt:lpstr>
      <vt:lpstr>PowerPoint-præsentation</vt:lpstr>
      <vt:lpstr>Ikke modtagne patienter</vt:lpstr>
    </vt:vector>
  </TitlesOfParts>
  <Company>Sankt Lukas Stiftelsen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Sankt Lukas Børnehospice</dc:title>
  <dc:creator>Signe Hørlück</dc:creator>
  <cp:lastModifiedBy>Thomas Feveile</cp:lastModifiedBy>
  <cp:revision>69</cp:revision>
  <cp:lastPrinted>2015-01-23T10:35:01Z</cp:lastPrinted>
  <dcterms:created xsi:type="dcterms:W3CDTF">2014-09-26T08:44:31Z</dcterms:created>
  <dcterms:modified xsi:type="dcterms:W3CDTF">2017-03-15T06:47:55Z</dcterms:modified>
</cp:coreProperties>
</file>