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316" r:id="rId3"/>
    <p:sldId id="343" r:id="rId4"/>
    <p:sldId id="328" r:id="rId5"/>
    <p:sldId id="332" r:id="rId6"/>
    <p:sldId id="334" r:id="rId7"/>
    <p:sldId id="312" r:id="rId8"/>
    <p:sldId id="313" r:id="rId9"/>
    <p:sldId id="342" r:id="rId10"/>
    <p:sldId id="318" r:id="rId11"/>
    <p:sldId id="335" r:id="rId12"/>
    <p:sldId id="336" r:id="rId13"/>
    <p:sldId id="337" r:id="rId14"/>
    <p:sldId id="338" r:id="rId15"/>
    <p:sldId id="339" r:id="rId16"/>
    <p:sldId id="341" r:id="rId17"/>
  </p:sldIdLst>
  <p:sldSz cx="9144000" cy="6858000" type="screen4x3"/>
  <p:notesSz cx="6797675" cy="9926638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D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4629" autoAdjust="0"/>
    <p:restoredTop sz="93742" autoAdjust="0"/>
  </p:normalViewPr>
  <p:slideViewPr>
    <p:cSldViewPr>
      <p:cViewPr varScale="1">
        <p:scale>
          <a:sx n="83" d="100"/>
          <a:sy n="83" d="100"/>
        </p:scale>
        <p:origin x="-147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702" y="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GHNAS03.regionh.top.local\REGION\DPDadgang\Ph.d\Opl&#230;g\graf_henviste_DMCGPAL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-2.7777777777777779E-3"/>
                  <c:y val="0.254629629629629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39-4278-9B30-0F16009B3993}"/>
                </c:ext>
              </c:extLst>
            </c:dLbl>
            <c:dLbl>
              <c:idx val="1"/>
              <c:layout>
                <c:manualLayout>
                  <c:x val="0"/>
                  <c:y val="0.37962962962962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39-4278-9B30-0F16009B3993}"/>
                </c:ext>
              </c:extLst>
            </c:dLbl>
            <c:dLbl>
              <c:idx val="2"/>
              <c:layout>
                <c:manualLayout>
                  <c:x val="0"/>
                  <c:y val="0.620370370370370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39-4278-9B30-0F16009B3993}"/>
                </c:ext>
              </c:extLst>
            </c:dLbl>
            <c:dLbl>
              <c:idx val="3"/>
              <c:layout>
                <c:manualLayout>
                  <c:x val="0"/>
                  <c:y val="0.518518518518518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39-4278-9B30-0F16009B3993}"/>
                </c:ext>
              </c:extLst>
            </c:dLbl>
            <c:dLbl>
              <c:idx val="4"/>
              <c:layout>
                <c:manualLayout>
                  <c:x val="0"/>
                  <c:y val="0.337962962962962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39-4278-9B30-0F16009B3993}"/>
                </c:ext>
              </c:extLst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'Ark1'!$A$32:$A$36</c:f>
              <c:strCache>
                <c:ptCount val="5"/>
                <c:pt idx="0">
                  <c:v>Region H</c:v>
                </c:pt>
                <c:pt idx="1">
                  <c:v>Region Sjælland</c:v>
                </c:pt>
                <c:pt idx="2">
                  <c:v>Region Nord</c:v>
                </c:pt>
                <c:pt idx="3">
                  <c:v>Region Midt</c:v>
                </c:pt>
                <c:pt idx="4">
                  <c:v>Region Syd</c:v>
                </c:pt>
              </c:strCache>
            </c:strRef>
          </c:cat>
          <c:val>
            <c:numRef>
              <c:f>'Ark1'!$B$32:$B$36</c:f>
              <c:numCache>
                <c:formatCode>General</c:formatCode>
                <c:ptCount val="5"/>
                <c:pt idx="0">
                  <c:v>74</c:v>
                </c:pt>
                <c:pt idx="1">
                  <c:v>79</c:v>
                </c:pt>
                <c:pt idx="2">
                  <c:v>88</c:v>
                </c:pt>
                <c:pt idx="3">
                  <c:v>84</c:v>
                </c:pt>
                <c:pt idx="4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39-4278-9B30-0F16009B39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275904"/>
        <c:axId val="57277440"/>
      </c:barChart>
      <c:catAx>
        <c:axId val="57275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7277440"/>
        <c:crosses val="autoZero"/>
        <c:auto val="1"/>
        <c:lblAlgn val="ctr"/>
        <c:lblOffset val="100"/>
        <c:noMultiLvlLbl val="0"/>
      </c:catAx>
      <c:valAx>
        <c:axId val="57277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7275904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2.7777777777777779E-3"/>
                  <c:y val="0.541666666666666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54-4826-B2D2-12D6DD40E1EB}"/>
                </c:ext>
              </c:extLst>
            </c:dLbl>
            <c:dLbl>
              <c:idx val="1"/>
              <c:layout>
                <c:manualLayout>
                  <c:x val="-2.7777777777777779E-3"/>
                  <c:y val="0.421296296296296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54-4826-B2D2-12D6DD40E1EB}"/>
                </c:ext>
              </c:extLst>
            </c:dLbl>
            <c:dLbl>
              <c:idx val="2"/>
              <c:layout>
                <c:manualLayout>
                  <c:x val="0"/>
                  <c:y val="0.194444079906678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54-4826-B2D2-12D6DD40E1EB}"/>
                </c:ext>
              </c:extLst>
            </c:dLbl>
            <c:dLbl>
              <c:idx val="3"/>
              <c:layout>
                <c:manualLayout>
                  <c:x val="0"/>
                  <c:y val="0.319444444444444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54-4826-B2D2-12D6DD40E1EB}"/>
                </c:ext>
              </c:extLst>
            </c:dLbl>
            <c:dLbl>
              <c:idx val="4"/>
              <c:layout>
                <c:manualLayout>
                  <c:x val="0"/>
                  <c:y val="0.47685185185185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54-4826-B2D2-12D6DD40E1EB}"/>
                </c:ext>
              </c:extLst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'Ark1'!$A$5:$A$9</c:f>
              <c:strCache>
                <c:ptCount val="5"/>
                <c:pt idx="0">
                  <c:v>Region H</c:v>
                </c:pt>
                <c:pt idx="1">
                  <c:v>Region Sjælland</c:v>
                </c:pt>
                <c:pt idx="2">
                  <c:v>Region Nord</c:v>
                </c:pt>
                <c:pt idx="3">
                  <c:v>Region Midt</c:v>
                </c:pt>
                <c:pt idx="4">
                  <c:v>Region Syd</c:v>
                </c:pt>
              </c:strCache>
            </c:strRef>
          </c:cat>
          <c:val>
            <c:numRef>
              <c:f>'Ark1'!$B$5:$B$9</c:f>
              <c:numCache>
                <c:formatCode>General</c:formatCode>
                <c:ptCount val="5"/>
                <c:pt idx="0">
                  <c:v>26</c:v>
                </c:pt>
                <c:pt idx="1">
                  <c:v>21</c:v>
                </c:pt>
                <c:pt idx="2">
                  <c:v>12</c:v>
                </c:pt>
                <c:pt idx="3">
                  <c:v>16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54-4826-B2D2-12D6DD40E1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131968"/>
        <c:axId val="58133504"/>
      </c:barChart>
      <c:catAx>
        <c:axId val="58131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8133504"/>
        <c:crosses val="autoZero"/>
        <c:auto val="1"/>
        <c:lblAlgn val="ctr"/>
        <c:lblOffset val="100"/>
        <c:noMultiLvlLbl val="0"/>
      </c:catAx>
      <c:valAx>
        <c:axId val="58133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131968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noProof="1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noProof="1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1"/>
              <a:t>Click to edit Master text styles</a:t>
            </a:r>
          </a:p>
          <a:p>
            <a:pPr lvl="1"/>
            <a:r>
              <a:rPr lang="da-DK" noProof="1"/>
              <a:t>Second level</a:t>
            </a:r>
          </a:p>
          <a:p>
            <a:pPr lvl="2"/>
            <a:r>
              <a:rPr lang="da-DK" noProof="1"/>
              <a:t>Third level</a:t>
            </a:r>
          </a:p>
          <a:p>
            <a:pPr lvl="3"/>
            <a:r>
              <a:rPr lang="da-DK" noProof="1"/>
              <a:t>Fourth level</a:t>
            </a:r>
          </a:p>
          <a:p>
            <a:pPr lvl="4"/>
            <a:r>
              <a:rPr lang="da-DK" noProof="1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noProof="1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noProof="1" smtClean="0"/>
            </a:lvl1pPr>
          </a:lstStyle>
          <a:p>
            <a:pPr>
              <a:defRPr/>
            </a:pPr>
            <a:fld id="{48395ACC-3A5B-493F-9E00-4B694852507E}" type="slidenum">
              <a:rPr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9618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95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79948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8600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12870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1287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12870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12870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aseline="0" dirty="0"/>
              <a:t>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8600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10778-514A-44AA-8980-3C632806F7DD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935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10778-514A-44AA-8980-3C632806F7DD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9356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431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7994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7994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95ACC-3A5B-493F-9E00-4B694852507E}" type="slidenum">
              <a:rPr lang="da-DK" smtClean="0"/>
              <a:pPr>
                <a:defRPr/>
              </a:pPr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6132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Hosp_Neutral_Fo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5076825" y="125413"/>
            <a:ext cx="4068763" cy="747712"/>
            <a:chOff x="3265" y="79"/>
            <a:chExt cx="2563" cy="471"/>
          </a:xfrm>
        </p:grpSpPr>
        <p:sp>
          <p:nvSpPr>
            <p:cNvPr id="6" name="Line 29"/>
            <p:cNvSpPr>
              <a:spLocks noChangeShapeType="1"/>
            </p:cNvSpPr>
            <p:nvPr/>
          </p:nvSpPr>
          <p:spPr bwMode="auto">
            <a:xfrm flipH="1">
              <a:off x="3265" y="520"/>
              <a:ext cx="2563" cy="0"/>
            </a:xfrm>
            <a:prstGeom prst="line">
              <a:avLst/>
            </a:prstGeom>
            <a:noFill/>
            <a:ln w="6350">
              <a:solidFill>
                <a:srgbClr val="2A216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9" y="246"/>
              <a:ext cx="168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4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5" y="79"/>
              <a:ext cx="340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25650" y="2286000"/>
            <a:ext cx="6553200" cy="2667000"/>
          </a:xfrm>
        </p:spPr>
        <p:txBody>
          <a:bodyPr anchor="t"/>
          <a:lstStyle>
            <a:lvl1pPr>
              <a:defRPr sz="3700" noProof="1">
                <a:solidFill>
                  <a:srgbClr val="FFFFFF"/>
                </a:solidFill>
              </a:defRPr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5410200"/>
            <a:ext cx="6553200" cy="838200"/>
          </a:xfrm>
        </p:spPr>
        <p:txBody>
          <a:bodyPr/>
          <a:lstStyle>
            <a:lvl1pPr>
              <a:defRPr sz="1600" noProof="1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 dirty="0"/>
              <a:t>Bispebjerg og Frederiksberg Hospitaler, Københavns Universitet</a:t>
            </a:r>
            <a:endParaRPr lang="da-DK" noProof="1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032000" y="64008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Titel/beskrivelse (Sidehoved/fod)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77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 dirty="0"/>
              <a:t>Bispebjerg og Frederiksberg Hospitaler, Københavns Universitet</a:t>
            </a:r>
            <a:endParaRPr lang="da-DK" noProof="1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281977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00850" y="838200"/>
            <a:ext cx="1809750" cy="5486400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371600" y="838200"/>
            <a:ext cx="5276850" cy="5486400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 dirty="0"/>
              <a:t>Bispebjerg og Frederiksberg Hospitaler, Københavns Universitet</a:t>
            </a:r>
            <a:endParaRPr lang="da-DK" noProof="1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50338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 dirty="0"/>
              <a:t>Bispebjerg og Frederiksberg Hospitaler, Københavns Universitet</a:t>
            </a:r>
            <a:endParaRPr lang="da-DK" noProof="1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19898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 dirty="0"/>
              <a:t>Bispebjerg og Frederiksberg Hospitaler, Københavns Universitet</a:t>
            </a:r>
            <a:endParaRPr lang="da-DK" noProof="1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413113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371600" y="1819275"/>
            <a:ext cx="3543300" cy="4505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067300" y="1819275"/>
            <a:ext cx="3543300" cy="4505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 dirty="0"/>
              <a:t>Bispebjerg og Frederiksberg Hospitaler, Københavns Universitet</a:t>
            </a:r>
            <a:endParaRPr lang="da-DK" noProof="1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187670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 dirty="0"/>
              <a:t>Bispebjerg og Frederiksberg Hospitaler, Københavns Universitet</a:t>
            </a:r>
            <a:endParaRPr lang="da-DK" noProof="1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184478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 dirty="0"/>
              <a:t>Bispebjerg og Frederiksberg Hospitaler, Københavns Universitet</a:t>
            </a:r>
            <a:endParaRPr lang="da-DK" noProof="1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409690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 dirty="0"/>
              <a:t>Bispebjerg og Frederiksberg Hospitaler, Københavns Universitet</a:t>
            </a:r>
            <a:endParaRPr lang="da-DK" noProof="1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252978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 dirty="0"/>
              <a:t>Bispebjerg og Frederiksberg Hospitaler, Københavns Universitet</a:t>
            </a:r>
            <a:endParaRPr lang="da-DK" noProof="1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318614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 dirty="0"/>
              <a:t>Bispebjerg og Frederiksberg Hospitaler, Københavns Universitet</a:t>
            </a:r>
            <a:endParaRPr lang="da-DK" noProof="1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420379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1" descr="Hosp_Neutral_Bag_s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838200"/>
            <a:ext cx="7239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1"/>
              <a:t>Klik for at redigere titeltypografi i masteren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819275"/>
            <a:ext cx="723900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1"/>
              <a:t>Klik for at redigere teksttypografierne i masteren</a:t>
            </a:r>
          </a:p>
          <a:p>
            <a:pPr lvl="1"/>
            <a:r>
              <a:rPr lang="da-DK" noProof="1"/>
              <a:t>Andet niveau</a:t>
            </a:r>
          </a:p>
          <a:p>
            <a:pPr lvl="2"/>
            <a:r>
              <a:rPr lang="da-DK" noProof="1"/>
              <a:t>Tredje niveau</a:t>
            </a:r>
          </a:p>
          <a:p>
            <a:pPr lvl="3"/>
            <a:r>
              <a:rPr lang="da-DK" noProof="1"/>
              <a:t>Fjerde niveau</a:t>
            </a:r>
          </a:p>
          <a:p>
            <a:pPr lvl="4"/>
            <a:r>
              <a:rPr lang="da-DK" noProof="1"/>
              <a:t>Femte 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16463" y="6400800"/>
            <a:ext cx="3894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r>
              <a:rPr lang="da-DK" dirty="0"/>
              <a:t>Bispebjerg og Frederiksberg Hospitaler, Københavns Universitet</a:t>
            </a:r>
            <a:endParaRPr lang="da-DK" noProof="1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600" y="64008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 noProof="1" smtClean="0"/>
            </a:lvl1pPr>
          </a:lstStyle>
          <a:p>
            <a:pPr>
              <a:defRPr/>
            </a:pPr>
            <a:r>
              <a:t>Titel/beskrivelse (Sidehoved/fod)</a:t>
            </a:r>
            <a:endParaRPr lang="da-DK"/>
          </a:p>
        </p:txBody>
      </p:sp>
      <p:grpSp>
        <p:nvGrpSpPr>
          <p:cNvPr id="1031" name="Group 26"/>
          <p:cNvGrpSpPr>
            <a:grpSpLocks/>
          </p:cNvGrpSpPr>
          <p:nvPr/>
        </p:nvGrpSpPr>
        <p:grpSpPr bwMode="auto">
          <a:xfrm>
            <a:off x="5292725" y="119063"/>
            <a:ext cx="3886200" cy="608012"/>
            <a:chOff x="3348" y="75"/>
            <a:chExt cx="2448" cy="383"/>
          </a:xfrm>
        </p:grpSpPr>
        <p:sp>
          <p:nvSpPr>
            <p:cNvPr id="1032" name="Line 42"/>
            <p:cNvSpPr>
              <a:spLocks noChangeShapeType="1"/>
            </p:cNvSpPr>
            <p:nvPr/>
          </p:nvSpPr>
          <p:spPr bwMode="auto">
            <a:xfrm flipH="1">
              <a:off x="3348" y="433"/>
              <a:ext cx="2448" cy="0"/>
            </a:xfrm>
            <a:prstGeom prst="line">
              <a:avLst/>
            </a:prstGeom>
            <a:noFill/>
            <a:ln w="6350">
              <a:solidFill>
                <a:srgbClr val="2A216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pic>
          <p:nvPicPr>
            <p:cNvPr id="1033" name="Picture 4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4" y="182"/>
              <a:ext cx="168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44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9" y="75"/>
              <a:ext cx="278" cy="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  <a:ea typeface="ヒラギノ角ゴ Pro W3" pitchFamily="1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  <a:ea typeface="ヒラギノ角ゴ Pro W3" pitchFamily="1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  <a:ea typeface="ヒラギノ角ゴ Pro W3" pitchFamily="1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  <a:ea typeface="ヒラギノ角ゴ Pro W3" pitchFamily="1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  <a:ea typeface="ヒラギノ角ゴ Pro W3" pitchFamily="1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  <a:ea typeface="ヒラギノ角ゴ Pro W3" pitchFamily="1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  <a:ea typeface="ヒラギノ角ゴ Pro W3" pitchFamily="1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  <a:ea typeface="ヒラギノ角ゴ Pro W3" pitchFamily="1" charset="-128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10000"/>
        <a:buChar char="•"/>
        <a:defRPr sz="2400">
          <a:solidFill>
            <a:srgbClr val="404040"/>
          </a:solidFill>
          <a:latin typeface="+mn-lt"/>
          <a:ea typeface="+mn-ea"/>
          <a:cs typeface="+mn-cs"/>
        </a:defRPr>
      </a:lvl1pPr>
      <a:lvl2pPr marL="768350" indent="-285750" algn="l" rtl="0" eaLnBrk="1" fontAlgn="base" hangingPunct="1">
        <a:spcBef>
          <a:spcPct val="20000"/>
        </a:spcBef>
        <a:spcAft>
          <a:spcPct val="0"/>
        </a:spcAft>
        <a:buFont typeface="Times" pitchFamily="-111" charset="0"/>
        <a:buChar char="•"/>
        <a:defRPr sz="2000">
          <a:solidFill>
            <a:srgbClr val="404040"/>
          </a:solidFill>
          <a:latin typeface="+mn-lt"/>
          <a:ea typeface="+mn-ea"/>
        </a:defRPr>
      </a:lvl2pPr>
      <a:lvl3pPr marL="118745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rgbClr val="404040"/>
          </a:solidFill>
          <a:latin typeface="+mn-lt"/>
          <a:ea typeface="+mn-ea"/>
        </a:defRPr>
      </a:lvl3pPr>
      <a:lvl4pPr marL="1606550" indent="-228600" algn="l" rtl="0" eaLnBrk="1" fontAlgn="base" hangingPunct="1">
        <a:spcBef>
          <a:spcPct val="20000"/>
        </a:spcBef>
        <a:spcAft>
          <a:spcPct val="0"/>
        </a:spcAft>
        <a:buChar char="&gt;"/>
        <a:defRPr sz="1600">
          <a:solidFill>
            <a:srgbClr val="404040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0404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0404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0404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0404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04040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ctrTitle"/>
          </p:nvPr>
        </p:nvSpPr>
        <p:spPr>
          <a:xfrm>
            <a:off x="1835696" y="2132856"/>
            <a:ext cx="6553200" cy="2667000"/>
          </a:xfrm>
        </p:spPr>
        <p:txBody>
          <a:bodyPr/>
          <a:lstStyle/>
          <a:p>
            <a:pPr eaLnBrk="1" hangingPunct="1"/>
            <a:r>
              <a:rPr lang="da-DK" sz="3000" dirty="0"/>
              <a:t>Patienter henvist til specialiseret palliativ indsats (SPI), men som aldrig modtages</a:t>
            </a:r>
            <a:br>
              <a:rPr lang="da-DK" sz="3000" dirty="0"/>
            </a:br>
            <a:br>
              <a:rPr lang="da-DK" sz="2300" dirty="0"/>
            </a:br>
            <a:r>
              <a:rPr lang="da-DK" sz="2300" dirty="0"/>
              <a:t>- hvad kan vi lære fra Dansk Palliativ Database</a:t>
            </a:r>
          </a:p>
        </p:txBody>
      </p:sp>
      <p:sp>
        <p:nvSpPr>
          <p:cNvPr id="13316" name="Pladsholder til dato 3"/>
          <p:cNvSpPr>
            <a:spLocks noGrp="1"/>
          </p:cNvSpPr>
          <p:nvPr>
            <p:ph type="dt" sz="quarter" idx="10"/>
          </p:nvPr>
        </p:nvSpPr>
        <p:spPr>
          <a:xfrm>
            <a:off x="5024542" y="6669360"/>
            <a:ext cx="3894137" cy="457200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da-DK" sz="900" dirty="0"/>
              <a:t>Bispebjerg og Frederiksberg Hospitaler, Københavns Universitet</a:t>
            </a:r>
            <a:endParaRPr lang="da-DK" sz="900" noProof="1"/>
          </a:p>
        </p:txBody>
      </p:sp>
      <p:pic>
        <p:nvPicPr>
          <p:cNvPr id="1026" name="Picture 2" descr="http://bbh-intranet.regionh.dk/NR/rdonlyres/8E52EF4D-44C6-4340-B2DD-4C936FE62425/0/D9FU89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751" y="4138842"/>
            <a:ext cx="3600400" cy="2394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ktangel 1"/>
          <p:cNvSpPr/>
          <p:nvPr/>
        </p:nvSpPr>
        <p:spPr>
          <a:xfrm>
            <a:off x="1785423" y="5517232"/>
            <a:ext cx="85834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b="1" dirty="0"/>
              <a:t>Mathilde Adsersen</a:t>
            </a:r>
          </a:p>
          <a:p>
            <a:r>
              <a:rPr lang="da-DK" sz="1400" b="1" dirty="0" err="1"/>
              <a:t>Cand.scient.san.publ</a:t>
            </a:r>
            <a:r>
              <a:rPr lang="da-DK" sz="1400" b="1" dirty="0"/>
              <a:t>., ph.d.-studerende, </a:t>
            </a:r>
          </a:p>
          <a:p>
            <a:r>
              <a:rPr lang="da-DK" sz="1400" b="1" dirty="0"/>
              <a:t>Palliative Medicinsk Afdeling, Bispebjerg Hospital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124744"/>
            <a:ext cx="7239000" cy="762000"/>
          </a:xfrm>
        </p:spPr>
        <p:txBody>
          <a:bodyPr/>
          <a:lstStyle/>
          <a:p>
            <a:pPr marL="0" indent="0"/>
            <a:r>
              <a:rPr lang="da-DK" dirty="0"/>
              <a:t>Spørgsmål om henviste ikke modtagne patienter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03648" y="2204864"/>
            <a:ext cx="7239000" cy="4505325"/>
          </a:xfrm>
        </p:spPr>
        <p:txBody>
          <a:bodyPr/>
          <a:lstStyle/>
          <a:p>
            <a:r>
              <a:rPr lang="da-DK" dirty="0"/>
              <a:t>Er det sådan at de henviste patienter, der ikke modtages, er henvist fra en bestemt instans?</a:t>
            </a:r>
          </a:p>
          <a:p>
            <a:r>
              <a:rPr lang="da-DK" dirty="0"/>
              <a:t>Er det sådan at de henviste patienter, der ikke modtages, har en levetid, der er så kort at det vanskeliggøre muligheden for at modtage patienten?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</p:spTree>
    <p:extLst>
      <p:ext uri="{BB962C8B-B14F-4D97-AF65-F5344CB8AC3E}">
        <p14:creationId xmlns:p14="http://schemas.microsoft.com/office/powerpoint/2010/main" val="353618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Ideer til tabeller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Årsager til at patienten ikke blev modtaget til SPI: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Titel/beskrivelse (Sidehoved/fod)</a:t>
            </a:r>
          </a:p>
        </p:txBody>
      </p:sp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184283"/>
              </p:ext>
            </p:extLst>
          </p:nvPr>
        </p:nvGraphicFramePr>
        <p:xfrm>
          <a:off x="395536" y="2852936"/>
          <a:ext cx="8568952" cy="258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Cpr.</a:t>
                      </a:r>
                    </a:p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Uegnet</a:t>
                      </a:r>
                      <a:r>
                        <a:rPr lang="da-DK" sz="1200" baseline="0" dirty="0"/>
                        <a:t> til behandling</a:t>
                      </a:r>
                      <a:endParaRPr lang="da-DK" sz="1200" dirty="0"/>
                    </a:p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Ønskede</a:t>
                      </a:r>
                      <a:r>
                        <a:rPr lang="da-DK" sz="1200" baseline="0" dirty="0"/>
                        <a:t> ikke behandling</a:t>
                      </a:r>
                      <a:endParaRPr lang="da-DK" sz="1200" dirty="0"/>
                    </a:p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Døde før behandling</a:t>
                      </a:r>
                    </a:p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Behandlet</a:t>
                      </a:r>
                      <a:r>
                        <a:rPr lang="da-DK" sz="1200" baseline="0" dirty="0"/>
                        <a:t> af anden specialiseret enhed</a:t>
                      </a:r>
                      <a:endParaRPr lang="da-DK" sz="1200" dirty="0"/>
                    </a:p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Manglende kapacitet</a:t>
                      </a:r>
                    </a:p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Anden årsag</a:t>
                      </a:r>
                    </a:p>
                    <a:p>
                      <a:endParaRPr lang="da-DK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200" dirty="0"/>
                        <a:t>010149-xxxx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200" dirty="0"/>
                        <a:t>020219-xxxx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040418-xxxx</a:t>
                      </a:r>
                    </a:p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200" dirty="0"/>
                        <a:t>…..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200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468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Ideer til tabeller - alder</a:t>
            </a:r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155040"/>
              </p:ext>
            </p:extLst>
          </p:nvPr>
        </p:nvGraphicFramePr>
        <p:xfrm>
          <a:off x="2123728" y="2348880"/>
          <a:ext cx="542925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1744">
                <a:tc>
                  <a:txBody>
                    <a:bodyPr/>
                    <a:lstStyle/>
                    <a:p>
                      <a:r>
                        <a:rPr lang="da-DK" dirty="0"/>
                        <a:t>Alder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Modtagne</a:t>
                      </a:r>
                    </a:p>
                    <a:p>
                      <a:r>
                        <a:rPr lang="da-DK" dirty="0"/>
                        <a:t>Antal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Ikke-modtagne</a:t>
                      </a:r>
                    </a:p>
                    <a:p>
                      <a:r>
                        <a:rPr lang="da-DK" dirty="0"/>
                        <a:t>Antal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18-39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40-49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50-59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60-69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70-79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80+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2636442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Ideer til tabeller - køn</a:t>
            </a:r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644091"/>
              </p:ext>
            </p:extLst>
          </p:nvPr>
        </p:nvGraphicFramePr>
        <p:xfrm>
          <a:off x="2123728" y="2348880"/>
          <a:ext cx="542925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1744">
                <a:tc>
                  <a:txBody>
                    <a:bodyPr/>
                    <a:lstStyle/>
                    <a:p>
                      <a:r>
                        <a:rPr lang="da-DK" dirty="0"/>
                        <a:t>Køn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Modtagne</a:t>
                      </a:r>
                    </a:p>
                    <a:p>
                      <a:r>
                        <a:rPr lang="da-DK" dirty="0"/>
                        <a:t>Antal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Ikke-modtagne</a:t>
                      </a:r>
                    </a:p>
                    <a:p>
                      <a:r>
                        <a:rPr lang="da-DK" dirty="0"/>
                        <a:t>Antal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Mænd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Kvinder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2087584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Ideer til tabeller - diagnose</a:t>
            </a:r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485374"/>
              </p:ext>
            </p:extLst>
          </p:nvPr>
        </p:nvGraphicFramePr>
        <p:xfrm>
          <a:off x="2123728" y="2348880"/>
          <a:ext cx="542925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1744">
                <a:tc>
                  <a:txBody>
                    <a:bodyPr/>
                    <a:lstStyle/>
                    <a:p>
                      <a:r>
                        <a:rPr lang="da-DK" dirty="0"/>
                        <a:t>Diagnose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Modtagne</a:t>
                      </a:r>
                    </a:p>
                    <a:p>
                      <a:r>
                        <a:rPr lang="da-DK" dirty="0"/>
                        <a:t>Antal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Ikke-modtagne</a:t>
                      </a:r>
                    </a:p>
                    <a:p>
                      <a:r>
                        <a:rPr lang="da-DK" dirty="0"/>
                        <a:t>Antal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Mundhule og svælg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Spiserør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Mavesæk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Tyndtarm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 Lever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………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2374911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Ideer til tabeller – henvist fra</a:t>
            </a:r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530207"/>
              </p:ext>
            </p:extLst>
          </p:nvPr>
        </p:nvGraphicFramePr>
        <p:xfrm>
          <a:off x="1331640" y="2132856"/>
          <a:ext cx="7056783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6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1744">
                <a:tc>
                  <a:txBody>
                    <a:bodyPr/>
                    <a:lstStyle/>
                    <a:p>
                      <a:r>
                        <a:rPr lang="da-DK" dirty="0"/>
                        <a:t>Henvist fra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Modtagne</a:t>
                      </a:r>
                    </a:p>
                    <a:p>
                      <a:r>
                        <a:rPr lang="da-DK" dirty="0"/>
                        <a:t>Antal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Ikke-modtagne</a:t>
                      </a:r>
                    </a:p>
                    <a:p>
                      <a:r>
                        <a:rPr lang="da-DK" dirty="0"/>
                        <a:t>Antal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Egen læge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Praktiserende speciallæge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Sygehus afdeling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Anden palliativ</a:t>
                      </a:r>
                      <a:r>
                        <a:rPr lang="da-DK" baseline="0" dirty="0"/>
                        <a:t> enhed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Patienten</a:t>
                      </a:r>
                      <a:r>
                        <a:rPr lang="da-DK" baseline="0" dirty="0"/>
                        <a:t> selv eller pårørende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Anden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2374911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Ideer til tabeller - levetid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Levetid for den enkelte patient, samt gennemsnit og median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Titel/beskrivelse (Sidehoved/fod)</a:t>
            </a:r>
          </a:p>
        </p:txBody>
      </p:sp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541877"/>
              </p:ext>
            </p:extLst>
          </p:nvPr>
        </p:nvGraphicFramePr>
        <p:xfrm>
          <a:off x="2555776" y="2924944"/>
          <a:ext cx="4032449" cy="2087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9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Cpr.</a:t>
                      </a:r>
                    </a:p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levetid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977">
                <a:tc>
                  <a:txBody>
                    <a:bodyPr/>
                    <a:lstStyle/>
                    <a:p>
                      <a:r>
                        <a:rPr lang="da-DK" sz="1200" dirty="0"/>
                        <a:t>010149-xxxx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977">
                <a:tc>
                  <a:txBody>
                    <a:bodyPr/>
                    <a:lstStyle/>
                    <a:p>
                      <a:r>
                        <a:rPr lang="da-DK" sz="1200" dirty="0"/>
                        <a:t>020219-xxxx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9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040418-xxxx</a:t>
                      </a:r>
                    </a:p>
                    <a:p>
                      <a:endParaRPr lang="da-DK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977">
                <a:tc>
                  <a:txBody>
                    <a:bodyPr/>
                    <a:lstStyle/>
                    <a:p>
                      <a:r>
                        <a:rPr lang="da-DK" sz="1200" dirty="0"/>
                        <a:t>…..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58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1556792"/>
            <a:ext cx="7239000" cy="934616"/>
          </a:xfrm>
        </p:spPr>
        <p:txBody>
          <a:bodyPr/>
          <a:lstStyle/>
          <a:p>
            <a:br>
              <a:rPr lang="da-DK" sz="2500" dirty="0"/>
            </a:br>
            <a:br>
              <a:rPr lang="da-DK" sz="2500" dirty="0"/>
            </a:br>
            <a:r>
              <a:rPr lang="da-DK" sz="2500" dirty="0"/>
              <a:t>Andelen, der får specialiseret palliativ indsats (SPI) </a:t>
            </a:r>
            <a:br>
              <a:rPr lang="da-DK" sz="2500" dirty="0"/>
            </a:br>
            <a:br>
              <a:rPr lang="da-DK" sz="2500" dirty="0"/>
            </a:br>
            <a:r>
              <a:rPr lang="da-DK" sz="2500" dirty="0"/>
              <a:t>– 2015 tal fra Dansk Palliativ Database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2468959"/>
              </p:ext>
            </p:extLst>
          </p:nvPr>
        </p:nvGraphicFramePr>
        <p:xfrm>
          <a:off x="2339752" y="2780928"/>
          <a:ext cx="482453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690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1556792"/>
            <a:ext cx="7239000" cy="934616"/>
          </a:xfrm>
        </p:spPr>
        <p:txBody>
          <a:bodyPr/>
          <a:lstStyle/>
          <a:p>
            <a:br>
              <a:rPr lang="da-DK" sz="2500" dirty="0"/>
            </a:br>
            <a:br>
              <a:rPr lang="da-DK" sz="2500" dirty="0"/>
            </a:br>
            <a:r>
              <a:rPr lang="da-DK" sz="2500" dirty="0"/>
              <a:t>Andelen, der </a:t>
            </a:r>
            <a:r>
              <a:rPr lang="da-DK" sz="2500" dirty="0">
                <a:solidFill>
                  <a:srgbClr val="FF0000"/>
                </a:solidFill>
              </a:rPr>
              <a:t>ikke</a:t>
            </a:r>
            <a:r>
              <a:rPr lang="da-DK" sz="2500" dirty="0"/>
              <a:t> får specialiseret palliativ indsats (SPI) </a:t>
            </a:r>
            <a:br>
              <a:rPr lang="da-DK" sz="2500" dirty="0"/>
            </a:br>
            <a:br>
              <a:rPr lang="da-DK" sz="2500" dirty="0"/>
            </a:br>
            <a:r>
              <a:rPr lang="da-DK" sz="2500" dirty="0"/>
              <a:t>– 2015 tal fra Dansk Palliativ Database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7600156"/>
              </p:ext>
            </p:extLst>
          </p:nvPr>
        </p:nvGraphicFramePr>
        <p:xfrm>
          <a:off x="2411760" y="28529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943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971600" y="332656"/>
            <a:ext cx="7239000" cy="762000"/>
          </a:xfrm>
        </p:spPr>
        <p:txBody>
          <a:bodyPr>
            <a:normAutofit/>
          </a:bodyPr>
          <a:lstStyle/>
          <a:p>
            <a:pPr algn="l"/>
            <a:r>
              <a:rPr lang="da-DK" sz="2200" b="1" dirty="0" err="1"/>
              <a:t>Flowchart</a:t>
            </a:r>
            <a:r>
              <a:rPr lang="da-DK" sz="2200" b="1" dirty="0"/>
              <a:t> </a:t>
            </a:r>
            <a:r>
              <a:rPr lang="da-DK" sz="2200" dirty="0"/>
              <a:t>over</a:t>
            </a:r>
            <a:r>
              <a:rPr lang="da-DK" sz="2200" b="1" dirty="0"/>
              <a:t> henvisning af patienter</a:t>
            </a:r>
          </a:p>
        </p:txBody>
      </p:sp>
      <p:sp>
        <p:nvSpPr>
          <p:cNvPr id="7" name="Rektangel 6"/>
          <p:cNvSpPr/>
          <p:nvPr/>
        </p:nvSpPr>
        <p:spPr>
          <a:xfrm>
            <a:off x="2734167" y="1268760"/>
            <a:ext cx="2557913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Henvises til Specialiseret palliativ indsats (SPI)</a:t>
            </a:r>
          </a:p>
        </p:txBody>
      </p:sp>
      <p:sp>
        <p:nvSpPr>
          <p:cNvPr id="8" name="Rektangel 7"/>
          <p:cNvSpPr/>
          <p:nvPr/>
        </p:nvSpPr>
        <p:spPr>
          <a:xfrm>
            <a:off x="6283223" y="980728"/>
            <a:ext cx="2304256" cy="900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Opfylder ikke visitationskriterierne</a:t>
            </a:r>
          </a:p>
        </p:txBody>
      </p:sp>
      <p:sp>
        <p:nvSpPr>
          <p:cNvPr id="9" name="Rektangel 8"/>
          <p:cNvSpPr/>
          <p:nvPr/>
        </p:nvSpPr>
        <p:spPr>
          <a:xfrm>
            <a:off x="508076" y="5589465"/>
            <a:ext cx="1604881" cy="6202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Uegnet til behandling</a:t>
            </a:r>
          </a:p>
        </p:txBody>
      </p:sp>
      <p:sp>
        <p:nvSpPr>
          <p:cNvPr id="10" name="Rektangel 9"/>
          <p:cNvSpPr/>
          <p:nvPr/>
        </p:nvSpPr>
        <p:spPr>
          <a:xfrm>
            <a:off x="395536" y="2877384"/>
            <a:ext cx="2016224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Får SPI</a:t>
            </a:r>
          </a:p>
        </p:txBody>
      </p:sp>
      <p:sp>
        <p:nvSpPr>
          <p:cNvPr id="11" name="Rektangel 10"/>
          <p:cNvSpPr/>
          <p:nvPr/>
        </p:nvSpPr>
        <p:spPr>
          <a:xfrm>
            <a:off x="2421015" y="5885170"/>
            <a:ext cx="1620180" cy="6113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Ønskede ikke behandling</a:t>
            </a:r>
          </a:p>
        </p:txBody>
      </p:sp>
      <p:sp>
        <p:nvSpPr>
          <p:cNvPr id="12" name="Rektangel 11"/>
          <p:cNvSpPr/>
          <p:nvPr/>
        </p:nvSpPr>
        <p:spPr>
          <a:xfrm>
            <a:off x="2887556" y="4017618"/>
            <a:ext cx="2269102" cy="70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Får ikke SPI</a:t>
            </a:r>
          </a:p>
        </p:txBody>
      </p:sp>
      <p:sp>
        <p:nvSpPr>
          <p:cNvPr id="13" name="Rektangel 12"/>
          <p:cNvSpPr/>
          <p:nvPr/>
        </p:nvSpPr>
        <p:spPr>
          <a:xfrm>
            <a:off x="2869588" y="2877384"/>
            <a:ext cx="228707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Opfylder visitationskriterierne</a:t>
            </a:r>
          </a:p>
        </p:txBody>
      </p:sp>
      <p:cxnSp>
        <p:nvCxnSpPr>
          <p:cNvPr id="15" name="Lige pilforbindelse 14"/>
          <p:cNvCxnSpPr/>
          <p:nvPr/>
        </p:nvCxnSpPr>
        <p:spPr>
          <a:xfrm>
            <a:off x="5292080" y="1484784"/>
            <a:ext cx="10070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pilforbindelse 16"/>
          <p:cNvCxnSpPr>
            <a:endCxn id="13" idx="0"/>
          </p:cNvCxnSpPr>
          <p:nvPr/>
        </p:nvCxnSpPr>
        <p:spPr>
          <a:xfrm>
            <a:off x="4013123" y="2492896"/>
            <a:ext cx="0" cy="384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pilforbindelse 18"/>
          <p:cNvCxnSpPr>
            <a:stCxn id="13" idx="1"/>
            <a:endCxn id="10" idx="3"/>
          </p:cNvCxnSpPr>
          <p:nvPr/>
        </p:nvCxnSpPr>
        <p:spPr>
          <a:xfrm flipH="1">
            <a:off x="2411760" y="3273428"/>
            <a:ext cx="4578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ktangel 21"/>
          <p:cNvSpPr/>
          <p:nvPr/>
        </p:nvSpPr>
        <p:spPr>
          <a:xfrm>
            <a:off x="6283223" y="4725143"/>
            <a:ext cx="1944216" cy="622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Døde før behandling</a:t>
            </a:r>
          </a:p>
          <a:p>
            <a:pPr algn="ctr"/>
            <a:endParaRPr lang="da-DK" dirty="0"/>
          </a:p>
        </p:txBody>
      </p:sp>
      <p:sp>
        <p:nvSpPr>
          <p:cNvPr id="25" name="Rektangel 24"/>
          <p:cNvSpPr/>
          <p:nvPr/>
        </p:nvSpPr>
        <p:spPr>
          <a:xfrm>
            <a:off x="5959187" y="5580561"/>
            <a:ext cx="1476164" cy="6113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Manglende kapacitet</a:t>
            </a:r>
          </a:p>
        </p:txBody>
      </p:sp>
      <p:sp>
        <p:nvSpPr>
          <p:cNvPr id="26" name="Rektangel 25"/>
          <p:cNvSpPr/>
          <p:nvPr/>
        </p:nvSpPr>
        <p:spPr>
          <a:xfrm>
            <a:off x="4395109" y="5909053"/>
            <a:ext cx="1376517" cy="6202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Anden årsag</a:t>
            </a:r>
          </a:p>
        </p:txBody>
      </p:sp>
      <p:cxnSp>
        <p:nvCxnSpPr>
          <p:cNvPr id="28" name="Lige pilforbindelse 27"/>
          <p:cNvCxnSpPr>
            <a:stCxn id="12" idx="2"/>
            <a:endCxn id="9" idx="3"/>
          </p:cNvCxnSpPr>
          <p:nvPr/>
        </p:nvCxnSpPr>
        <p:spPr>
          <a:xfrm flipH="1">
            <a:off x="2112957" y="4725143"/>
            <a:ext cx="1909150" cy="11744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pilforbindelse 29"/>
          <p:cNvCxnSpPr>
            <a:stCxn id="12" idx="2"/>
          </p:cNvCxnSpPr>
          <p:nvPr/>
        </p:nvCxnSpPr>
        <p:spPr>
          <a:xfrm flipH="1">
            <a:off x="3231105" y="4725143"/>
            <a:ext cx="791002" cy="1160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/>
          <p:cNvCxnSpPr>
            <a:stCxn id="12" idx="2"/>
            <a:endCxn id="26" idx="0"/>
          </p:cNvCxnSpPr>
          <p:nvPr/>
        </p:nvCxnSpPr>
        <p:spPr>
          <a:xfrm>
            <a:off x="4022107" y="4725143"/>
            <a:ext cx="1061261" cy="1183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pilforbindelse 33"/>
          <p:cNvCxnSpPr>
            <a:stCxn id="12" idx="2"/>
            <a:endCxn id="25" idx="0"/>
          </p:cNvCxnSpPr>
          <p:nvPr/>
        </p:nvCxnSpPr>
        <p:spPr>
          <a:xfrm>
            <a:off x="4022107" y="4725143"/>
            <a:ext cx="2675162" cy="855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Lige pilforbindelse 38"/>
          <p:cNvCxnSpPr>
            <a:stCxn id="12" idx="2"/>
            <a:endCxn id="22" idx="1"/>
          </p:cNvCxnSpPr>
          <p:nvPr/>
        </p:nvCxnSpPr>
        <p:spPr>
          <a:xfrm>
            <a:off x="4022107" y="4725143"/>
            <a:ext cx="2261116" cy="311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Lige pilforbindelse 70"/>
          <p:cNvCxnSpPr>
            <a:endCxn id="12" idx="0"/>
          </p:cNvCxnSpPr>
          <p:nvPr/>
        </p:nvCxnSpPr>
        <p:spPr>
          <a:xfrm>
            <a:off x="4013123" y="3669472"/>
            <a:ext cx="8984" cy="348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ktangel 86"/>
          <p:cNvSpPr/>
          <p:nvPr/>
        </p:nvSpPr>
        <p:spPr>
          <a:xfrm>
            <a:off x="395535" y="4725143"/>
            <a:ext cx="1944217" cy="622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Behandlet af anden SPI enhed</a:t>
            </a:r>
          </a:p>
        </p:txBody>
      </p:sp>
      <p:sp>
        <p:nvSpPr>
          <p:cNvPr id="90" name="Rektangel 89"/>
          <p:cNvSpPr/>
          <p:nvPr/>
        </p:nvSpPr>
        <p:spPr>
          <a:xfrm>
            <a:off x="6299172" y="2085296"/>
            <a:ext cx="2304256" cy="79208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Kan ikke afgøres om visitationskriterierne er opfyldt</a:t>
            </a:r>
          </a:p>
        </p:txBody>
      </p:sp>
      <p:cxnSp>
        <p:nvCxnSpPr>
          <p:cNvPr id="91" name="Lige pilforbindelse 90"/>
          <p:cNvCxnSpPr/>
          <p:nvPr/>
        </p:nvCxnSpPr>
        <p:spPr>
          <a:xfrm>
            <a:off x="5292080" y="2348880"/>
            <a:ext cx="10070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Lige pilforbindelse 23"/>
          <p:cNvCxnSpPr>
            <a:stCxn id="12" idx="2"/>
            <a:endCxn id="87" idx="3"/>
          </p:cNvCxnSpPr>
          <p:nvPr/>
        </p:nvCxnSpPr>
        <p:spPr bwMode="auto">
          <a:xfrm flipH="1">
            <a:off x="2339752" y="4725143"/>
            <a:ext cx="1682355" cy="3114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99627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971600" y="332656"/>
            <a:ext cx="7239000" cy="762000"/>
          </a:xfrm>
        </p:spPr>
        <p:txBody>
          <a:bodyPr>
            <a:normAutofit/>
          </a:bodyPr>
          <a:lstStyle/>
          <a:p>
            <a:pPr algn="l"/>
            <a:r>
              <a:rPr lang="da-DK" sz="2200" b="1" dirty="0" err="1"/>
              <a:t>Flowchart</a:t>
            </a:r>
            <a:r>
              <a:rPr lang="da-DK" sz="2200" b="1" dirty="0"/>
              <a:t> </a:t>
            </a:r>
            <a:r>
              <a:rPr lang="da-DK" sz="2200" dirty="0"/>
              <a:t>over</a:t>
            </a:r>
            <a:r>
              <a:rPr lang="da-DK" sz="2200" b="1" dirty="0"/>
              <a:t> henvisning af patienter</a:t>
            </a:r>
          </a:p>
        </p:txBody>
      </p:sp>
      <p:sp>
        <p:nvSpPr>
          <p:cNvPr id="7" name="Rektangel 6"/>
          <p:cNvSpPr/>
          <p:nvPr/>
        </p:nvSpPr>
        <p:spPr>
          <a:xfrm>
            <a:off x="2734167" y="1268760"/>
            <a:ext cx="2557913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Henvises til Specialiseret palliativ indsats (SPI)</a:t>
            </a:r>
          </a:p>
        </p:txBody>
      </p:sp>
      <p:sp>
        <p:nvSpPr>
          <p:cNvPr id="8" name="Rektangel 7"/>
          <p:cNvSpPr/>
          <p:nvPr/>
        </p:nvSpPr>
        <p:spPr>
          <a:xfrm>
            <a:off x="6283223" y="980728"/>
            <a:ext cx="2304256" cy="900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Opfylder ikke visitationskriterierne</a:t>
            </a:r>
          </a:p>
        </p:txBody>
      </p:sp>
      <p:sp>
        <p:nvSpPr>
          <p:cNvPr id="9" name="Rektangel 8"/>
          <p:cNvSpPr/>
          <p:nvPr/>
        </p:nvSpPr>
        <p:spPr>
          <a:xfrm>
            <a:off x="508076" y="5589465"/>
            <a:ext cx="1604881" cy="62029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Uegnet til behandling</a:t>
            </a:r>
          </a:p>
        </p:txBody>
      </p:sp>
      <p:sp>
        <p:nvSpPr>
          <p:cNvPr id="10" name="Rektangel 9"/>
          <p:cNvSpPr/>
          <p:nvPr/>
        </p:nvSpPr>
        <p:spPr>
          <a:xfrm>
            <a:off x="395536" y="2877384"/>
            <a:ext cx="2016224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Får SPI (80%)</a:t>
            </a:r>
          </a:p>
        </p:txBody>
      </p:sp>
      <p:sp>
        <p:nvSpPr>
          <p:cNvPr id="11" name="Rektangel 10"/>
          <p:cNvSpPr/>
          <p:nvPr/>
        </p:nvSpPr>
        <p:spPr>
          <a:xfrm>
            <a:off x="2421015" y="5885170"/>
            <a:ext cx="1620180" cy="61133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Ønskede ikke behandling</a:t>
            </a:r>
          </a:p>
        </p:txBody>
      </p:sp>
      <p:sp>
        <p:nvSpPr>
          <p:cNvPr id="12" name="Rektangel 11"/>
          <p:cNvSpPr/>
          <p:nvPr/>
        </p:nvSpPr>
        <p:spPr>
          <a:xfrm>
            <a:off x="2887556" y="4017618"/>
            <a:ext cx="2269102" cy="707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Får ikke SPI (20%)</a:t>
            </a:r>
          </a:p>
        </p:txBody>
      </p:sp>
      <p:sp>
        <p:nvSpPr>
          <p:cNvPr id="13" name="Rektangel 12"/>
          <p:cNvSpPr/>
          <p:nvPr/>
        </p:nvSpPr>
        <p:spPr>
          <a:xfrm>
            <a:off x="2869588" y="2877384"/>
            <a:ext cx="228707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Opfylder visitationskriterierne</a:t>
            </a:r>
          </a:p>
        </p:txBody>
      </p:sp>
      <p:cxnSp>
        <p:nvCxnSpPr>
          <p:cNvPr id="15" name="Lige pilforbindelse 14"/>
          <p:cNvCxnSpPr/>
          <p:nvPr/>
        </p:nvCxnSpPr>
        <p:spPr>
          <a:xfrm>
            <a:off x="5292080" y="1484784"/>
            <a:ext cx="10070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pilforbindelse 16"/>
          <p:cNvCxnSpPr>
            <a:endCxn id="13" idx="0"/>
          </p:cNvCxnSpPr>
          <p:nvPr/>
        </p:nvCxnSpPr>
        <p:spPr>
          <a:xfrm>
            <a:off x="4013123" y="2492896"/>
            <a:ext cx="0" cy="384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pilforbindelse 18"/>
          <p:cNvCxnSpPr>
            <a:stCxn id="13" idx="1"/>
            <a:endCxn id="10" idx="3"/>
          </p:cNvCxnSpPr>
          <p:nvPr/>
        </p:nvCxnSpPr>
        <p:spPr>
          <a:xfrm flipH="1">
            <a:off x="2411760" y="3273428"/>
            <a:ext cx="4578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ktangel 21"/>
          <p:cNvSpPr/>
          <p:nvPr/>
        </p:nvSpPr>
        <p:spPr>
          <a:xfrm>
            <a:off x="6283223" y="4725143"/>
            <a:ext cx="1944216" cy="622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Døde før behandling</a:t>
            </a:r>
          </a:p>
          <a:p>
            <a:pPr algn="ctr"/>
            <a:endParaRPr lang="da-DK" dirty="0"/>
          </a:p>
        </p:txBody>
      </p:sp>
      <p:sp>
        <p:nvSpPr>
          <p:cNvPr id="25" name="Rektangel 24"/>
          <p:cNvSpPr/>
          <p:nvPr/>
        </p:nvSpPr>
        <p:spPr>
          <a:xfrm>
            <a:off x="5959187" y="5580561"/>
            <a:ext cx="1476164" cy="6113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Manglende kapacitet</a:t>
            </a:r>
          </a:p>
        </p:txBody>
      </p:sp>
      <p:sp>
        <p:nvSpPr>
          <p:cNvPr id="26" name="Rektangel 25"/>
          <p:cNvSpPr/>
          <p:nvPr/>
        </p:nvSpPr>
        <p:spPr>
          <a:xfrm>
            <a:off x="4395109" y="5909053"/>
            <a:ext cx="1376517" cy="6202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Anden årsag</a:t>
            </a:r>
          </a:p>
        </p:txBody>
      </p:sp>
      <p:cxnSp>
        <p:nvCxnSpPr>
          <p:cNvPr id="28" name="Lige pilforbindelse 27"/>
          <p:cNvCxnSpPr>
            <a:stCxn id="12" idx="2"/>
            <a:endCxn id="9" idx="3"/>
          </p:cNvCxnSpPr>
          <p:nvPr/>
        </p:nvCxnSpPr>
        <p:spPr>
          <a:xfrm flipH="1">
            <a:off x="2112957" y="4725143"/>
            <a:ext cx="1909150" cy="11744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pilforbindelse 29"/>
          <p:cNvCxnSpPr/>
          <p:nvPr/>
        </p:nvCxnSpPr>
        <p:spPr>
          <a:xfrm flipH="1">
            <a:off x="3419872" y="4725142"/>
            <a:ext cx="602236" cy="1160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/>
          <p:cNvCxnSpPr>
            <a:stCxn id="12" idx="2"/>
            <a:endCxn id="26" idx="0"/>
          </p:cNvCxnSpPr>
          <p:nvPr/>
        </p:nvCxnSpPr>
        <p:spPr>
          <a:xfrm>
            <a:off x="4022107" y="4725143"/>
            <a:ext cx="1061261" cy="1183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pilforbindelse 33"/>
          <p:cNvCxnSpPr>
            <a:stCxn id="12" idx="2"/>
            <a:endCxn id="25" idx="0"/>
          </p:cNvCxnSpPr>
          <p:nvPr/>
        </p:nvCxnSpPr>
        <p:spPr>
          <a:xfrm>
            <a:off x="4022107" y="4725143"/>
            <a:ext cx="2675162" cy="855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Lige pilforbindelse 38"/>
          <p:cNvCxnSpPr>
            <a:stCxn id="12" idx="2"/>
            <a:endCxn id="22" idx="1"/>
          </p:cNvCxnSpPr>
          <p:nvPr/>
        </p:nvCxnSpPr>
        <p:spPr>
          <a:xfrm>
            <a:off x="4022107" y="4725143"/>
            <a:ext cx="2261116" cy="311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Lige pilforbindelse 70"/>
          <p:cNvCxnSpPr>
            <a:endCxn id="12" idx="0"/>
          </p:cNvCxnSpPr>
          <p:nvPr/>
        </p:nvCxnSpPr>
        <p:spPr>
          <a:xfrm>
            <a:off x="4013123" y="3669472"/>
            <a:ext cx="8984" cy="348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ktangel 86"/>
          <p:cNvSpPr/>
          <p:nvPr/>
        </p:nvSpPr>
        <p:spPr>
          <a:xfrm>
            <a:off x="395535" y="4725143"/>
            <a:ext cx="1944217" cy="6229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Behandlet af anden SPI enhed</a:t>
            </a:r>
          </a:p>
        </p:txBody>
      </p:sp>
      <p:sp>
        <p:nvSpPr>
          <p:cNvPr id="90" name="Rektangel 89"/>
          <p:cNvSpPr/>
          <p:nvPr/>
        </p:nvSpPr>
        <p:spPr>
          <a:xfrm>
            <a:off x="6299172" y="2085296"/>
            <a:ext cx="2304256" cy="79208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Kan ikke afgøres om visitationskriterierne er opfyldt</a:t>
            </a:r>
          </a:p>
        </p:txBody>
      </p:sp>
      <p:cxnSp>
        <p:nvCxnSpPr>
          <p:cNvPr id="91" name="Lige pilforbindelse 90"/>
          <p:cNvCxnSpPr/>
          <p:nvPr/>
        </p:nvCxnSpPr>
        <p:spPr>
          <a:xfrm>
            <a:off x="5292080" y="2348880"/>
            <a:ext cx="10070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Lige pilforbindelse 23"/>
          <p:cNvCxnSpPr>
            <a:stCxn id="12" idx="2"/>
            <a:endCxn id="87" idx="3"/>
          </p:cNvCxnSpPr>
          <p:nvPr/>
        </p:nvCxnSpPr>
        <p:spPr bwMode="auto">
          <a:xfrm flipH="1">
            <a:off x="2339752" y="4725143"/>
            <a:ext cx="1682355" cy="3114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54867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Dataudtræk fra DPD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03648" y="1844824"/>
            <a:ext cx="7239000" cy="4505325"/>
          </a:xfrm>
        </p:spPr>
        <p:txBody>
          <a:bodyPr/>
          <a:lstStyle/>
          <a:p>
            <a:r>
              <a:rPr lang="da-DK" dirty="0"/>
              <a:t>Kontakt sekretariatet for DPD for dataudtræk vedr. ikke-modtagne patienter.</a:t>
            </a:r>
          </a:p>
          <a:p>
            <a:endParaRPr lang="da-DK" dirty="0"/>
          </a:p>
          <a:p>
            <a:r>
              <a:rPr lang="da-DK" dirty="0"/>
              <a:t>Fast skabelon, som udvikles i samarbejde med de specialiserede institutioner – hvad er relevant?</a:t>
            </a:r>
          </a:p>
          <a:p>
            <a:endParaRPr lang="da-DK" dirty="0"/>
          </a:p>
          <a:p>
            <a:r>
              <a:rPr lang="da-DK" dirty="0"/>
              <a:t>Mulighed for cpr-nr. liste over ikke-modtagne patienter.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315737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ved vi fra DPD om patienter der henvises til SPI, men aldrig får adgang?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b="1" dirty="0"/>
              <a:t>Demografi</a:t>
            </a:r>
          </a:p>
          <a:p>
            <a:r>
              <a:rPr lang="da-DK" dirty="0"/>
              <a:t>CPR-nummer – køn og alder</a:t>
            </a:r>
          </a:p>
          <a:p>
            <a:r>
              <a:rPr lang="da-DK" dirty="0"/>
              <a:t>Diagnose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b="1" dirty="0"/>
              <a:t>Visitation</a:t>
            </a:r>
          </a:p>
          <a:p>
            <a:r>
              <a:rPr lang="da-DK" dirty="0"/>
              <a:t>Hvor er patienten henvist fra?</a:t>
            </a:r>
          </a:p>
          <a:p>
            <a:r>
              <a:rPr lang="da-DK" dirty="0"/>
              <a:t>Var visitationskriterierne opfyldt?</a:t>
            </a:r>
          </a:p>
          <a:p>
            <a:pPr lvl="1"/>
            <a:r>
              <a:rPr lang="da-DK" dirty="0"/>
              <a:t>Ja – Årsag til manglende behandling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</p:spTree>
    <p:extLst>
      <p:ext uri="{BB962C8B-B14F-4D97-AF65-F5344CB8AC3E}">
        <p14:creationId xmlns:p14="http://schemas.microsoft.com/office/powerpoint/2010/main" val="440224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ved vi fra DPD om patienter der henvises til SPI, men aldrig får adgang?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03648" y="1772816"/>
            <a:ext cx="7239000" cy="4505325"/>
          </a:xfrm>
        </p:spPr>
        <p:txBody>
          <a:bodyPr/>
          <a:lstStyle/>
          <a:p>
            <a:endParaRPr lang="da-DK" dirty="0"/>
          </a:p>
          <a:p>
            <a:r>
              <a:rPr lang="da-DK" dirty="0"/>
              <a:t>Levetid fra henvisning til død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457025"/>
              </p:ext>
            </p:extLst>
          </p:nvPr>
        </p:nvGraphicFramePr>
        <p:xfrm>
          <a:off x="1403648" y="3429000"/>
          <a:ext cx="7200801" cy="1755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0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7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7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2440">
                <a:tc rowSpan="2">
                  <a:txBody>
                    <a:bodyPr/>
                    <a:lstStyle/>
                    <a:p>
                      <a:r>
                        <a:rPr lang="da-DK" sz="1400" dirty="0"/>
                        <a:t>Levetid i dage fra første  </a:t>
                      </a:r>
                      <a:r>
                        <a:rPr lang="da-DK" sz="1400" dirty="0" err="1"/>
                        <a:t>henvising</a:t>
                      </a:r>
                      <a:endParaRPr lang="da-DK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a-DK" sz="1400" dirty="0"/>
                        <a:t>Modtagne</a:t>
                      </a:r>
                      <a:r>
                        <a:rPr lang="da-DK" sz="1400" baseline="0" dirty="0"/>
                        <a:t> patienter</a:t>
                      </a:r>
                      <a:endParaRPr lang="da-DK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a-DK" sz="1400" dirty="0"/>
                        <a:t>Ikke-modtagne</a:t>
                      </a:r>
                    </a:p>
                    <a:p>
                      <a:pPr algn="ctr"/>
                      <a:r>
                        <a:rPr lang="da-DK" sz="1400" dirty="0"/>
                        <a:t>patienter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/>
                        <a:t>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/>
                        <a:t>Mean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/>
                        <a:t>Median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/>
                        <a:t>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/>
                        <a:t>Mean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/>
                        <a:t>Median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/>
                        <a:t>Palliativ team/enhed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6048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/>
                        <a:t>Hospice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1751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940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ktangel 5"/>
          <p:cNvSpPr/>
          <p:nvPr/>
        </p:nvSpPr>
        <p:spPr bwMode="auto">
          <a:xfrm>
            <a:off x="6156176" y="3429000"/>
            <a:ext cx="2448272" cy="1800200"/>
          </a:xfrm>
          <a:prstGeom prst="rect">
            <a:avLst/>
          </a:prstGeom>
          <a:noFill/>
          <a:ln w="920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noProof="1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9305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/>
              <a:t>Hvilke spørgsmål kan der stilles for bedre at forstå hvorfor henviste patienter, der opfylder visitationskriterierne, ikke modtages?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Bispebjerg og Frederiksberg Hospitaler, Københavns Universitet</a:t>
            </a:r>
            <a:endParaRPr lang="da-DK" noProof="1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Titel/beskrivelse (Sidehoved/fod)</a:t>
            </a:r>
          </a:p>
        </p:txBody>
      </p:sp>
    </p:spTree>
    <p:extLst>
      <p:ext uri="{BB962C8B-B14F-4D97-AF65-F5344CB8AC3E}">
        <p14:creationId xmlns:p14="http://schemas.microsoft.com/office/powerpoint/2010/main" val="3746520046"/>
      </p:ext>
    </p:extLst>
  </p:cSld>
  <p:clrMapOvr>
    <a:masterClrMapping/>
  </p:clrMapOvr>
</p:sld>
</file>

<file path=ppt/theme/theme1.xml><?xml version="1.0" encoding="utf-8"?>
<a:theme xmlns:a="http://schemas.openxmlformats.org/drawingml/2006/main" name="Bispebjerg_og_Frederiksberg_KU_DK_2013">
  <a:themeElements>
    <a:clrScheme name="">
      <a:dk1>
        <a:srgbClr val="404040"/>
      </a:dk1>
      <a:lt1>
        <a:srgbClr val="FFFFFF"/>
      </a:lt1>
      <a:dk2>
        <a:srgbClr val="404040"/>
      </a:dk2>
      <a:lt2>
        <a:srgbClr val="000000"/>
      </a:lt2>
      <a:accent1>
        <a:srgbClr val="009AEB"/>
      </a:accent1>
      <a:accent2>
        <a:srgbClr val="B7E3F7"/>
      </a:accent2>
      <a:accent3>
        <a:srgbClr val="FFFFFF"/>
      </a:accent3>
      <a:accent4>
        <a:srgbClr val="353535"/>
      </a:accent4>
      <a:accent5>
        <a:srgbClr val="AACAF3"/>
      </a:accent5>
      <a:accent6>
        <a:srgbClr val="A6CEE0"/>
      </a:accent6>
      <a:hlink>
        <a:srgbClr val="CEECFA"/>
      </a:hlink>
      <a:folHlink>
        <a:srgbClr val="808080"/>
      </a:folHlink>
    </a:clrScheme>
    <a:fontScheme name="Hospitaler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Hospitaler 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Bispebjerg_og_Frederiksberg_KU_DK_2013</Template>
  <TotalTime>4125</TotalTime>
  <Words>670</Words>
  <Application>Microsoft Office PowerPoint</Application>
  <PresentationFormat>Skærmshow (4:3)</PresentationFormat>
  <Paragraphs>204</Paragraphs>
  <Slides>16</Slides>
  <Notes>16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0" baseType="lpstr">
      <vt:lpstr>Arial</vt:lpstr>
      <vt:lpstr>Times</vt:lpstr>
      <vt:lpstr>ヒラギノ角ゴ Pro W3</vt:lpstr>
      <vt:lpstr>Bispebjerg_og_Frederiksberg_KU_DK_2013</vt:lpstr>
      <vt:lpstr>Patienter henvist til specialiseret palliativ indsats (SPI), men som aldrig modtages  - hvad kan vi lære fra Dansk Palliativ Database</vt:lpstr>
      <vt:lpstr>  Andelen, der får specialiseret palliativ indsats (SPI)   – 2015 tal fra Dansk Palliativ Database</vt:lpstr>
      <vt:lpstr>  Andelen, der ikke får specialiseret palliativ indsats (SPI)   – 2015 tal fra Dansk Palliativ Database</vt:lpstr>
      <vt:lpstr>Flowchart over henvisning af patienter</vt:lpstr>
      <vt:lpstr>Flowchart over henvisning af patienter</vt:lpstr>
      <vt:lpstr>Dataudtræk fra DPD</vt:lpstr>
      <vt:lpstr>Hvad ved vi fra DPD om patienter der henvises til SPI, men aldrig får adgang?</vt:lpstr>
      <vt:lpstr>Hvad ved vi fra DPD om patienter der henvises til SPI, men aldrig får adgang?</vt:lpstr>
      <vt:lpstr>PowerPoint-præsentation</vt:lpstr>
      <vt:lpstr>Spørgsmål om henviste ikke modtagne patienter</vt:lpstr>
      <vt:lpstr>Ideer til tabeller</vt:lpstr>
      <vt:lpstr>Ideer til tabeller - alder</vt:lpstr>
      <vt:lpstr>Ideer til tabeller - køn</vt:lpstr>
      <vt:lpstr>Ideer til tabeller - diagnose</vt:lpstr>
      <vt:lpstr>Ideer til tabeller – henvist fra</vt:lpstr>
      <vt:lpstr>Ideer til tabeller - levetid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Ulighed i adgangen til de specialiserede palliative tilbud? - Nyeste forskningsresultater fra Dansk Palliativ Database</dc:title>
  <dc:creator>Mathilde Adsersen</dc:creator>
  <cp:lastModifiedBy>Lars Filtenborg</cp:lastModifiedBy>
  <cp:revision>255</cp:revision>
  <cp:lastPrinted>2015-03-10T12:26:46Z</cp:lastPrinted>
  <dcterms:created xsi:type="dcterms:W3CDTF">2015-02-11T09:15:26Z</dcterms:created>
  <dcterms:modified xsi:type="dcterms:W3CDTF">2017-03-23T05:57:12Z</dcterms:modified>
</cp:coreProperties>
</file>