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380" r:id="rId4"/>
    <p:sldId id="379" r:id="rId5"/>
    <p:sldId id="381" r:id="rId6"/>
    <p:sldId id="382" r:id="rId7"/>
    <p:sldId id="374" r:id="rId8"/>
    <p:sldId id="372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77410" autoAdjust="0"/>
  </p:normalViewPr>
  <p:slideViewPr>
    <p:cSldViewPr>
      <p:cViewPr varScale="1">
        <p:scale>
          <a:sx n="90" d="100"/>
          <a:sy n="90" d="100"/>
        </p:scale>
        <p:origin x="-22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8B6D-72E2-4598-B408-EA720C7BB269}" type="datetimeFigureOut">
              <a:rPr lang="da-DK" smtClean="0"/>
              <a:pPr/>
              <a:t>16-03-2017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A404-1779-4636-BC47-2984BF38BC8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233548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2B3F1-96A4-41CC-95FD-6BC91AC2470D}" type="datetimeFigureOut">
              <a:rPr lang="da-DK" smtClean="0"/>
              <a:pPr/>
              <a:t>16-03-2017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C8363-B2E2-4725-BD62-A3756B18F62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65488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8363-B2E2-4725-BD62-A3756B18F622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85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8363-B2E2-4725-BD62-A3756B18F622}" type="slidenum">
              <a:rPr lang="da-DK" smtClean="0"/>
              <a:pPr/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8363-B2E2-4725-BD62-A3756B18F622}" type="slidenum">
              <a:rPr lang="da-DK" smtClean="0"/>
              <a:pPr/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8363-B2E2-4725-BD62-A3756B18F622}" type="slidenum">
              <a:rPr lang="da-DK" smtClean="0"/>
              <a:pPr/>
              <a:t>4</a:t>
            </a:fld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8363-B2E2-4725-BD62-A3756B18F622}" type="slidenum">
              <a:rPr lang="da-DK" smtClean="0"/>
              <a:pPr/>
              <a:t>5</a:t>
            </a:fld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8363-B2E2-4725-BD62-A3756B18F622}" type="slidenum">
              <a:rPr lang="da-DK" smtClean="0"/>
              <a:pPr/>
              <a:t>6</a:t>
            </a:fld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8363-B2E2-4725-BD62-A3756B18F622}" type="slidenum">
              <a:rPr lang="da-DK" smtClean="0"/>
              <a:pPr/>
              <a:t>7</a:t>
            </a:fld>
            <a:endParaRPr 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15.03.17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65D0C-3D35-4E5D-860D-D6B559BD7F1F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cgpal.dk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506290"/>
          </a:xfrm>
        </p:spPr>
        <p:txBody>
          <a:bodyPr>
            <a:normAutofit/>
          </a:bodyPr>
          <a:lstStyle/>
          <a:p>
            <a:r>
              <a:rPr lang="da-DK" dirty="0"/>
              <a:t>DMCG-PAL</a:t>
            </a:r>
            <a:br>
              <a:rPr lang="da-DK" dirty="0"/>
            </a:br>
            <a:r>
              <a:rPr lang="da-DK" sz="3200" dirty="0"/>
              <a:t>Dansk Multidisciplinær Cancer Gruppe for palliativ indsats</a:t>
            </a:r>
            <a:endParaRPr lang="en-US" sz="32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111" y="1580034"/>
            <a:ext cx="8153375" cy="475252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defTabSz="449263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endParaRPr lang="da-DK" sz="6600" cap="small" dirty="0">
              <a:solidFill>
                <a:srgbClr val="000000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580112" y="5062570"/>
            <a:ext cx="379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15.03.17</a:t>
            </a:r>
          </a:p>
          <a:p>
            <a:r>
              <a:rPr lang="da-DK" sz="2400" dirty="0"/>
              <a:t>Henrik Larsen </a:t>
            </a:r>
          </a:p>
          <a:p>
            <a:r>
              <a:rPr lang="da-DK" sz="2400" dirty="0"/>
              <a:t>Formand for DMCG-PAL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2411760" y="2132856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5400" cap="small" dirty="0">
                <a:solidFill>
                  <a:srgbClr val="000000"/>
                </a:solidFill>
              </a:rPr>
              <a:t>Velkommen</a:t>
            </a:r>
          </a:p>
          <a:p>
            <a:pPr algn="ctr">
              <a:buNone/>
            </a:pPr>
            <a:r>
              <a:rPr lang="da-DK" sz="5400" cap="small" dirty="0">
                <a:solidFill>
                  <a:srgbClr val="000000"/>
                </a:solidFill>
              </a:rPr>
              <a:t>Årsdag 2017</a:t>
            </a:r>
          </a:p>
          <a:p>
            <a:endParaRPr lang="da-DK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7200" y="-171400"/>
            <a:ext cx="8229600" cy="1143000"/>
          </a:xfrm>
        </p:spPr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 </a:t>
            </a:r>
            <a:r>
              <a:rPr lang="da-DK" cap="small" dirty="0">
                <a:solidFill>
                  <a:srgbClr val="0070C0"/>
                </a:solidFill>
              </a:rPr>
              <a:t>Dagens program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764704"/>
            <a:ext cx="8579296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10.00 – 10.15 		Velkomst</a:t>
            </a:r>
            <a:r>
              <a:rPr lang="da-DK" sz="4800" dirty="0"/>
              <a:t> </a:t>
            </a:r>
            <a:br>
              <a:rPr lang="da-DK" sz="4800" dirty="0"/>
            </a:br>
            <a:r>
              <a:rPr lang="da-DK" sz="4800" dirty="0"/>
              <a:t>                             	v/Henrik Larsen, formand for DMCG-PAL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10.15 – 10.30 		Status retningslinjer/kompetenceprogrammer </a:t>
            </a: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>	                          v/Lene Jørgensen </a:t>
            </a:r>
          </a:p>
          <a:p>
            <a:pPr>
              <a:spcBef>
                <a:spcPts val="0"/>
              </a:spcBef>
            </a:pP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10.30 – 11.00 		Databasen – nyt indhold i forbindelse med Lærings- og Kvalitetsteam 					for specialiseret palliativ behandling </a:t>
            </a: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>	                 	v/Mogens Grønvold </a:t>
            </a:r>
            <a:br>
              <a:rPr lang="da-DK" sz="4800" dirty="0"/>
            </a:b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11.00 – 11.15 		Pause </a:t>
            </a: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11.15 – 12.00 		Visitation</a:t>
            </a: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>		Hvad kan vi ud fra databasen lære om de henviste, der ikke får adgang til specialiseret palliativ indsats? 			v/Thomas Feveile, Mogens Grønvold og Mathilde Adsersen </a:t>
            </a:r>
            <a:br>
              <a:rPr lang="da-DK" sz="4800" dirty="0"/>
            </a:b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12.00 – 13.00 		Frokost </a:t>
            </a: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endParaRPr lang="da-DK" sz="4800" b="1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13.00 – 14.00 		Opfølgende EORTC-skema</a:t>
            </a:r>
            <a:r>
              <a:rPr lang="da-DK" sz="48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>		Hvilke dilemmaer og udfordringer er der? Hvem skal følges op og hvordan? Gruppediskussion og 			præsentation af udkast til manual</a:t>
            </a:r>
            <a:br>
              <a:rPr lang="da-DK" sz="4800" dirty="0"/>
            </a:br>
            <a:r>
              <a:rPr lang="da-DK" sz="4800" dirty="0"/>
              <a:t>		v/Mogens Grønvold </a:t>
            </a:r>
            <a:br>
              <a:rPr lang="da-DK" sz="4800" dirty="0"/>
            </a:b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14.00 – 15.00 		”Best practice” i CAM - screening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		</a:t>
            </a:r>
            <a:r>
              <a:rPr lang="da-DK" sz="4800" dirty="0"/>
              <a:t>Hvordan sikrer vi, at vi gør det ens og godt? - oplæg, praktiske øvelser og 					forventninger til dokumentation</a:t>
            </a:r>
            <a:br>
              <a:rPr lang="da-DK" sz="4800" dirty="0"/>
            </a:br>
            <a:r>
              <a:rPr lang="da-DK" sz="4800" dirty="0"/>
              <a:t>		v/Ankerfjord Hospice</a:t>
            </a:r>
          </a:p>
          <a:p>
            <a:pPr marL="0" indent="0">
              <a:spcBef>
                <a:spcPts val="0"/>
              </a:spcBef>
              <a:buNone/>
            </a:pP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15.00 – 15.15		Kaffe og kage </a:t>
            </a:r>
          </a:p>
          <a:p>
            <a:pPr marL="0" indent="0">
              <a:spcBef>
                <a:spcPts val="0"/>
              </a:spcBef>
              <a:buNone/>
            </a:pP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/>
            </a:r>
            <a:br>
              <a:rPr lang="da-DK" sz="4800" dirty="0"/>
            </a:br>
            <a:r>
              <a:rPr lang="da-DK" sz="4800" b="1" dirty="0"/>
              <a:t>15.15 – 15.45 		Det nationale råd for godkendelse af sygeplejersker på specialistniveau. Præsentation af kriterier for 			godkendelse og fremtidige uddannelseskrav  </a:t>
            </a:r>
            <a:br>
              <a:rPr lang="da-DK" sz="4800" b="1" dirty="0"/>
            </a:br>
            <a:r>
              <a:rPr lang="da-DK" sz="4800" b="1" dirty="0"/>
              <a:t>		</a:t>
            </a:r>
            <a:r>
              <a:rPr lang="da-DK" sz="4800" dirty="0"/>
              <a:t>v/Berit Johnsen</a:t>
            </a:r>
          </a:p>
          <a:p>
            <a:pPr marL="0" indent="0">
              <a:spcBef>
                <a:spcPts val="0"/>
              </a:spcBef>
              <a:buNone/>
            </a:pPr>
            <a:endParaRPr lang="da-DK" sz="4800" dirty="0"/>
          </a:p>
          <a:p>
            <a:pPr marL="0" indent="0">
              <a:spcBef>
                <a:spcPts val="0"/>
              </a:spcBef>
              <a:buNone/>
            </a:pPr>
            <a:r>
              <a:rPr lang="da-DK" sz="4800" b="1" dirty="0"/>
              <a:t>15.45 – 16.00 		Tak for i dag</a:t>
            </a:r>
            <a:r>
              <a:rPr lang="da-DK" sz="4800" dirty="0"/>
              <a:t>  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>		v/Henrik Larsen, DMCG-PAL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684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rgbClr val="0070C0"/>
                </a:solidFill>
              </a:rPr>
              <a:t> NY DMCG-PAL hjemmeside</a:t>
            </a:r>
            <a:br>
              <a:rPr lang="da-DK" dirty="0">
                <a:solidFill>
                  <a:srgbClr val="0070C0"/>
                </a:solidFill>
              </a:rPr>
            </a:br>
            <a:r>
              <a:rPr lang="da-DK" dirty="0">
                <a:solidFill>
                  <a:srgbClr val="0070C0"/>
                </a:solidFill>
                <a:hlinkClick r:id="rId3"/>
              </a:rPr>
              <a:t>www.dmcgpal.dk</a:t>
            </a:r>
            <a:r>
              <a:rPr lang="da-DK" dirty="0">
                <a:solidFill>
                  <a:srgbClr val="0070C0"/>
                </a:solidFill>
              </a:rPr>
              <a:t/>
            </a:r>
            <a:br>
              <a:rPr lang="da-DK" dirty="0">
                <a:solidFill>
                  <a:srgbClr val="0070C0"/>
                </a:solidFill>
              </a:rPr>
            </a:br>
            <a:endParaRPr lang="da-DK" cap="small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908720"/>
            <a:ext cx="8579296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4800" dirty="0"/>
              <a:t>		</a:t>
            </a:r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3"/>
          <a:stretch/>
        </p:blipFill>
        <p:spPr bwMode="auto">
          <a:xfrm>
            <a:off x="0" y="1196752"/>
            <a:ext cx="8007027" cy="555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208">
            <a:off x="4854592" y="3978196"/>
            <a:ext cx="5005900" cy="339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edadgående pil 11"/>
          <p:cNvSpPr/>
          <p:nvPr/>
        </p:nvSpPr>
        <p:spPr>
          <a:xfrm>
            <a:off x="7200292" y="1772816"/>
            <a:ext cx="504056" cy="2058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340060" y="4746798"/>
            <a:ext cx="20882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u="sng" dirty="0"/>
              <a:t>Fredag 17/3</a:t>
            </a:r>
          </a:p>
          <a:p>
            <a:pPr algn="ctr"/>
            <a:r>
              <a:rPr lang="da-DK" dirty="0"/>
              <a:t>Info med log-in sendes til alle forbedringsteams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3356992"/>
            <a:ext cx="1403548" cy="14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12768" cy="1143000"/>
          </a:xfrm>
        </p:spPr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LKT PAL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254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Bannerfører: Lærings- og kvalitetsteam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Skudt i gang 5/6 feb.: Læringsseminar Kolding</a:t>
            </a:r>
            <a:br>
              <a:rPr lang="da-DK" dirty="0"/>
            </a:br>
            <a:endParaRPr lang="da-D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u="sng" dirty="0"/>
              <a:t>1. periode (feb. – sept. 2017) fokus på:</a:t>
            </a:r>
          </a:p>
          <a:p>
            <a:pPr lvl="2"/>
            <a:r>
              <a:rPr lang="da-DK" dirty="0"/>
              <a:t>EORTC-screeningerne</a:t>
            </a:r>
          </a:p>
          <a:p>
            <a:pPr lvl="2"/>
            <a:r>
              <a:rPr lang="da-DK" dirty="0"/>
              <a:t>CAM-screening</a:t>
            </a:r>
          </a:p>
          <a:p>
            <a:pPr lvl="2"/>
            <a:r>
              <a:rPr lang="da-DK" dirty="0"/>
              <a:t>1. maj: Pårørendespørgeskemaer </a:t>
            </a:r>
          </a:p>
          <a:p>
            <a:pPr lvl="2"/>
            <a:r>
              <a:rPr lang="da-DK" dirty="0"/>
              <a:t>Forberede pakkerne (fokus 2. periode)</a:t>
            </a:r>
          </a:p>
          <a:p>
            <a:pPr marL="914400" lvl="2" indent="0">
              <a:buNone/>
            </a:pPr>
            <a:endParaRPr lang="da-DK" dirty="0"/>
          </a:p>
          <a:p>
            <a:pPr marL="971550" lvl="1" indent="-457200">
              <a:buFont typeface="Arial" panose="020B0604020202020204" pitchFamily="34" charset="0"/>
              <a:buChar char="•"/>
            </a:pPr>
            <a:r>
              <a:rPr lang="da-DK" dirty="0"/>
              <a:t>Alle pakker har afsæt i de kliniske retningslinjer</a:t>
            </a:r>
          </a:p>
          <a:p>
            <a:pPr marL="914400" lvl="2" indent="0">
              <a:buNone/>
            </a:pPr>
            <a:endParaRPr lang="da-DK" dirty="0"/>
          </a:p>
          <a:p>
            <a:pPr lvl="2"/>
            <a:endParaRPr lang="da-DK" dirty="0"/>
          </a:p>
          <a:p>
            <a:pPr marL="914400" lvl="2" indent="0">
              <a:buNone/>
            </a:pPr>
            <a:r>
              <a:rPr lang="da-DK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12768" cy="1143000"/>
          </a:xfrm>
        </p:spPr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LKT PAL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254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a-DK" sz="2600" u="sng" dirty="0"/>
              <a:t>2. periode (sept. 2017 – primo 2018) fokus på: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600" dirty="0"/>
              <a:t>Visitation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600" dirty="0"/>
              <a:t>Kliniske pakker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600" dirty="0"/>
              <a:t>Pårørende/familiepakker</a:t>
            </a:r>
          </a:p>
          <a:p>
            <a:pPr marL="914400" lvl="2" indent="0">
              <a:buNone/>
            </a:pPr>
            <a:endParaRPr lang="da-DK" dirty="0"/>
          </a:p>
          <a:p>
            <a:pPr lvl="2"/>
            <a:endParaRPr lang="da-DK" dirty="0"/>
          </a:p>
          <a:p>
            <a:pPr marL="914400" lvl="2" indent="0">
              <a:buNone/>
            </a:pPr>
            <a:r>
              <a:rPr lang="da-DK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9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12768" cy="1143000"/>
          </a:xfrm>
        </p:spPr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LKT PAL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254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da-DK" sz="2600" u="sng" dirty="0"/>
              <a:t>3. periode (primo 2018 – dec. 2018) fokus på: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600" dirty="0"/>
              <a:t>Evt. justeringer af pakker og mål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600" dirty="0"/>
              <a:t>Erfaringsudveksling, læring og netværksdannelse på tværs af enheder og regioner</a:t>
            </a:r>
          </a:p>
          <a:p>
            <a:pPr marL="457200" lvl="1" indent="0">
              <a:buNone/>
            </a:pPr>
            <a:endParaRPr lang="da-DK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600" dirty="0"/>
              <a:t>Fase 2? (Basal palliation på hospitalerne)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600" dirty="0"/>
              <a:t>Fase 3? (Basal palliation i kommunalt regi og almen praksis)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871735" cy="567809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SST: rev af ‘Anbefalinger for den palliative indsats 2011’</a:t>
            </a: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251">
            <a:off x="4531814" y="1963861"/>
            <a:ext cx="3778766" cy="55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7097" y="1196752"/>
            <a:ext cx="7772400" cy="4419151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defTabSz="449263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da-DK" sz="6600" cap="small" dirty="0">
                <a:solidFill>
                  <a:srgbClr val="000000"/>
                </a:solidFill>
              </a:rPr>
              <a:t>ÅRSDAG </a:t>
            </a:r>
            <a:r>
              <a:rPr lang="da-DK" sz="6600" cap="small" dirty="0" smtClean="0">
                <a:solidFill>
                  <a:srgbClr val="000000"/>
                </a:solidFill>
              </a:rPr>
              <a:t>2018</a:t>
            </a:r>
          </a:p>
          <a:p>
            <a:pPr algn="ctr">
              <a:buNone/>
            </a:pPr>
            <a:r>
              <a:rPr lang="da-DK" sz="6600" cap="small" dirty="0" smtClean="0">
                <a:solidFill>
                  <a:srgbClr val="000000"/>
                </a:solidFill>
              </a:rPr>
              <a:t>7. </a:t>
            </a:r>
            <a:r>
              <a:rPr lang="da-DK" sz="6600" cap="small" smtClean="0">
                <a:solidFill>
                  <a:srgbClr val="000000"/>
                </a:solidFill>
              </a:rPr>
              <a:t>marts </a:t>
            </a:r>
            <a:endParaRPr lang="da-DK" sz="6600" cap="small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Årsdag 2017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141"/>
            <a:ext cx="16097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1438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161</Words>
  <Application>Microsoft Office PowerPoint</Application>
  <PresentationFormat>Skærmshow (4:3)</PresentationFormat>
  <Paragraphs>84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DMCG-PAL Dansk Multidisciplinær Cancer Gruppe for palliativ indsats</vt:lpstr>
      <vt:lpstr> Dagens program</vt:lpstr>
      <vt:lpstr> NY DMCG-PAL hjemmeside www.dmcgpal.dk </vt:lpstr>
      <vt:lpstr>LKT PAL</vt:lpstr>
      <vt:lpstr>LKT PAL</vt:lpstr>
      <vt:lpstr>LKT PAL</vt:lpstr>
      <vt:lpstr>SST: rev af ‘Anbefalinger for den palliative indsats 2011’</vt:lpstr>
      <vt:lpstr>PowerPoint-præsentation</vt:lpstr>
    </vt:vector>
  </TitlesOfParts>
  <Company>Kræftens Bekæmpelse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Christina Stjärnqvist</dc:creator>
  <cp:lastModifiedBy>Inge Alsmith</cp:lastModifiedBy>
  <cp:revision>97</cp:revision>
  <dcterms:created xsi:type="dcterms:W3CDTF">2010-03-10T13:35:40Z</dcterms:created>
  <dcterms:modified xsi:type="dcterms:W3CDTF">2017-03-16T09:00:54Z</dcterms:modified>
</cp:coreProperties>
</file>