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0" r:id="rId1"/>
  </p:sldMasterIdLst>
  <p:notesMasterIdLst>
    <p:notesMasterId r:id="rId27"/>
  </p:notesMasterIdLst>
  <p:handoutMasterIdLst>
    <p:handoutMasterId r:id="rId28"/>
  </p:handoutMasterIdLst>
  <p:sldIdLst>
    <p:sldId id="376" r:id="rId2"/>
    <p:sldId id="422" r:id="rId3"/>
    <p:sldId id="446" r:id="rId4"/>
    <p:sldId id="448" r:id="rId5"/>
    <p:sldId id="424" r:id="rId6"/>
    <p:sldId id="425" r:id="rId7"/>
    <p:sldId id="426" r:id="rId8"/>
    <p:sldId id="434" r:id="rId9"/>
    <p:sldId id="427" r:id="rId10"/>
    <p:sldId id="433" r:id="rId11"/>
    <p:sldId id="428" r:id="rId12"/>
    <p:sldId id="435" r:id="rId13"/>
    <p:sldId id="437" r:id="rId14"/>
    <p:sldId id="440" r:id="rId15"/>
    <p:sldId id="441" r:id="rId16"/>
    <p:sldId id="443" r:id="rId17"/>
    <p:sldId id="442" r:id="rId18"/>
    <p:sldId id="439" r:id="rId19"/>
    <p:sldId id="430" r:id="rId20"/>
    <p:sldId id="444" r:id="rId21"/>
    <p:sldId id="445" r:id="rId22"/>
    <p:sldId id="431" r:id="rId23"/>
    <p:sldId id="449" r:id="rId24"/>
    <p:sldId id="450" r:id="rId25"/>
    <p:sldId id="432" r:id="rId26"/>
  </p:sldIdLst>
  <p:sldSz cx="9144000" cy="6858000" type="screen4x3"/>
  <p:notesSz cx="6623050" cy="981075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7BCE64"/>
    <a:srgbClr val="41F199"/>
    <a:srgbClr val="7FB38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>
      <p:cViewPr>
        <p:scale>
          <a:sx n="99" d="100"/>
          <a:sy n="99" d="100"/>
        </p:scale>
        <p:origin x="-13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00" y="155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298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925" y="28575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8725" y="28575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8675" y="720725"/>
            <a:ext cx="4965700" cy="3721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3125" y="4676775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4925" y="9324975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8725" y="9324975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80A8AA9-3500-440A-8FFF-866BF92AF711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134010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830263" y="720725"/>
            <a:ext cx="4962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A8AA9-3500-440A-8FFF-866BF92AF711}" type="slidenum">
              <a:rPr lang="da-DK" altLang="da-DK" smtClean="0"/>
              <a:pPr>
                <a:defRPr/>
              </a:pPr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5432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830263" y="720725"/>
            <a:ext cx="4962525" cy="3721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2B08F-874B-404D-ADD5-869E0B68870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779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Bispebjer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25650" y="2286000"/>
            <a:ext cx="6553200" cy="2667000"/>
          </a:xfrm>
        </p:spPr>
        <p:txBody>
          <a:bodyPr anchor="t"/>
          <a:lstStyle>
            <a:lvl1pPr>
              <a:defRPr sz="3700" noProof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5519738"/>
            <a:ext cx="6553200" cy="838200"/>
          </a:xfrm>
        </p:spPr>
        <p:txBody>
          <a:bodyPr/>
          <a:lstStyle>
            <a:lvl1pPr>
              <a:defRPr sz="1600" noProof="1"/>
            </a:lvl1pPr>
          </a:lstStyle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032000" y="6400800"/>
            <a:ext cx="3024188" cy="457200"/>
          </a:xfrm>
        </p:spPr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5183188" y="125413"/>
            <a:ext cx="4068762" cy="747712"/>
            <a:chOff x="3265" y="79"/>
            <a:chExt cx="2563" cy="471"/>
          </a:xfrm>
        </p:grpSpPr>
        <p:sp>
          <p:nvSpPr>
            <p:cNvPr id="12" name="Line 29"/>
            <p:cNvSpPr>
              <a:spLocks noChangeShapeType="1"/>
            </p:cNvSpPr>
            <p:nvPr userDrawn="1"/>
          </p:nvSpPr>
          <p:spPr bwMode="auto">
            <a:xfrm flipH="1">
              <a:off x="3265" y="520"/>
              <a:ext cx="2563" cy="0"/>
            </a:xfrm>
            <a:prstGeom prst="line">
              <a:avLst/>
            </a:prstGeom>
            <a:noFill/>
            <a:ln w="6350">
              <a:solidFill>
                <a:srgbClr val="2A216A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 sz="1200">
                <a:solidFill>
                  <a:srgbClr val="404040"/>
                </a:solidFill>
                <a:latin typeface="Arial" pitchFamily="-111" charset="0"/>
                <a:cs typeface="ヒラギノ角ゴ Pro W3" pitchFamily="-111" charset="-128"/>
              </a:endParaRPr>
            </a:p>
          </p:txBody>
        </p:sp>
        <p:pic>
          <p:nvPicPr>
            <p:cNvPr id="3105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246"/>
              <a:ext cx="168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4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" y="79"/>
              <a:ext cx="34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4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3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00850" y="838200"/>
            <a:ext cx="1809750" cy="54911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371600" y="838200"/>
            <a:ext cx="5276850" cy="54911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2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8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4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71600" y="1824038"/>
            <a:ext cx="35433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67300" y="1824038"/>
            <a:ext cx="3543300" cy="450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4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Bispebjerg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8382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1" smtClean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4038"/>
            <a:ext cx="7239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1" smtClean="0"/>
              <a:t>Klik for at redigere i master</a:t>
            </a:r>
          </a:p>
          <a:p>
            <a:pPr lvl="1"/>
            <a:r>
              <a:rPr lang="da-DK" noProof="1" smtClean="0"/>
              <a:t>Andet niveau</a:t>
            </a:r>
          </a:p>
          <a:p>
            <a:pPr lvl="2"/>
            <a:r>
              <a:rPr lang="da-DK" noProof="1" smtClean="0"/>
              <a:t>Tredje niveau</a:t>
            </a:r>
          </a:p>
          <a:p>
            <a:pPr lvl="3"/>
            <a:r>
              <a:rPr lang="da-DK" noProof="1" smtClean="0"/>
              <a:t>Fjerde niveau</a:t>
            </a:r>
          </a:p>
          <a:p>
            <a:pPr lvl="4"/>
            <a:r>
              <a:rPr lang="da-DK" noProof="1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81600" y="6400800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eaLnBrk="0" hangingPunct="0"/>
            <a:endParaRPr lang="da-DK" noProof="1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00800"/>
            <a:ext cx="371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 noProof="1"/>
            </a:lvl1pPr>
          </a:lstStyle>
          <a:p>
            <a:pPr eaLnBrk="0" hangingPunct="0"/>
            <a:endParaRPr lang="da-DK">
              <a:solidFill>
                <a:srgbClr val="404040"/>
              </a:solidFill>
              <a:latin typeface="Arial" charset="0"/>
            </a:endParaRPr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5314950" y="119063"/>
            <a:ext cx="3886200" cy="608012"/>
            <a:chOff x="3348" y="75"/>
            <a:chExt cx="2448" cy="383"/>
          </a:xfrm>
        </p:grpSpPr>
        <p:sp>
          <p:nvSpPr>
            <p:cNvPr id="1066" name="Line 42"/>
            <p:cNvSpPr>
              <a:spLocks noChangeShapeType="1"/>
            </p:cNvSpPr>
            <p:nvPr userDrawn="1"/>
          </p:nvSpPr>
          <p:spPr bwMode="auto">
            <a:xfrm flipH="1">
              <a:off x="3348" y="433"/>
              <a:ext cx="2448" cy="0"/>
            </a:xfrm>
            <a:prstGeom prst="line">
              <a:avLst/>
            </a:prstGeom>
            <a:noFill/>
            <a:ln w="6350">
              <a:solidFill>
                <a:srgbClr val="2A216A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GB" sz="1200">
                <a:solidFill>
                  <a:srgbClr val="404040"/>
                </a:solidFill>
                <a:latin typeface="Arial" pitchFamily="-111" charset="0"/>
                <a:cs typeface="ヒラギノ角ゴ Pro W3" pitchFamily="-111" charset="-128"/>
              </a:endParaRPr>
            </a:p>
          </p:txBody>
        </p:sp>
        <p:pic>
          <p:nvPicPr>
            <p:cNvPr id="1070" name="Picture 4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182"/>
              <a:ext cx="168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44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" y="75"/>
              <a:ext cx="27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686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0000"/>
        <a:buChar char="•"/>
        <a:defRPr sz="2400">
          <a:solidFill>
            <a:srgbClr val="404040"/>
          </a:solidFill>
          <a:latin typeface="+mn-lt"/>
          <a:ea typeface="+mn-ea"/>
          <a:cs typeface="+mn-cs"/>
        </a:defRPr>
      </a:lvl1pPr>
      <a:lvl2pPr marL="768350" indent="-2857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404040"/>
          </a:solidFill>
          <a:latin typeface="+mn-lt"/>
          <a:ea typeface="+mn-ea"/>
        </a:defRPr>
      </a:lvl2pPr>
      <a:lvl3pPr marL="118745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rgbClr val="404040"/>
          </a:solidFill>
          <a:latin typeface="+mn-lt"/>
          <a:ea typeface="+mn-ea"/>
        </a:defRPr>
      </a:lvl3pPr>
      <a:lvl4pPr marL="1606550" indent="-228600" algn="l" rtl="0" eaLnBrk="1" fontAlgn="base" hangingPunct="1">
        <a:spcBef>
          <a:spcPct val="20000"/>
        </a:spcBef>
        <a:spcAft>
          <a:spcPct val="0"/>
        </a:spcAft>
        <a:buChar char="&gt;"/>
        <a:defRPr sz="1600">
          <a:solidFill>
            <a:srgbClr val="40404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2204864"/>
            <a:ext cx="6553200" cy="2667000"/>
          </a:xfrm>
        </p:spPr>
        <p:txBody>
          <a:bodyPr/>
          <a:lstStyle/>
          <a:p>
            <a:r>
              <a:rPr lang="da-DK" sz="2800" dirty="0" smtClean="0"/>
              <a:t>Nyt indhold i Dansk </a:t>
            </a:r>
            <a:r>
              <a:rPr lang="da-DK" sz="2800" dirty="0" smtClean="0"/>
              <a:t>Palliativ </a:t>
            </a:r>
            <a:r>
              <a:rPr lang="da-DK" sz="2800" dirty="0" smtClean="0"/>
              <a:t>Database i forbindelse med LKT</a:t>
            </a:r>
            <a:r>
              <a:rPr lang="da-DK" sz="2800" dirty="0" smtClean="0"/>
              <a:t>-Palliation </a:t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400" dirty="0" smtClean="0"/>
              <a:t>Mogens Grønvold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000" dirty="0" smtClean="0"/>
              <a:t>Dansk Palliativ Databases Sekretariat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1800" dirty="0" smtClean="0"/>
              <a:t>Forskningsenheden</a:t>
            </a:r>
            <a:r>
              <a:rPr lang="da-DK" sz="1800" dirty="0"/>
              <a:t>, Palliativ medicinsk afdeling, </a:t>
            </a:r>
            <a:r>
              <a:rPr lang="da-DK" sz="1800" dirty="0" smtClean="0"/>
              <a:t>BFH</a:t>
            </a:r>
            <a:r>
              <a:rPr lang="da-DK" sz="1800" dirty="0"/>
              <a:t/>
            </a:r>
            <a:br>
              <a:rPr lang="da-DK" sz="1800" dirty="0"/>
            </a:br>
            <a:r>
              <a:rPr lang="da-DK" sz="1800" dirty="0"/>
              <a:t>Afdeling for Sundhedstjenesteforskning, </a:t>
            </a:r>
            <a:r>
              <a:rPr lang="da-DK" sz="1800" dirty="0" smtClean="0"/>
              <a:t>Institut </a:t>
            </a:r>
            <a:r>
              <a:rPr lang="da-DK" sz="1800" dirty="0"/>
              <a:t>for Folkesundhedsvidenskab, </a:t>
            </a:r>
            <a:r>
              <a:rPr lang="da-DK" sz="1800" dirty="0" smtClean="0"/>
              <a:t>Københavns Universitet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294841"/>
            <a:ext cx="5689895" cy="15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64889" cy="70677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308304" y="2636912"/>
            <a:ext cx="576064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01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>
          <a:xfrm>
            <a:off x="-3642995" y="-1107504"/>
            <a:ext cx="12798697" cy="7965504"/>
          </a:xfrm>
        </p:spPr>
      </p:pic>
      <p:sp>
        <p:nvSpPr>
          <p:cNvPr id="3" name="Oval 2"/>
          <p:cNvSpPr/>
          <p:nvPr/>
        </p:nvSpPr>
        <p:spPr bwMode="auto">
          <a:xfrm>
            <a:off x="4716016" y="2276872"/>
            <a:ext cx="576064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38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7239000" cy="2592288"/>
          </a:xfrm>
        </p:spPr>
        <p:txBody>
          <a:bodyPr/>
          <a:lstStyle/>
          <a:p>
            <a:r>
              <a:rPr lang="en-US" sz="4000" dirty="0" smtClean="0"/>
              <a:t>Den </a:t>
            </a:r>
            <a:r>
              <a:rPr lang="en-US" sz="4000" dirty="0" err="1" smtClean="0">
                <a:solidFill>
                  <a:srgbClr val="FF0000"/>
                </a:solidFill>
              </a:rPr>
              <a:t>nye</a:t>
            </a:r>
            <a:r>
              <a:rPr lang="en-US" sz="4000" dirty="0" smtClean="0"/>
              <a:t> del </a:t>
            </a:r>
            <a:r>
              <a:rPr lang="en-US" sz="4000" dirty="0" err="1" smtClean="0"/>
              <a:t>af</a:t>
            </a:r>
            <a:r>
              <a:rPr lang="en-US" sz="4000" dirty="0" smtClean="0"/>
              <a:t> KMS </a:t>
            </a:r>
            <a:r>
              <a:rPr lang="en-US" sz="4000" dirty="0" err="1" smtClean="0"/>
              <a:t>til</a:t>
            </a:r>
            <a:r>
              <a:rPr lang="en-US" sz="4000" dirty="0" smtClean="0"/>
              <a:t> DPD:</a:t>
            </a:r>
            <a:br>
              <a:rPr lang="en-US" sz="4000" dirty="0" smtClean="0"/>
            </a:br>
            <a:r>
              <a:rPr lang="en-US" sz="4000" dirty="0" smtClean="0"/>
              <a:t>‘Side 2’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b="0" dirty="0" err="1" smtClean="0"/>
              <a:t>Indholdet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udløses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af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svarene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på</a:t>
            </a:r>
            <a:r>
              <a:rPr lang="en-US" sz="3200" b="0" dirty="0" smtClean="0"/>
              <a:t> side 1 (‘</a:t>
            </a:r>
            <a:r>
              <a:rPr lang="en-US" sz="3200" b="0" dirty="0" err="1" smtClean="0"/>
              <a:t>det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gamle</a:t>
            </a:r>
            <a:r>
              <a:rPr lang="en-US" sz="3200" b="0" dirty="0" smtClean="0"/>
              <a:t> KMS’)</a:t>
            </a: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3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331640" y="0"/>
            <a:ext cx="7239000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4000" dirty="0" smtClean="0"/>
              <a:t>Den </a:t>
            </a:r>
            <a:r>
              <a:rPr lang="en-US" sz="4000" dirty="0" err="1" smtClean="0">
                <a:solidFill>
                  <a:srgbClr val="FF0000"/>
                </a:solidFill>
              </a:rPr>
              <a:t>nye</a:t>
            </a:r>
            <a:r>
              <a:rPr lang="en-US" sz="4000" dirty="0" smtClean="0"/>
              <a:t> del </a:t>
            </a:r>
            <a:r>
              <a:rPr lang="en-US" sz="4000" dirty="0" err="1" smtClean="0"/>
              <a:t>af</a:t>
            </a:r>
            <a:r>
              <a:rPr lang="en-US" sz="4000" dirty="0" smtClean="0"/>
              <a:t> KMS </a:t>
            </a:r>
            <a:r>
              <a:rPr lang="en-US" sz="4000" dirty="0" err="1" smtClean="0"/>
              <a:t>til</a:t>
            </a:r>
            <a:r>
              <a:rPr lang="en-US" sz="4000" dirty="0" smtClean="0"/>
              <a:t> DPD:</a:t>
            </a:r>
            <a:br>
              <a:rPr lang="en-US" sz="4000" dirty="0" smtClean="0"/>
            </a:br>
            <a:r>
              <a:rPr lang="en-US" sz="4000" dirty="0" smtClean="0"/>
              <a:t>‘Side 2’</a:t>
            </a:r>
            <a:endParaRPr lang="en-US" sz="4000" b="0" dirty="0"/>
          </a:p>
        </p:txBody>
      </p:sp>
      <p:pic>
        <p:nvPicPr>
          <p:cNvPr id="6" name="Billede 11"/>
          <p:cNvPicPr/>
          <p:nvPr/>
        </p:nvPicPr>
        <p:blipFill rotWithShape="1">
          <a:blip r:embed="rId2"/>
          <a:srcRect t="22147" r="57305" b="50067"/>
          <a:stretch/>
        </p:blipFill>
        <p:spPr bwMode="auto">
          <a:xfrm>
            <a:off x="90337" y="1556792"/>
            <a:ext cx="9073008" cy="3835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7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41" r="54893" b="3996"/>
          <a:stretch/>
        </p:blipFill>
        <p:spPr>
          <a:xfrm>
            <a:off x="1691679" y="102620"/>
            <a:ext cx="5987833" cy="6638748"/>
          </a:xfrm>
        </p:spPr>
      </p:pic>
    </p:spTree>
    <p:extLst>
      <p:ext uri="{BB962C8B-B14F-4D97-AF65-F5344CB8AC3E}">
        <p14:creationId xmlns:p14="http://schemas.microsoft.com/office/powerpoint/2010/main" val="324473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41" r="54893" b="3996"/>
          <a:stretch/>
        </p:blipFill>
        <p:spPr>
          <a:xfrm>
            <a:off x="1691679" y="102620"/>
            <a:ext cx="5987833" cy="6638748"/>
          </a:xfrm>
        </p:spPr>
      </p:pic>
      <p:sp>
        <p:nvSpPr>
          <p:cNvPr id="2" name="Rectangle 1"/>
          <p:cNvSpPr/>
          <p:nvPr/>
        </p:nvSpPr>
        <p:spPr bwMode="auto">
          <a:xfrm>
            <a:off x="1763688" y="2996952"/>
            <a:ext cx="5400600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40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43" r="59536" b="36371"/>
          <a:stretch/>
        </p:blipFill>
        <p:spPr>
          <a:xfrm>
            <a:off x="119616" y="1268760"/>
            <a:ext cx="9018041" cy="1807716"/>
          </a:xfrm>
        </p:spPr>
      </p:pic>
      <p:sp>
        <p:nvSpPr>
          <p:cNvPr id="5" name="Rectangle 4"/>
          <p:cNvSpPr/>
          <p:nvPr/>
        </p:nvSpPr>
        <p:spPr bwMode="auto">
          <a:xfrm>
            <a:off x="215008" y="1340768"/>
            <a:ext cx="8928992" cy="1728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37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56992"/>
            <a:ext cx="7239000" cy="309634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hvert</a:t>
            </a:r>
            <a:r>
              <a:rPr lang="en-US" dirty="0" smtClean="0"/>
              <a:t> element, </a:t>
            </a:r>
            <a:r>
              <a:rPr lang="en-US" dirty="0" err="1" smtClean="0"/>
              <a:t>fx</a:t>
            </a:r>
            <a:r>
              <a:rPr lang="en-US" dirty="0" smtClean="0"/>
              <a:t> </a:t>
            </a:r>
            <a:r>
              <a:rPr lang="en-US" dirty="0" err="1" smtClean="0"/>
              <a:t>dyspnø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Pakke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0" dirty="0" smtClean="0"/>
              <a:t>‘</a:t>
            </a:r>
            <a:r>
              <a:rPr lang="en-US" b="0" dirty="0" err="1" smtClean="0"/>
              <a:t>Implementeres</a:t>
            </a:r>
            <a:r>
              <a:rPr lang="en-US" b="0" dirty="0" smtClean="0"/>
              <a:t> </a:t>
            </a:r>
            <a:r>
              <a:rPr lang="en-US" b="0" dirty="0" err="1" smtClean="0"/>
              <a:t>retningslinjer</a:t>
            </a:r>
            <a:r>
              <a:rPr lang="en-US" b="0" dirty="0" smtClean="0"/>
              <a:t>?’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2. </a:t>
            </a:r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 smtClean="0"/>
              <a:t>udløses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pakken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b="0" dirty="0" smtClean="0"/>
              <a:t>Den </a:t>
            </a:r>
            <a:r>
              <a:rPr lang="en-US" b="0" dirty="0" err="1" smtClean="0"/>
              <a:t>tilhørende</a:t>
            </a:r>
            <a:r>
              <a:rPr lang="en-US" b="0" dirty="0" smtClean="0"/>
              <a:t> </a:t>
            </a:r>
            <a:r>
              <a:rPr lang="en-US" b="0" dirty="0" err="1" smtClean="0"/>
              <a:t>praksis</a:t>
            </a:r>
            <a:r>
              <a:rPr lang="en-US" b="0" dirty="0" smtClean="0"/>
              <a:t> </a:t>
            </a:r>
            <a:r>
              <a:rPr lang="mr-IN" b="0" dirty="0" smtClean="0"/>
              <a:t>–</a:t>
            </a:r>
            <a:r>
              <a:rPr lang="en-US" b="0" dirty="0" smtClean="0"/>
              <a:t> </a:t>
            </a:r>
            <a:r>
              <a:rPr lang="en-US" b="0" dirty="0" err="1" smtClean="0"/>
              <a:t>som</a:t>
            </a:r>
            <a:r>
              <a:rPr lang="en-US" b="0" dirty="0" smtClean="0"/>
              <a:t> </a:t>
            </a:r>
            <a:r>
              <a:rPr lang="en-US" b="0" dirty="0" err="1" smtClean="0"/>
              <a:t>forhåbentlig</a:t>
            </a:r>
            <a:r>
              <a:rPr lang="en-US" b="0" dirty="0" smtClean="0"/>
              <a:t> </a:t>
            </a:r>
            <a:r>
              <a:rPr lang="en-US" b="0" dirty="0" err="1" smtClean="0"/>
              <a:t>gavner</a:t>
            </a:r>
            <a:r>
              <a:rPr lang="en-US" b="0" dirty="0" smtClean="0"/>
              <a:t> </a:t>
            </a:r>
            <a:r>
              <a:rPr lang="en-US" b="0" dirty="0" err="1" smtClean="0"/>
              <a:t>patienten</a:t>
            </a:r>
            <a:r>
              <a:rPr lang="en-US" b="0" dirty="0" smtClean="0"/>
              <a:t> (her </a:t>
            </a:r>
            <a:r>
              <a:rPr lang="en-US" b="0" dirty="0" err="1" smtClean="0"/>
              <a:t>er</a:t>
            </a:r>
            <a:r>
              <a:rPr lang="en-US" b="0" dirty="0" smtClean="0"/>
              <a:t> der </a:t>
            </a:r>
            <a:r>
              <a:rPr lang="en-US" b="0" dirty="0" err="1" smtClean="0"/>
              <a:t>intet</a:t>
            </a:r>
            <a:r>
              <a:rPr lang="en-US" b="0" dirty="0" smtClean="0"/>
              <a:t> </a:t>
            </a:r>
            <a:r>
              <a:rPr lang="en-US" b="0" dirty="0" err="1" smtClean="0"/>
              <a:t>facit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43" r="59536" b="36371"/>
          <a:stretch/>
        </p:blipFill>
        <p:spPr>
          <a:xfrm>
            <a:off x="119616" y="1268760"/>
            <a:ext cx="9018041" cy="1807716"/>
          </a:xfrm>
        </p:spPr>
      </p:pic>
      <p:sp>
        <p:nvSpPr>
          <p:cNvPr id="5" name="Rectangle 4"/>
          <p:cNvSpPr/>
          <p:nvPr/>
        </p:nvSpPr>
        <p:spPr bwMode="auto">
          <a:xfrm>
            <a:off x="215008" y="1340768"/>
            <a:ext cx="8928992" cy="1728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41044"/>
            <a:ext cx="7920880" cy="39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56992"/>
            <a:ext cx="7239000" cy="309634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hvert</a:t>
            </a:r>
            <a:r>
              <a:rPr lang="en-US" dirty="0" smtClean="0"/>
              <a:t> element, </a:t>
            </a:r>
            <a:r>
              <a:rPr lang="en-US" dirty="0" err="1" smtClean="0"/>
              <a:t>fx</a:t>
            </a:r>
            <a:r>
              <a:rPr lang="en-US" dirty="0" smtClean="0"/>
              <a:t> </a:t>
            </a:r>
            <a:r>
              <a:rPr lang="en-US" dirty="0" err="1" smtClean="0"/>
              <a:t>dyspnø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Pakke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b="0" dirty="0" smtClean="0"/>
              <a:t>‘</a:t>
            </a:r>
            <a:r>
              <a:rPr lang="en-US" b="0" dirty="0" err="1" smtClean="0"/>
              <a:t>Implementeres</a:t>
            </a:r>
            <a:r>
              <a:rPr lang="en-US" b="0" dirty="0" smtClean="0"/>
              <a:t> </a:t>
            </a:r>
            <a:r>
              <a:rPr lang="en-US" b="0" dirty="0" err="1" smtClean="0"/>
              <a:t>retningslinjer</a:t>
            </a:r>
            <a:r>
              <a:rPr lang="en-US" b="0" dirty="0" smtClean="0"/>
              <a:t>?’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2. </a:t>
            </a:r>
            <a:r>
              <a:rPr lang="en-US" dirty="0" err="1" smtClean="0"/>
              <a:t>Hvad</a:t>
            </a:r>
            <a:r>
              <a:rPr lang="en-US" dirty="0" smtClean="0"/>
              <a:t> </a:t>
            </a:r>
            <a:r>
              <a:rPr lang="en-US" dirty="0" err="1" smtClean="0"/>
              <a:t>udløses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pakken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b="0" dirty="0" smtClean="0"/>
              <a:t>Den </a:t>
            </a:r>
            <a:r>
              <a:rPr lang="en-US" b="0" dirty="0" err="1" smtClean="0"/>
              <a:t>tilhørende</a:t>
            </a:r>
            <a:r>
              <a:rPr lang="en-US" b="0" dirty="0" smtClean="0"/>
              <a:t> </a:t>
            </a:r>
            <a:r>
              <a:rPr lang="en-US" b="0" dirty="0" err="1" smtClean="0"/>
              <a:t>praksis</a:t>
            </a:r>
            <a:r>
              <a:rPr lang="en-US" b="0" dirty="0" smtClean="0"/>
              <a:t> </a:t>
            </a:r>
            <a:r>
              <a:rPr lang="mr-IN" b="0" dirty="0" smtClean="0"/>
              <a:t>–</a:t>
            </a:r>
            <a:r>
              <a:rPr lang="en-US" b="0" dirty="0" smtClean="0"/>
              <a:t> </a:t>
            </a:r>
            <a:r>
              <a:rPr lang="en-US" b="0" dirty="0" err="1" smtClean="0"/>
              <a:t>som</a:t>
            </a:r>
            <a:r>
              <a:rPr lang="en-US" b="0" dirty="0" smtClean="0"/>
              <a:t> </a:t>
            </a:r>
            <a:r>
              <a:rPr lang="en-US" b="0" dirty="0" err="1" smtClean="0"/>
              <a:t>forhåbentlig</a:t>
            </a:r>
            <a:r>
              <a:rPr lang="en-US" b="0" dirty="0" smtClean="0"/>
              <a:t> </a:t>
            </a:r>
            <a:r>
              <a:rPr lang="en-US" b="0" dirty="0" err="1" smtClean="0"/>
              <a:t>gavner</a:t>
            </a:r>
            <a:r>
              <a:rPr lang="en-US" b="0" dirty="0" smtClean="0"/>
              <a:t> </a:t>
            </a:r>
            <a:r>
              <a:rPr lang="en-US" b="0" dirty="0" err="1" smtClean="0"/>
              <a:t>patienten</a:t>
            </a:r>
            <a:r>
              <a:rPr lang="en-US" b="0" dirty="0" smtClean="0"/>
              <a:t> (her </a:t>
            </a:r>
            <a:r>
              <a:rPr lang="en-US" b="0" dirty="0" err="1" smtClean="0"/>
              <a:t>er</a:t>
            </a:r>
            <a:r>
              <a:rPr lang="en-US" b="0" dirty="0" smtClean="0"/>
              <a:t> </a:t>
            </a:r>
            <a:r>
              <a:rPr lang="en-US" b="0" dirty="0" err="1" smtClean="0"/>
              <a:t>intet</a:t>
            </a:r>
            <a:r>
              <a:rPr lang="en-US" b="0" dirty="0" smtClean="0"/>
              <a:t> </a:t>
            </a:r>
            <a:r>
              <a:rPr lang="en-US" b="0" dirty="0" err="1" smtClean="0"/>
              <a:t>facit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43" r="59536" b="36371"/>
          <a:stretch/>
        </p:blipFill>
        <p:spPr>
          <a:xfrm>
            <a:off x="119616" y="1268760"/>
            <a:ext cx="9018041" cy="1807716"/>
          </a:xfrm>
        </p:spPr>
      </p:pic>
      <p:sp>
        <p:nvSpPr>
          <p:cNvPr id="5" name="Rectangle 4"/>
          <p:cNvSpPr/>
          <p:nvPr/>
        </p:nvSpPr>
        <p:spPr bwMode="auto">
          <a:xfrm>
            <a:off x="215008" y="1340768"/>
            <a:ext cx="8928992" cy="1728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82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28" r="54261" b="2622"/>
          <a:stretch/>
        </p:blipFill>
        <p:spPr>
          <a:xfrm>
            <a:off x="1134529" y="116632"/>
            <a:ext cx="6101767" cy="6831808"/>
          </a:xfrm>
        </p:spPr>
      </p:pic>
    </p:spTree>
    <p:extLst>
      <p:ext uri="{BB962C8B-B14F-4D97-AF65-F5344CB8AC3E}">
        <p14:creationId xmlns:p14="http://schemas.microsoft.com/office/powerpoint/2010/main" val="412306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260350"/>
            <a:ext cx="5616575" cy="5159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da-DK" sz="2400" smtClean="0"/>
              <a:t>Dansk Palliativ Database: Historik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1268413"/>
            <a:ext cx="6980510" cy="51847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z="1600" b="1" dirty="0" smtClean="0"/>
              <a:t>2006</a:t>
            </a:r>
            <a:r>
              <a:rPr lang="da-DK" sz="1600" dirty="0" smtClean="0"/>
              <a:t>  </a:t>
            </a:r>
            <a:r>
              <a:rPr lang="da-DK" sz="1800" dirty="0" smtClean="0"/>
              <a:t>Ansøgning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b="1" dirty="0" smtClean="0"/>
              <a:t>2007</a:t>
            </a:r>
            <a:r>
              <a:rPr lang="da-DK" sz="1600" dirty="0" smtClean="0"/>
              <a:t> </a:t>
            </a:r>
            <a:r>
              <a:rPr lang="da-DK" sz="1800" dirty="0" smtClean="0"/>
              <a:t>Bevilling fra Sundhedsministeriet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b="1" dirty="0" smtClean="0"/>
              <a:t>2007-2008 </a:t>
            </a:r>
            <a:r>
              <a:rPr lang="da-DK" sz="1600" b="1" dirty="0"/>
              <a:t> </a:t>
            </a:r>
            <a:r>
              <a:rPr lang="da-DK" sz="1600" b="1" dirty="0" smtClean="0"/>
              <a:t> </a:t>
            </a:r>
            <a:r>
              <a:rPr lang="da-DK" sz="1800" dirty="0" smtClean="0"/>
              <a:t>9 møder i </a:t>
            </a:r>
            <a:r>
              <a:rPr lang="da-DK" sz="1800" dirty="0" err="1" smtClean="0"/>
              <a:t>styreguppe</a:t>
            </a:r>
            <a:r>
              <a:rPr lang="da-DK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da-DK" sz="1800" dirty="0"/>
              <a:t>Litteraturgennemgang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b="1" dirty="0" smtClean="0"/>
              <a:t>2008</a:t>
            </a:r>
            <a:r>
              <a:rPr lang="da-DK" sz="1600" dirty="0" smtClean="0"/>
              <a:t> </a:t>
            </a:r>
            <a:r>
              <a:rPr lang="da-DK" sz="1800" dirty="0" smtClean="0"/>
              <a:t>Sendt oplæg i høring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b="1" dirty="0" smtClean="0"/>
              <a:t>2009</a:t>
            </a:r>
            <a:r>
              <a:rPr lang="da-DK" sz="1600" dirty="0" smtClean="0"/>
              <a:t>  </a:t>
            </a:r>
            <a:r>
              <a:rPr lang="da-DK" sz="1800" dirty="0" smtClean="0"/>
              <a:t>Nationalt høringsmøde, revision</a:t>
            </a:r>
          </a:p>
          <a:p>
            <a:pPr lvl="1" eaLnBrk="1" hangingPunct="1">
              <a:lnSpc>
                <a:spcPct val="90000"/>
              </a:lnSpc>
            </a:pPr>
            <a:r>
              <a:rPr lang="da-DK" sz="1800" dirty="0" smtClean="0"/>
              <a:t>Godkendt SST</a:t>
            </a:r>
          </a:p>
          <a:p>
            <a:pPr lvl="1" eaLnBrk="1" hangingPunct="1">
              <a:lnSpc>
                <a:spcPct val="90000"/>
              </a:lnSpc>
            </a:pPr>
            <a:r>
              <a:rPr lang="da-DK" sz="1800" dirty="0" smtClean="0"/>
              <a:t>Driftstilskud fra Danske Regioner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b="1" dirty="0" smtClean="0"/>
              <a:t>2010</a:t>
            </a:r>
            <a:r>
              <a:rPr lang="da-DK" sz="1600" dirty="0"/>
              <a:t> </a:t>
            </a:r>
            <a:r>
              <a:rPr lang="da-DK" sz="1600" dirty="0" smtClean="0"/>
              <a:t> </a:t>
            </a:r>
            <a:r>
              <a:rPr lang="da-DK" sz="1800" dirty="0" smtClean="0"/>
              <a:t>Åbning</a:t>
            </a:r>
          </a:p>
          <a:p>
            <a:pPr eaLnBrk="1" hangingPunct="1">
              <a:lnSpc>
                <a:spcPct val="90000"/>
              </a:lnSpc>
            </a:pPr>
            <a:r>
              <a:rPr lang="da-DK" sz="1600" b="1" dirty="0" smtClean="0"/>
              <a:t>2011</a:t>
            </a:r>
            <a:r>
              <a:rPr lang="da-DK" sz="1600" dirty="0"/>
              <a:t> </a:t>
            </a:r>
            <a:r>
              <a:rPr lang="da-DK" sz="1600" dirty="0" smtClean="0"/>
              <a:t> </a:t>
            </a:r>
            <a:r>
              <a:rPr lang="da-DK" sz="1800" dirty="0" smtClean="0"/>
              <a:t>Første </a:t>
            </a:r>
            <a:r>
              <a:rPr lang="da-DK" sz="1800" dirty="0" smtClean="0"/>
              <a:t>årsrapport</a:t>
            </a:r>
            <a:endParaRPr lang="da-DK" sz="1600" b="1" dirty="0" smtClean="0"/>
          </a:p>
          <a:p>
            <a:pPr eaLnBrk="1" hangingPunct="1">
              <a:lnSpc>
                <a:spcPct val="90000"/>
              </a:lnSpc>
            </a:pPr>
            <a:r>
              <a:rPr lang="da-DK" b="1" dirty="0" smtClean="0">
                <a:solidFill>
                  <a:srgbClr val="FF0000"/>
                </a:solidFill>
              </a:rPr>
              <a:t>2016  (april) Udvidelse af DPD:</a:t>
            </a:r>
          </a:p>
          <a:p>
            <a:pPr lvl="1">
              <a:lnSpc>
                <a:spcPct val="90000"/>
              </a:lnSpc>
            </a:pPr>
            <a:r>
              <a:rPr lang="da-DK" sz="2400" dirty="0">
                <a:solidFill>
                  <a:srgbClr val="FF0000"/>
                </a:solidFill>
                <a:cs typeface="+mn-cs"/>
              </a:rPr>
              <a:t>EORTC skema </a:t>
            </a:r>
            <a:r>
              <a:rPr lang="da-DK" sz="2400" dirty="0" smtClean="0">
                <a:solidFill>
                  <a:srgbClr val="FF0000"/>
                </a:solidFill>
                <a:cs typeface="+mn-cs"/>
              </a:rPr>
              <a:t>2</a:t>
            </a:r>
            <a:r>
              <a:rPr lang="da-DK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da-DK" sz="2400" dirty="0" smtClean="0">
                <a:solidFill>
                  <a:srgbClr val="FF0000"/>
                </a:solidFill>
                <a:cs typeface="+mn-cs"/>
              </a:rPr>
              <a:t>efter 1-4 uger</a:t>
            </a:r>
          </a:p>
          <a:p>
            <a:pPr lvl="1">
              <a:lnSpc>
                <a:spcPct val="90000"/>
              </a:lnSpc>
            </a:pPr>
            <a:r>
              <a:rPr lang="da-DK" sz="2400" dirty="0" smtClean="0">
                <a:solidFill>
                  <a:srgbClr val="FF0000"/>
                </a:solidFill>
                <a:cs typeface="+mn-cs"/>
              </a:rPr>
              <a:t>Mere præcis ventetid</a:t>
            </a:r>
          </a:p>
          <a:p>
            <a:pPr lvl="1">
              <a:lnSpc>
                <a:spcPct val="90000"/>
              </a:lnSpc>
            </a:pPr>
            <a:r>
              <a:rPr lang="da-DK" sz="2400" dirty="0" smtClean="0">
                <a:solidFill>
                  <a:srgbClr val="FF0000"/>
                </a:solidFill>
                <a:cs typeface="+mn-cs"/>
              </a:rPr>
              <a:t>Ændrede diagnoser for ikke-kræft</a:t>
            </a:r>
          </a:p>
          <a:p>
            <a:pPr lvl="1">
              <a:lnSpc>
                <a:spcPct val="90000"/>
              </a:lnSpc>
            </a:pPr>
            <a:r>
              <a:rPr lang="da-DK" sz="2400" dirty="0" smtClean="0">
                <a:solidFill>
                  <a:srgbClr val="FF0000"/>
                </a:solidFill>
                <a:cs typeface="+mn-cs"/>
              </a:rPr>
              <a:t>Tal </a:t>
            </a:r>
            <a:r>
              <a:rPr lang="da-DK" sz="2400" dirty="0" smtClean="0">
                <a:solidFill>
                  <a:srgbClr val="FF0000"/>
                </a:solidFill>
                <a:cs typeface="+mn-cs"/>
              </a:rPr>
              <a:t>for indlagte</a:t>
            </a:r>
            <a:endParaRPr lang="da-DK" sz="24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>
          <a:xfrm>
            <a:off x="16599" y="267510"/>
            <a:ext cx="9739977" cy="6061854"/>
          </a:xfrm>
        </p:spPr>
      </p:pic>
    </p:spTree>
    <p:extLst>
      <p:ext uri="{BB962C8B-B14F-4D97-AF65-F5344CB8AC3E}">
        <p14:creationId xmlns:p14="http://schemas.microsoft.com/office/powerpoint/2010/main" val="35042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379" t="24524" b="1115"/>
          <a:stretch/>
        </p:blipFill>
        <p:spPr>
          <a:xfrm>
            <a:off x="1259632" y="-99392"/>
            <a:ext cx="8064897" cy="7254846"/>
          </a:xfrm>
        </p:spPr>
      </p:pic>
      <p:sp>
        <p:nvSpPr>
          <p:cNvPr id="6" name="Rectangle 5"/>
          <p:cNvSpPr/>
          <p:nvPr/>
        </p:nvSpPr>
        <p:spPr bwMode="auto">
          <a:xfrm>
            <a:off x="1547664" y="2132856"/>
            <a:ext cx="6696744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28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3384376" cy="417646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versioner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pårørendeskema</a:t>
            </a:r>
            <a:r>
              <a:rPr lang="en-US" dirty="0" smtClean="0"/>
              <a:t>, der </a:t>
            </a:r>
            <a:r>
              <a:rPr lang="en-US" dirty="0" err="1" smtClean="0"/>
              <a:t>sendes</a:t>
            </a:r>
            <a:r>
              <a:rPr lang="en-US" dirty="0" smtClean="0"/>
              <a:t> ca. 3 </a:t>
            </a:r>
            <a:r>
              <a:rPr lang="en-US" dirty="0" err="1" smtClean="0"/>
              <a:t>mdr</a:t>
            </a:r>
            <a:r>
              <a:rPr lang="en-US" dirty="0" smtClean="0"/>
              <a:t>. </a:t>
            </a:r>
            <a:r>
              <a:rPr lang="en-US" dirty="0" err="1" smtClean="0"/>
              <a:t>efter</a:t>
            </a:r>
            <a:r>
              <a:rPr lang="en-US" dirty="0" smtClean="0"/>
              <a:t> </a:t>
            </a:r>
            <a:r>
              <a:rPr lang="en-US" dirty="0" err="1" smtClean="0"/>
              <a:t>patientens</a:t>
            </a:r>
            <a:r>
              <a:rPr lang="en-US" dirty="0" smtClean="0"/>
              <a:t> </a:t>
            </a:r>
            <a:r>
              <a:rPr lang="en-US" dirty="0" err="1" smtClean="0"/>
              <a:t>død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1. </a:t>
            </a:r>
            <a:r>
              <a:rPr lang="en-US" b="0" dirty="0" err="1" smtClean="0"/>
              <a:t>Hjemmeværende</a:t>
            </a:r>
            <a:r>
              <a:rPr lang="en-US" b="0" dirty="0" smtClean="0"/>
              <a:t> (set </a:t>
            </a:r>
            <a:r>
              <a:rPr lang="en-US" b="0" dirty="0" err="1" smtClean="0"/>
              <a:t>hjemme</a:t>
            </a:r>
            <a:r>
              <a:rPr lang="en-US" b="0" dirty="0" smtClean="0"/>
              <a:t> </a:t>
            </a:r>
            <a:r>
              <a:rPr lang="en-US" b="0" dirty="0" err="1" smtClean="0"/>
              <a:t>eller</a:t>
            </a:r>
            <a:r>
              <a:rPr lang="en-US" b="0" dirty="0" smtClean="0"/>
              <a:t> ambulant) 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2. </a:t>
            </a:r>
            <a:r>
              <a:rPr lang="en-US" b="0" dirty="0" err="1" smtClean="0"/>
              <a:t>Indlagte</a:t>
            </a:r>
            <a:r>
              <a:rPr lang="en-US" b="0" dirty="0" smtClean="0"/>
              <a:t> 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87" t="15042" r="6662" b="3267"/>
          <a:stretch/>
        </p:blipFill>
        <p:spPr>
          <a:xfrm>
            <a:off x="3563888" y="548680"/>
            <a:ext cx="5447978" cy="6219568"/>
          </a:xfrm>
        </p:spPr>
      </p:pic>
    </p:spTree>
    <p:extLst>
      <p:ext uri="{BB962C8B-B14F-4D97-AF65-F5344CB8AC3E}">
        <p14:creationId xmlns:p14="http://schemas.microsoft.com/office/powerpoint/2010/main" val="10385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5712" r="-25712"/>
          <a:stretch>
            <a:fillRect/>
          </a:stretch>
        </p:blipFill>
        <p:spPr>
          <a:xfrm>
            <a:off x="-540568" y="0"/>
            <a:ext cx="10831796" cy="6741368"/>
          </a:xfrm>
          <a:ln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4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Hvordan indtastes det gamle KMS papirskema i den nye KMS version (DPD+LKT-Palliation)</a:t>
            </a:r>
            <a:r>
              <a:rPr lang="da-DK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z="2000" dirty="0" smtClean="0"/>
              <a:t>Indtast kun de </a:t>
            </a:r>
            <a:r>
              <a:rPr lang="da-DK" sz="2000" dirty="0"/>
              <a:t>oplysninger, der er på det gamle skema</a:t>
            </a:r>
            <a:r>
              <a:rPr lang="da-DK" sz="2000" dirty="0" smtClean="0"/>
              <a:t>. </a:t>
            </a:r>
            <a:endParaRPr lang="en-US" sz="2000" dirty="0"/>
          </a:p>
          <a:p>
            <a:pPr lvl="0"/>
            <a:r>
              <a:rPr lang="da-DK" sz="2000" dirty="0" smtClean="0"/>
              <a:t>Der tastes </a:t>
            </a:r>
          </a:p>
          <a:p>
            <a:pPr lvl="1"/>
            <a:r>
              <a:rPr lang="da-DK" sz="1600" dirty="0" smtClean="0"/>
              <a:t>’</a:t>
            </a:r>
            <a:r>
              <a:rPr lang="da-DK" sz="1600" dirty="0"/>
              <a:t>ikke udført’ for ’CAM score 1’ og ’CAM score2</a:t>
            </a:r>
            <a:r>
              <a:rPr lang="da-DK" sz="1600" dirty="0" smtClean="0"/>
              <a:t>’</a:t>
            </a:r>
          </a:p>
          <a:p>
            <a:pPr lvl="1"/>
            <a:r>
              <a:rPr lang="da-DK" sz="1600" dirty="0" smtClean="0"/>
              <a:t>’</a:t>
            </a:r>
            <a:r>
              <a:rPr lang="da-DK" sz="1600" dirty="0"/>
              <a:t>uoplyst’ på spørgsmålet: ’har patienten pårørende’ og ’pårørende navn og adresse’ </a:t>
            </a:r>
            <a:endParaRPr lang="da-DK" sz="1600" dirty="0" smtClean="0"/>
          </a:p>
          <a:p>
            <a:r>
              <a:rPr lang="da-DK" sz="2000" dirty="0" smtClean="0"/>
              <a:t>Resten </a:t>
            </a:r>
            <a:r>
              <a:rPr lang="da-DK" sz="2000" dirty="0"/>
              <a:t>af de spørgsmål, som er med i det nye KMS, men ikke var med i det gamle, </a:t>
            </a:r>
            <a:r>
              <a:rPr lang="da-DK" sz="2000" dirty="0" smtClean="0"/>
              <a:t>herunder ’pakkerne</a:t>
            </a:r>
            <a:r>
              <a:rPr lang="da-DK" sz="2000" dirty="0"/>
              <a:t>’, ignoreres</a:t>
            </a:r>
            <a:r>
              <a:rPr lang="en-US" sz="20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 smtClean="0">
              <a:solidFill>
                <a:srgbClr val="404040"/>
              </a:solidFill>
            </a:endParaRPr>
          </a:p>
          <a:p>
            <a:endParaRPr lang="da-DK" dirty="0">
              <a:solidFill>
                <a:srgbClr val="404040"/>
              </a:solidFill>
            </a:endParaRPr>
          </a:p>
          <a:p>
            <a:endParaRPr lang="da-DK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Sammenfattende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LKT-Palliation </a:t>
            </a:r>
            <a:r>
              <a:rPr lang="en-US" dirty="0" err="1" smtClean="0"/>
              <a:t>indtastes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KMS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</a:t>
            </a:r>
            <a:r>
              <a:rPr lang="en-US" dirty="0" err="1" smtClean="0"/>
              <a:t>måde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for DPD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form </a:t>
            </a:r>
            <a:r>
              <a:rPr lang="en-US" dirty="0" err="1" smtClean="0"/>
              <a:t>af</a:t>
            </a:r>
            <a:r>
              <a:rPr lang="en-US" dirty="0" smtClean="0"/>
              <a:t> en </a:t>
            </a:r>
            <a:r>
              <a:rPr lang="en-US" dirty="0" err="1" smtClean="0"/>
              <a:t>ny</a:t>
            </a:r>
            <a:r>
              <a:rPr lang="en-US" dirty="0" smtClean="0"/>
              <a:t> side 2 </a:t>
            </a:r>
            <a:r>
              <a:rPr lang="en-US" dirty="0" err="1" smtClean="0"/>
              <a:t>i</a:t>
            </a:r>
            <a:r>
              <a:rPr lang="en-US" dirty="0" smtClean="0"/>
              <a:t> KMS, der </a:t>
            </a:r>
            <a:r>
              <a:rPr lang="en-US" dirty="0" err="1" smtClean="0"/>
              <a:t>rummer</a:t>
            </a:r>
            <a:endParaRPr lang="en-US" dirty="0" smtClean="0"/>
          </a:p>
          <a:p>
            <a:pPr lvl="1"/>
            <a:r>
              <a:rPr lang="en-US" dirty="0" smtClean="0"/>
              <a:t>CAM screening</a:t>
            </a:r>
          </a:p>
          <a:p>
            <a:pPr lvl="1"/>
            <a:r>
              <a:rPr lang="en-US" dirty="0" err="1" smtClean="0"/>
              <a:t>Pakkeudførelse</a:t>
            </a:r>
            <a:r>
              <a:rPr lang="en-US" dirty="0" smtClean="0"/>
              <a:t> </a:t>
            </a:r>
            <a:r>
              <a:rPr lang="mr-IN" i="1" dirty="0" smtClean="0"/>
              <a:t>–</a:t>
            </a:r>
            <a:r>
              <a:rPr lang="en-US" i="1" dirty="0" err="1" smtClean="0"/>
              <a:t>som</a:t>
            </a:r>
            <a:r>
              <a:rPr lang="en-US" i="1" dirty="0" smtClean="0"/>
              <a:t> </a:t>
            </a:r>
            <a:r>
              <a:rPr lang="en-US" i="1" dirty="0" err="1" smtClean="0"/>
              <a:t>først</a:t>
            </a:r>
            <a:r>
              <a:rPr lang="en-US" i="1" dirty="0" smtClean="0"/>
              <a:t> </a:t>
            </a:r>
            <a:r>
              <a:rPr lang="en-US" i="1" dirty="0" err="1" smtClean="0"/>
              <a:t>bliver</a:t>
            </a:r>
            <a:r>
              <a:rPr lang="en-US" i="1" dirty="0" smtClean="0"/>
              <a:t> relevant </a:t>
            </a:r>
            <a:r>
              <a:rPr lang="en-US" i="1" dirty="0" err="1" smtClean="0"/>
              <a:t>sept.</a:t>
            </a:r>
            <a:r>
              <a:rPr lang="en-US" i="1" dirty="0" smtClean="0"/>
              <a:t> 2017</a:t>
            </a:r>
            <a:endParaRPr lang="en-US" i="1" dirty="0" smtClean="0"/>
          </a:p>
          <a:p>
            <a:pPr lvl="1"/>
            <a:r>
              <a:rPr lang="en-US" dirty="0" err="1" smtClean="0"/>
              <a:t>Pårørendeopfølgning</a:t>
            </a:r>
            <a:r>
              <a:rPr lang="en-US" dirty="0" smtClean="0"/>
              <a:t> </a:t>
            </a:r>
            <a:r>
              <a:rPr lang="en-US" dirty="0" err="1" smtClean="0"/>
              <a:t>efter</a:t>
            </a:r>
            <a:r>
              <a:rPr lang="en-US" dirty="0" smtClean="0"/>
              <a:t> 3 </a:t>
            </a:r>
            <a:r>
              <a:rPr lang="en-US" dirty="0" err="1" smtClean="0"/>
              <a:t>mdr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Derved</a:t>
            </a:r>
            <a:r>
              <a:rPr lang="en-US" dirty="0" smtClean="0"/>
              <a:t> </a:t>
            </a:r>
            <a:r>
              <a:rPr lang="en-US" dirty="0" err="1" smtClean="0"/>
              <a:t>undgås</a:t>
            </a:r>
            <a:r>
              <a:rPr lang="en-US" dirty="0" smtClean="0"/>
              <a:t> </a:t>
            </a:r>
            <a:r>
              <a:rPr lang="en-US" dirty="0" err="1" smtClean="0"/>
              <a:t>dobbeltindtastning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nyt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/>
              <a:t>LKT-Palliation </a:t>
            </a: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tilbage</a:t>
            </a:r>
            <a:r>
              <a:rPr lang="en-US" dirty="0" smtClean="0"/>
              <a:t> via </a:t>
            </a:r>
            <a:r>
              <a:rPr lang="en-US" dirty="0" err="1" smtClean="0"/>
              <a:t>ledelsessystemerne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hospitalerne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hospitalerne</a:t>
            </a:r>
            <a:r>
              <a:rPr lang="en-US" dirty="0" smtClean="0"/>
              <a:t> </a:t>
            </a:r>
            <a:r>
              <a:rPr lang="en-US" dirty="0" err="1" smtClean="0"/>
              <a:t>videreformidler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hospice</a:t>
            </a:r>
          </a:p>
        </p:txBody>
      </p:sp>
    </p:spTree>
    <p:extLst>
      <p:ext uri="{BB962C8B-B14F-4D97-AF65-F5344CB8AC3E}">
        <p14:creationId xmlns:p14="http://schemas.microsoft.com/office/powerpoint/2010/main" val="382084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460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4608871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 bwMode="auto">
          <a:xfrm>
            <a:off x="0" y="980728"/>
            <a:ext cx="2483768" cy="1008112"/>
          </a:xfrm>
          <a:prstGeom prst="wedgeEllipseCallout">
            <a:avLst>
              <a:gd name="adj1" fmla="val 52898"/>
              <a:gd name="adj2" fmla="val -704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Indikator 1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0" y="2060848"/>
            <a:ext cx="2411760" cy="1512168"/>
          </a:xfrm>
          <a:prstGeom prst="wedgeEllipseCallout">
            <a:avLst>
              <a:gd name="adj1" fmla="val 56153"/>
              <a:gd name="adj2" fmla="val -476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EORTC 2: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noProof="1" smtClean="0">
                <a:latin typeface="Arial" charset="0"/>
                <a:ea typeface="ヒラギノ角ゴ Pro W3" pitchFamily="1" charset="-128"/>
              </a:rPr>
              <a:t>Måler ændring</a:t>
            </a:r>
            <a:endParaRPr kumimoji="0" lang="en-US" sz="2400" b="1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876256" y="2348880"/>
            <a:ext cx="2483768" cy="1728192"/>
          </a:xfrm>
          <a:prstGeom prst="wedgeEllipseCallout">
            <a:avLst>
              <a:gd name="adj1" fmla="val -50213"/>
              <a:gd name="adj2" fmla="val -605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EORTC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noProof="1" smtClean="0">
                <a:latin typeface="Arial" charset="0"/>
                <a:ea typeface="ヒラギノ角ゴ Pro W3" pitchFamily="1" charset="-128"/>
              </a:rPr>
              <a:t>Baseline</a:t>
            </a:r>
            <a:r>
              <a:rPr kumimoji="0" lang="en-US" sz="2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 indikator 4</a:t>
            </a:r>
          </a:p>
        </p:txBody>
      </p:sp>
    </p:spTree>
    <p:extLst>
      <p:ext uri="{BB962C8B-B14F-4D97-AF65-F5344CB8AC3E}">
        <p14:creationId xmlns:p14="http://schemas.microsoft.com/office/powerpoint/2010/main" val="327715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4608871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 bwMode="auto">
          <a:xfrm>
            <a:off x="0" y="980728"/>
            <a:ext cx="2483768" cy="1008112"/>
          </a:xfrm>
          <a:prstGeom prst="wedgeEllipseCallout">
            <a:avLst>
              <a:gd name="adj1" fmla="val 52898"/>
              <a:gd name="adj2" fmla="val -704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Indikator 1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0" y="2060848"/>
            <a:ext cx="2411760" cy="936104"/>
          </a:xfrm>
          <a:prstGeom prst="wedgeEllipseCallout">
            <a:avLst>
              <a:gd name="adj1" fmla="val 56153"/>
              <a:gd name="adj2" fmla="val -476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EORTC 2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6876256" y="2348880"/>
            <a:ext cx="2483768" cy="1224136"/>
          </a:xfrm>
          <a:prstGeom prst="wedgeEllipseCallout">
            <a:avLst>
              <a:gd name="adj1" fmla="val -50213"/>
              <a:gd name="adj2" fmla="val -605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EORTC 1 indikator 4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0" y="4437112"/>
            <a:ext cx="2483768" cy="2420888"/>
          </a:xfrm>
          <a:prstGeom prst="wedgeEllipseCallout">
            <a:avLst>
              <a:gd name="adj1" fmla="val 55610"/>
              <a:gd name="adj2" fmla="val -71218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Nye spørgsmål</a:t>
            </a:r>
            <a:r>
              <a:rPr kumimoji="0" lang="en-US" sz="2200" b="1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 til efterladte pårørende</a:t>
            </a:r>
            <a:endParaRPr kumimoji="0" lang="en-US" sz="2200" b="1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868144" y="4365104"/>
            <a:ext cx="2448272" cy="1440160"/>
          </a:xfrm>
          <a:prstGeom prst="wedgeEllipseCallout">
            <a:avLst>
              <a:gd name="adj1" fmla="val -66289"/>
              <a:gd name="adj2" fmla="val -50435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Indholdet: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noProof="1" smtClean="0">
                <a:latin typeface="Arial" charset="0"/>
                <a:ea typeface="ヒラギノ角ゴ Pro W3" pitchFamily="1" charset="-128"/>
              </a:rPr>
              <a:t>Pakker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DMCG-PAL</a:t>
            </a:r>
            <a:endParaRPr kumimoji="0" lang="en-US" sz="2200" b="1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88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Dataopsamling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LKT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Tidstro</a:t>
            </a:r>
            <a:r>
              <a:rPr lang="en-US" dirty="0" smtClean="0"/>
              <a:t> data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indsatser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resultater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den </a:t>
            </a:r>
            <a:r>
              <a:rPr lang="en-US" dirty="0" err="1" smtClean="0"/>
              <a:t>enkelte</a:t>
            </a:r>
            <a:r>
              <a:rPr lang="en-US" dirty="0" smtClean="0"/>
              <a:t> </a:t>
            </a:r>
            <a:r>
              <a:rPr lang="en-US" dirty="0" err="1" smtClean="0"/>
              <a:t>enhed</a:t>
            </a:r>
            <a:endParaRPr lang="en-US" dirty="0" smtClean="0"/>
          </a:p>
          <a:p>
            <a:r>
              <a:rPr lang="en-US" dirty="0" err="1" smtClean="0"/>
              <a:t>Nyt</a:t>
            </a:r>
            <a:r>
              <a:rPr lang="en-US" dirty="0" smtClean="0"/>
              <a:t> system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nationalt</a:t>
            </a:r>
            <a:r>
              <a:rPr lang="en-US" dirty="0" smtClean="0"/>
              <a:t> </a:t>
            </a:r>
            <a:r>
              <a:rPr lang="en-US" dirty="0" err="1" smtClean="0"/>
              <a:t>brug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DPD (KMS)?</a:t>
            </a:r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enheder</a:t>
            </a:r>
            <a:r>
              <a:rPr lang="en-US" dirty="0" smtClean="0"/>
              <a:t> </a:t>
            </a:r>
            <a:r>
              <a:rPr lang="en-US" dirty="0" err="1" smtClean="0"/>
              <a:t>bruger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forvejen</a:t>
            </a:r>
            <a:r>
              <a:rPr lang="en-US" dirty="0" smtClean="0"/>
              <a:t> KMS</a:t>
            </a:r>
          </a:p>
          <a:p>
            <a:r>
              <a:rPr lang="en-US" dirty="0" smtClean="0"/>
              <a:t>Mange </a:t>
            </a:r>
            <a:r>
              <a:rPr lang="en-US" dirty="0" err="1" smtClean="0"/>
              <a:t>af</a:t>
            </a:r>
            <a:r>
              <a:rPr lang="en-US" dirty="0" smtClean="0"/>
              <a:t> de </a:t>
            </a:r>
            <a:r>
              <a:rPr lang="en-US" dirty="0" err="1" smtClean="0"/>
              <a:t>relevante</a:t>
            </a:r>
            <a:r>
              <a:rPr lang="en-US" dirty="0" smtClean="0"/>
              <a:t> data ligger </a:t>
            </a:r>
            <a:r>
              <a:rPr lang="en-US" dirty="0" err="1" smtClean="0"/>
              <a:t>alligevel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DPD:</a:t>
            </a:r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adgang</a:t>
            </a:r>
            <a:r>
              <a:rPr lang="en-US" dirty="0" smtClean="0"/>
              <a:t>, </a:t>
            </a:r>
            <a:r>
              <a:rPr lang="en-US" dirty="0" err="1" smtClean="0"/>
              <a:t>opfyldelse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visitationskriterier</a:t>
            </a:r>
            <a:r>
              <a:rPr lang="en-US" dirty="0" smtClean="0"/>
              <a:t> </a:t>
            </a:r>
            <a:r>
              <a:rPr lang="en-US" dirty="0" err="1" smtClean="0"/>
              <a:t>m.v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EORTC 1 </a:t>
            </a:r>
          </a:p>
          <a:p>
            <a:pPr lvl="1"/>
            <a:r>
              <a:rPr lang="en-US" dirty="0" smtClean="0"/>
              <a:t>EORTC 2 </a:t>
            </a:r>
          </a:p>
          <a:p>
            <a:pPr lvl="1"/>
            <a:r>
              <a:rPr lang="en-US" dirty="0" err="1" smtClean="0"/>
              <a:t>Forskel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EORTC 1 </a:t>
            </a:r>
            <a:r>
              <a:rPr lang="en-US" dirty="0" err="1" smtClean="0"/>
              <a:t>til</a:t>
            </a:r>
            <a:r>
              <a:rPr lang="en-US" dirty="0" smtClean="0"/>
              <a:t> EORTC 2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fra</a:t>
            </a:r>
            <a:r>
              <a:rPr lang="en-US" dirty="0" smtClean="0"/>
              <a:t> DPD </a:t>
            </a:r>
            <a:r>
              <a:rPr lang="en-US" dirty="0" err="1" smtClean="0"/>
              <a:t>føres</a:t>
            </a:r>
            <a:r>
              <a:rPr lang="en-US" dirty="0"/>
              <a:t> </a:t>
            </a:r>
            <a:r>
              <a:rPr lang="en-US" dirty="0" err="1" smtClean="0"/>
              <a:t>månedsvis</a:t>
            </a:r>
            <a:r>
              <a:rPr lang="en-US" dirty="0" smtClean="0"/>
              <a:t> </a:t>
            </a:r>
            <a:r>
              <a:rPr lang="en-US" dirty="0" err="1" smtClean="0"/>
              <a:t>tilbage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regionerne</a:t>
            </a:r>
            <a:r>
              <a:rPr lang="en-US" dirty="0" smtClean="0"/>
              <a:t> via de </a:t>
            </a:r>
            <a:r>
              <a:rPr lang="en-US" dirty="0" err="1" smtClean="0"/>
              <a:t>såkaldte</a:t>
            </a:r>
            <a:r>
              <a:rPr lang="en-US" dirty="0" smtClean="0"/>
              <a:t> ‘</a:t>
            </a:r>
            <a:r>
              <a:rPr lang="en-US" dirty="0" err="1" smtClean="0"/>
              <a:t>Smal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Bred </a:t>
            </a:r>
            <a:r>
              <a:rPr lang="en-US" dirty="0" err="1" smtClean="0"/>
              <a:t>Generisk</a:t>
            </a:r>
            <a:r>
              <a:rPr lang="en-US" dirty="0" smtClean="0"/>
              <a:t> Model’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Fordele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DPD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dataopsamling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Undgår</a:t>
            </a:r>
            <a:r>
              <a:rPr lang="en-US" dirty="0" smtClean="0"/>
              <a:t> </a:t>
            </a:r>
            <a:r>
              <a:rPr lang="en-US" dirty="0" err="1" smtClean="0"/>
              <a:t>dobbeltindtastning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opsamlet</a:t>
            </a:r>
            <a:r>
              <a:rPr lang="en-US" dirty="0" smtClean="0"/>
              <a:t> </a:t>
            </a:r>
            <a:r>
              <a:rPr lang="en-US" dirty="0" err="1" smtClean="0"/>
              <a:t>centralt</a:t>
            </a:r>
            <a:r>
              <a:rPr lang="en-US" dirty="0" smtClean="0"/>
              <a:t>, </a:t>
            </a:r>
            <a:r>
              <a:rPr lang="en-US" dirty="0" err="1" smtClean="0"/>
              <a:t>hvilket</a:t>
            </a:r>
            <a:r>
              <a:rPr lang="en-US" dirty="0" smtClean="0"/>
              <a:t> giver </a:t>
            </a:r>
            <a:r>
              <a:rPr lang="en-US" dirty="0" err="1" smtClean="0"/>
              <a:t>overblik</a:t>
            </a:r>
            <a:r>
              <a:rPr lang="en-US" dirty="0" smtClean="0"/>
              <a:t> over </a:t>
            </a:r>
            <a:r>
              <a:rPr lang="en-US" dirty="0" err="1" smtClean="0"/>
              <a:t>projektet</a:t>
            </a:r>
            <a:r>
              <a:rPr lang="en-US" dirty="0" smtClean="0"/>
              <a:t> </a:t>
            </a:r>
            <a:r>
              <a:rPr lang="en-US" dirty="0" err="1" smtClean="0"/>
              <a:t>uden</a:t>
            </a:r>
            <a:r>
              <a:rPr lang="en-US" dirty="0" smtClean="0"/>
              <a:t> </a:t>
            </a:r>
            <a:r>
              <a:rPr lang="en-US" dirty="0" err="1" smtClean="0"/>
              <a:t>yderligere</a:t>
            </a:r>
            <a:r>
              <a:rPr lang="en-US" dirty="0" smtClean="0"/>
              <a:t> </a:t>
            </a:r>
            <a:r>
              <a:rPr lang="en-US" dirty="0" err="1" smtClean="0"/>
              <a:t>indrapportering</a:t>
            </a:r>
            <a:endParaRPr lang="en-US" dirty="0" smtClean="0"/>
          </a:p>
          <a:p>
            <a:r>
              <a:rPr lang="en-US" dirty="0"/>
              <a:t>Der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tilføjes</a:t>
            </a:r>
            <a:r>
              <a:rPr lang="en-US" dirty="0"/>
              <a:t> </a:t>
            </a:r>
            <a:r>
              <a:rPr lang="en-US" dirty="0" err="1"/>
              <a:t>analyser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DPD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data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tilbage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bearbejdet</a:t>
            </a:r>
            <a:r>
              <a:rPr lang="en-US" dirty="0"/>
              <a:t> </a:t>
            </a:r>
            <a:r>
              <a:rPr lang="en-US" dirty="0" smtClean="0"/>
              <a:t>form</a:t>
            </a:r>
          </a:p>
          <a:p>
            <a:r>
              <a:rPr lang="en-US" dirty="0" err="1" smtClean="0"/>
              <a:t>Muliggør</a:t>
            </a:r>
            <a:r>
              <a:rPr lang="en-US" dirty="0" smtClean="0"/>
              <a:t> </a:t>
            </a:r>
            <a:r>
              <a:rPr lang="en-US" dirty="0" err="1" smtClean="0"/>
              <a:t>analyser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nationalt</a:t>
            </a:r>
            <a:r>
              <a:rPr lang="en-US" dirty="0" smtClean="0"/>
              <a:t> </a:t>
            </a:r>
            <a:r>
              <a:rPr lang="en-US" dirty="0" smtClean="0"/>
              <a:t>plan</a:t>
            </a:r>
          </a:p>
          <a:p>
            <a:endParaRPr lang="en-US" dirty="0" smtClean="0"/>
          </a:p>
          <a:p>
            <a:r>
              <a:rPr lang="en-US" dirty="0" smtClean="0"/>
              <a:t>Danner </a:t>
            </a:r>
            <a:r>
              <a:rPr lang="en-US" dirty="0" err="1" smtClean="0"/>
              <a:t>grundlag</a:t>
            </a:r>
            <a:r>
              <a:rPr lang="en-US" dirty="0" smtClean="0"/>
              <a:t> for </a:t>
            </a:r>
            <a:r>
              <a:rPr lang="en-US" dirty="0" err="1" smtClean="0"/>
              <a:t>fremtidige</a:t>
            </a:r>
            <a:r>
              <a:rPr lang="en-US" dirty="0" smtClean="0"/>
              <a:t> </a:t>
            </a:r>
            <a:r>
              <a:rPr lang="en-US" dirty="0" err="1" smtClean="0"/>
              <a:t>indikatorer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1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239000" cy="762000"/>
          </a:xfrm>
        </p:spPr>
        <p:txBody>
          <a:bodyPr/>
          <a:lstStyle/>
          <a:p>
            <a:r>
              <a:rPr lang="en-US" sz="4000" dirty="0" smtClean="0"/>
              <a:t>Den </a:t>
            </a:r>
            <a:r>
              <a:rPr lang="en-US" sz="4000" dirty="0" err="1" smtClean="0"/>
              <a:t>allerede</a:t>
            </a:r>
            <a:r>
              <a:rPr lang="en-US" sz="4000" dirty="0" smtClean="0"/>
              <a:t> </a:t>
            </a:r>
            <a:r>
              <a:rPr lang="en-US" sz="4000" dirty="0" err="1" smtClean="0"/>
              <a:t>eksisterende</a:t>
            </a:r>
            <a:r>
              <a:rPr lang="en-US" sz="4000" dirty="0" smtClean="0"/>
              <a:t> KMS </a:t>
            </a:r>
            <a:r>
              <a:rPr lang="en-US" sz="4000" dirty="0" err="1" smtClean="0"/>
              <a:t>til</a:t>
            </a:r>
            <a:r>
              <a:rPr lang="en-US" sz="4000" dirty="0" smtClean="0"/>
              <a:t> DPD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1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8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64889" cy="70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spebjerg_KU_DK">
  <a:themeElements>
    <a:clrScheme name="">
      <a:dk1>
        <a:srgbClr val="404040"/>
      </a:dk1>
      <a:lt1>
        <a:srgbClr val="FFFFFF"/>
      </a:lt1>
      <a:dk2>
        <a:srgbClr val="404040"/>
      </a:dk2>
      <a:lt2>
        <a:srgbClr val="000000"/>
      </a:lt2>
      <a:accent1>
        <a:srgbClr val="009AEB"/>
      </a:accent1>
      <a:accent2>
        <a:srgbClr val="B7E3F7"/>
      </a:accent2>
      <a:accent3>
        <a:srgbClr val="FFFFFF"/>
      </a:accent3>
      <a:accent4>
        <a:srgbClr val="353535"/>
      </a:accent4>
      <a:accent5>
        <a:srgbClr val="AACAF3"/>
      </a:accent5>
      <a:accent6>
        <a:srgbClr val="A6CEE0"/>
      </a:accent6>
      <a:hlink>
        <a:srgbClr val="CEECFA"/>
      </a:hlink>
      <a:folHlink>
        <a:srgbClr val="808080"/>
      </a:folHlink>
    </a:clrScheme>
    <a:fontScheme name="Standard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Standarddesig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3384</TotalTime>
  <Words>431</Words>
  <Application>Microsoft Macintosh PowerPoint</Application>
  <PresentationFormat>On-screen Show (4:3)</PresentationFormat>
  <Paragraphs>68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Bispebjerg_KU_DK</vt:lpstr>
      <vt:lpstr>Nyt indhold i Dansk Palliativ Database i forbindelse med LKT-Palliation   Mogens Grønvold  Dansk Palliativ Databases Sekretariat Forskningsenheden, Palliativ medicinsk afdeling, BFH Afdeling for Sundhedstjenesteforskning, Institut for Folkesundhedsvidenskab, Københavns Universitet</vt:lpstr>
      <vt:lpstr>Dansk Palliativ Database: Historik</vt:lpstr>
      <vt:lpstr>PowerPoint Presentation</vt:lpstr>
      <vt:lpstr>PowerPoint Presentation</vt:lpstr>
      <vt:lpstr>PowerPoint Presentation</vt:lpstr>
      <vt:lpstr>Dataopsamling i LKT</vt:lpstr>
      <vt:lpstr>Fordele ved DPD til dataopsamling</vt:lpstr>
      <vt:lpstr>Den allerede eksisterende KMS til DPD</vt:lpstr>
      <vt:lpstr>PowerPoint Presentation</vt:lpstr>
      <vt:lpstr>PowerPoint Presentation</vt:lpstr>
      <vt:lpstr>PowerPoint Presentation</vt:lpstr>
      <vt:lpstr>Den nye del af KMS til DPD: ‘Side 2’  Indholdet udløses af svarene på side 1 (‘det gamle KMS’)</vt:lpstr>
      <vt:lpstr>PowerPoint Presentation</vt:lpstr>
      <vt:lpstr>PowerPoint Presentation</vt:lpstr>
      <vt:lpstr>PowerPoint Presentation</vt:lpstr>
      <vt:lpstr>PowerPoint Presentation</vt:lpstr>
      <vt:lpstr> For hvert element, fx dyspnø:  1. Pakke?  ‘Implementeres retningslinjer?’  2. Hvad udløses af pakken? Den tilhørende praksis – som forhåbentlig gavner patienten (her er der intet facit)</vt:lpstr>
      <vt:lpstr> For hvert element, fx dyspnø:  1. Pakke?  ‘Implementeres retningslinjer?’  2. Hvad udløses af pakken? Den tilhørende praksis – som forhåbentlig gavner patienten (her er intet facit)</vt:lpstr>
      <vt:lpstr>PowerPoint Presentation</vt:lpstr>
      <vt:lpstr>PowerPoint Presentation</vt:lpstr>
      <vt:lpstr>PowerPoint Presentation</vt:lpstr>
      <vt:lpstr>To versioner af pårørendeskema, der sendes ca. 3 mdr. efter patientens død:  1. Hjemmeværende (set hjemme eller ambulant)   2. Indlagte </vt:lpstr>
      <vt:lpstr>PowerPoint Presentation</vt:lpstr>
      <vt:lpstr>Hvordan indtastes det gamle KMS papirskema i den nye KMS version (DPD+LKT-Palliation)?</vt:lpstr>
      <vt:lpstr>Sammenfattende</vt:lpstr>
    </vt:vector>
  </TitlesOfParts>
  <Company>Inst f Folkesundhedsvidenskab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Evaluering af kræftbehandling med patienten i centrum</dc:title>
  <dc:creator>Mogens Grønvold</dc:creator>
  <cp:lastModifiedBy>Mogens Grønvold</cp:lastModifiedBy>
  <cp:revision>178</cp:revision>
  <cp:lastPrinted>2003-11-26T17:33:57Z</cp:lastPrinted>
  <dcterms:created xsi:type="dcterms:W3CDTF">2003-11-25T13:38:00Z</dcterms:created>
  <dcterms:modified xsi:type="dcterms:W3CDTF">2017-03-15T08:12:03Z</dcterms:modified>
</cp:coreProperties>
</file>