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70" r:id="rId2"/>
    <p:sldId id="260" r:id="rId3"/>
    <p:sldId id="272" r:id="rId4"/>
    <p:sldId id="281" r:id="rId5"/>
    <p:sldId id="258" r:id="rId6"/>
    <p:sldId id="282" r:id="rId7"/>
    <p:sldId id="271" r:id="rId8"/>
    <p:sldId id="273" r:id="rId9"/>
    <p:sldId id="283" r:id="rId10"/>
    <p:sldId id="275" r:id="rId11"/>
    <p:sldId id="284" r:id="rId12"/>
    <p:sldId id="288" r:id="rId13"/>
    <p:sldId id="287" r:id="rId14"/>
    <p:sldId id="285" r:id="rId15"/>
    <p:sldId id="286" r:id="rId16"/>
  </p:sldIdLst>
  <p:sldSz cx="9144000" cy="6858000" type="screen4x3"/>
  <p:notesSz cx="6858000" cy="9144000"/>
  <p:defaultTextStyle>
    <a:defPPr>
      <a:defRPr lang="da-DK"/>
    </a:defPPr>
    <a:lvl1pPr algn="l" rtl="0" eaLnBrk="0" fontAlgn="base" hangingPunct="0">
      <a:spcBef>
        <a:spcPct val="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Arial" charset="0"/>
        <a:ea typeface="ヒラギノ角ゴ Pro W3" pitchFamily="1" charset="-128"/>
        <a:cs typeface="+mn-cs"/>
      </a:defRPr>
    </a:lvl6pPr>
    <a:lvl7pPr marL="2743200" algn="l" defTabSz="914400" rtl="0" eaLnBrk="1" latinLnBrk="0" hangingPunct="1">
      <a:defRPr sz="1200" kern="1200">
        <a:solidFill>
          <a:schemeClr val="tx1"/>
        </a:solidFill>
        <a:latin typeface="Arial" charset="0"/>
        <a:ea typeface="ヒラギノ角ゴ Pro W3" pitchFamily="1" charset="-128"/>
        <a:cs typeface="+mn-cs"/>
      </a:defRPr>
    </a:lvl7pPr>
    <a:lvl8pPr marL="3200400" algn="l" defTabSz="914400" rtl="0" eaLnBrk="1" latinLnBrk="0" hangingPunct="1">
      <a:defRPr sz="1200" kern="1200">
        <a:solidFill>
          <a:schemeClr val="tx1"/>
        </a:solidFill>
        <a:latin typeface="Arial" charset="0"/>
        <a:ea typeface="ヒラギノ角ゴ Pro W3" pitchFamily="1" charset="-128"/>
        <a:cs typeface="+mn-cs"/>
      </a:defRPr>
    </a:lvl8pPr>
    <a:lvl9pPr marL="3657600" algn="l" defTabSz="914400" rtl="0" eaLnBrk="1" latinLnBrk="0" hangingPunct="1">
      <a:defRPr sz="1200"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Default Section" id="{B0E3043A-8929-E744-B61F-BF51A5A7F171}">
          <p14:sldIdLst>
            <p14:sldId id="270"/>
            <p14:sldId id="260"/>
            <p14:sldId id="272"/>
            <p14:sldId id="281"/>
            <p14:sldId id="258"/>
            <p14:sldId id="282"/>
            <p14:sldId id="271"/>
            <p14:sldId id="273"/>
            <p14:sldId id="283"/>
            <p14:sldId id="275"/>
            <p14:sldId id="284"/>
            <p14:sldId id="288"/>
            <p14:sldId id="287"/>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D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9148" autoAdjust="0"/>
  </p:normalViewPr>
  <p:slideViewPr>
    <p:cSldViewPr>
      <p:cViewPr varScale="1">
        <p:scale>
          <a:sx n="104" d="100"/>
          <a:sy n="104"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2016 første</c:v>
                </c:pt>
              </c:strCache>
            </c:strRef>
          </c:tx>
          <c:invertIfNegative val="0"/>
          <c:dLbls>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9.0</c:v>
                </c:pt>
              </c:numCache>
            </c:numRef>
          </c:val>
        </c:ser>
        <c:ser>
          <c:idx val="1"/>
          <c:order val="1"/>
          <c:tx>
            <c:strRef>
              <c:f>Sheet1!$C$1</c:f>
              <c:strCache>
                <c:ptCount val="1"/>
                <c:pt idx="0">
                  <c:v>2016 sidste</c:v>
                </c:pt>
              </c:strCache>
            </c:strRef>
          </c:tx>
          <c:invertIfNegative val="0"/>
          <c:dLbls>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General</c:formatCode>
                <c:ptCount val="1"/>
                <c:pt idx="0">
                  <c:v>14.0</c:v>
                </c:pt>
              </c:numCache>
            </c:numRef>
          </c:val>
        </c:ser>
        <c:ser>
          <c:idx val="2"/>
          <c:order val="2"/>
          <c:tx>
            <c:strRef>
              <c:f>Sheet1!$D$1</c:f>
              <c:strCache>
                <c:ptCount val="1"/>
                <c:pt idx="0">
                  <c:v>2017 første</c:v>
                </c:pt>
              </c:strCache>
            </c:strRef>
          </c:tx>
          <c:invertIfNegative val="0"/>
          <c:dLbls>
            <c:showLegendKey val="0"/>
            <c:showVal val="1"/>
            <c:showCatName val="0"/>
            <c:showSerName val="0"/>
            <c:showPercent val="0"/>
            <c:showBubbleSize val="0"/>
            <c:showLeaderLines val="0"/>
          </c:dLbls>
          <c:cat>
            <c:strRef>
              <c:f>Sheet1!$A$2</c:f>
              <c:strCache>
                <c:ptCount val="1"/>
                <c:pt idx="0">
                  <c:v>Category 1</c:v>
                </c:pt>
              </c:strCache>
            </c:strRef>
          </c:cat>
          <c:val>
            <c:numRef>
              <c:f>Sheet1!$D$2</c:f>
              <c:numCache>
                <c:formatCode>General</c:formatCode>
                <c:ptCount val="1"/>
                <c:pt idx="0">
                  <c:v>18.0</c:v>
                </c:pt>
              </c:numCache>
            </c:numRef>
          </c:val>
        </c:ser>
        <c:ser>
          <c:idx val="3"/>
          <c:order val="3"/>
          <c:tx>
            <c:strRef>
              <c:f>Sheet1!$E$1</c:f>
              <c:strCache>
                <c:ptCount val="1"/>
                <c:pt idx="0">
                  <c:v>2017 mål</c:v>
                </c:pt>
              </c:strCache>
            </c:strRef>
          </c:tx>
          <c:invertIfNegative val="0"/>
          <c:dLbls>
            <c:showLegendKey val="0"/>
            <c:showVal val="1"/>
            <c:showCatName val="0"/>
            <c:showSerName val="0"/>
            <c:showPercent val="0"/>
            <c:showBubbleSize val="0"/>
            <c:showLeaderLines val="0"/>
          </c:dLbls>
          <c:cat>
            <c:strRef>
              <c:f>Sheet1!$A$2</c:f>
              <c:strCache>
                <c:ptCount val="1"/>
                <c:pt idx="0">
                  <c:v>Category 1</c:v>
                </c:pt>
              </c:strCache>
            </c:strRef>
          </c:cat>
          <c:val>
            <c:numRef>
              <c:f>Sheet1!$E$2</c:f>
              <c:numCache>
                <c:formatCode>General</c:formatCode>
                <c:ptCount val="1"/>
                <c:pt idx="0">
                  <c:v>40.0</c:v>
                </c:pt>
              </c:numCache>
            </c:numRef>
          </c:val>
        </c:ser>
        <c:dLbls>
          <c:showLegendKey val="0"/>
          <c:showVal val="0"/>
          <c:showCatName val="0"/>
          <c:showSerName val="0"/>
          <c:showPercent val="0"/>
          <c:showBubbleSize val="0"/>
        </c:dLbls>
        <c:gapWidth val="150"/>
        <c:axId val="-2108913080"/>
        <c:axId val="-2108909944"/>
      </c:barChart>
      <c:catAx>
        <c:axId val="-2108913080"/>
        <c:scaling>
          <c:orientation val="minMax"/>
        </c:scaling>
        <c:delete val="0"/>
        <c:axPos val="b"/>
        <c:majorTickMark val="out"/>
        <c:minorTickMark val="none"/>
        <c:tickLblPos val="nextTo"/>
        <c:crossAx val="-2108909944"/>
        <c:crosses val="autoZero"/>
        <c:auto val="1"/>
        <c:lblAlgn val="ctr"/>
        <c:lblOffset val="100"/>
        <c:noMultiLvlLbl val="0"/>
      </c:catAx>
      <c:valAx>
        <c:axId val="-2108909944"/>
        <c:scaling>
          <c:orientation val="minMax"/>
        </c:scaling>
        <c:delete val="0"/>
        <c:axPos val="l"/>
        <c:majorGridlines/>
        <c:numFmt formatCode="General" sourceLinked="1"/>
        <c:majorTickMark val="out"/>
        <c:minorTickMark val="none"/>
        <c:tickLblPos val="nextTo"/>
        <c:crossAx val="-21089130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noProof="1" smtClean="0"/>
            </a:lvl1pPr>
          </a:lstStyle>
          <a:p>
            <a:pPr>
              <a:defRPr/>
            </a:pPr>
            <a:endParaRPr lang="da-DK"/>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noProof="1" smtClean="0"/>
            </a:lvl1pPr>
          </a:lstStyle>
          <a:p>
            <a:pPr>
              <a:defRPr/>
            </a:pPr>
            <a:endParaRPr lang="da-DK"/>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noProof="1" smtClean="0"/>
              <a:t>Click to edit Master text styles</a:t>
            </a:r>
          </a:p>
          <a:p>
            <a:pPr lvl="1"/>
            <a:r>
              <a:rPr lang="da-DK" noProof="1" smtClean="0"/>
              <a:t>Second level</a:t>
            </a:r>
          </a:p>
          <a:p>
            <a:pPr lvl="2"/>
            <a:r>
              <a:rPr lang="da-DK" noProof="1" smtClean="0"/>
              <a:t>Third level</a:t>
            </a:r>
          </a:p>
          <a:p>
            <a:pPr lvl="3"/>
            <a:r>
              <a:rPr lang="da-DK" noProof="1" smtClean="0"/>
              <a:t>Fourth level</a:t>
            </a:r>
          </a:p>
          <a:p>
            <a:pPr lvl="4"/>
            <a:r>
              <a:rPr lang="da-DK" noProof="1"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noProof="1" smtClean="0"/>
            </a:lvl1pPr>
          </a:lstStyle>
          <a:p>
            <a:pPr>
              <a:defRPr/>
            </a:pPr>
            <a:endParaRPr lang="da-DK"/>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noProof="1" smtClean="0"/>
            </a:lvl1pPr>
          </a:lstStyle>
          <a:p>
            <a:pPr>
              <a:defRPr/>
            </a:pPr>
            <a:fld id="{48395ACC-3A5B-493F-9E00-4B694852507E}" type="slidenum">
              <a:rPr/>
              <a:pPr>
                <a:defRPr/>
              </a:pPr>
              <a:t>‹#›</a:t>
            </a:fld>
            <a:endParaRPr lang="da-DK"/>
          </a:p>
        </p:txBody>
      </p:sp>
    </p:spTree>
    <p:extLst>
      <p:ext uri="{BB962C8B-B14F-4D97-AF65-F5344CB8AC3E}">
        <p14:creationId xmlns:p14="http://schemas.microsoft.com/office/powerpoint/2010/main" val="87961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16013" y="671513"/>
            <a:ext cx="4625975" cy="3468687"/>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580A8AA9-3500-440A-8FFF-866BF92AF711}" type="slidenum">
              <a:rPr lang="da-DK" altLang="da-DK" smtClean="0"/>
              <a:pPr>
                <a:defRPr/>
              </a:pPr>
              <a:t>1</a:t>
            </a:fld>
            <a:endParaRPr lang="da-DK" altLang="da-DK"/>
          </a:p>
        </p:txBody>
      </p:sp>
    </p:spTree>
    <p:extLst>
      <p:ext uri="{BB962C8B-B14F-4D97-AF65-F5344CB8AC3E}">
        <p14:creationId xmlns:p14="http://schemas.microsoft.com/office/powerpoint/2010/main" val="325432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16013" y="671513"/>
            <a:ext cx="4625975" cy="3468687"/>
          </a:xfrm>
        </p:spPr>
      </p:sp>
      <p:sp>
        <p:nvSpPr>
          <p:cNvPr id="3" name="Pladsholder til noter 2"/>
          <p:cNvSpPr>
            <a:spLocks noGrp="1"/>
          </p:cNvSpPr>
          <p:nvPr>
            <p:ph type="body" idx="1"/>
          </p:nvPr>
        </p:nvSpPr>
        <p:spPr/>
        <p:txBody>
          <a:bodyPr/>
          <a:lstStyle/>
          <a:p>
            <a:r>
              <a:rPr lang="da-DK" dirty="0" smtClean="0"/>
              <a:t>2016 tal = 57% (2015=55%)</a:t>
            </a:r>
            <a:endParaRPr lang="da-DK" dirty="0"/>
          </a:p>
        </p:txBody>
      </p:sp>
      <p:sp>
        <p:nvSpPr>
          <p:cNvPr id="4" name="Pladsholder til diasnummer 3"/>
          <p:cNvSpPr>
            <a:spLocks noGrp="1"/>
          </p:cNvSpPr>
          <p:nvPr>
            <p:ph type="sldNum" sz="quarter" idx="10"/>
          </p:nvPr>
        </p:nvSpPr>
        <p:spPr/>
        <p:txBody>
          <a:bodyPr/>
          <a:lstStyle/>
          <a:p>
            <a:pPr>
              <a:defRPr/>
            </a:pPr>
            <a:fld id="{580A8AA9-3500-440A-8FFF-866BF92AF711}" type="slidenum">
              <a:rPr lang="da-DK" altLang="da-DK" smtClean="0"/>
              <a:pPr>
                <a:defRPr/>
              </a:pPr>
              <a:t>2</a:t>
            </a:fld>
            <a:endParaRPr lang="da-DK" altLang="da-DK"/>
          </a:p>
        </p:txBody>
      </p:sp>
    </p:spTree>
    <p:extLst>
      <p:ext uri="{BB962C8B-B14F-4D97-AF65-F5344CB8AC3E}">
        <p14:creationId xmlns:p14="http://schemas.microsoft.com/office/powerpoint/2010/main" val="12963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48395ACC-3A5B-493F-9E00-4B694852507E}" type="slidenum">
              <a:rPr lang="da-DK" smtClean="0"/>
              <a:pPr>
                <a:defRPr/>
              </a:pPr>
              <a:t>3</a:t>
            </a:fld>
            <a:endParaRPr lang="da-DK"/>
          </a:p>
        </p:txBody>
      </p:sp>
    </p:spTree>
    <p:extLst>
      <p:ext uri="{BB962C8B-B14F-4D97-AF65-F5344CB8AC3E}">
        <p14:creationId xmlns:p14="http://schemas.microsoft.com/office/powerpoint/2010/main" val="387306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48395ACC-3A5B-493F-9E00-4B694852507E}" type="slidenum">
              <a:rPr lang="da-DK" smtClean="0"/>
              <a:pPr>
                <a:defRPr/>
              </a:pPr>
              <a:t>5</a:t>
            </a:fld>
            <a:endParaRPr lang="da-DK"/>
          </a:p>
        </p:txBody>
      </p:sp>
    </p:spTree>
    <p:extLst>
      <p:ext uri="{BB962C8B-B14F-4D97-AF65-F5344CB8AC3E}">
        <p14:creationId xmlns:p14="http://schemas.microsoft.com/office/powerpoint/2010/main" val="207835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48395ACC-3A5B-493F-9E00-4B694852507E}" type="slidenum">
              <a:rPr lang="da-DK" smtClean="0"/>
              <a:pPr>
                <a:defRPr/>
              </a:pPr>
              <a:t>7</a:t>
            </a:fld>
            <a:endParaRPr lang="da-DK"/>
          </a:p>
        </p:txBody>
      </p:sp>
    </p:spTree>
    <p:extLst>
      <p:ext uri="{BB962C8B-B14F-4D97-AF65-F5344CB8AC3E}">
        <p14:creationId xmlns:p14="http://schemas.microsoft.com/office/powerpoint/2010/main" val="369598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Afgrænset analysen til patienter henvist i perioden ¼-2016</a:t>
            </a:r>
            <a:r>
              <a:rPr lang="da-DK" baseline="0" dirty="0" smtClean="0"/>
              <a:t> til 31/12-2016, hvor mange er modtaget til SPI og hvor stor en andel af disse har udfyldt hhv. EORTC 1 og EORTC 2. 902/1497 og 223/1487.</a:t>
            </a:r>
          </a:p>
          <a:p>
            <a:r>
              <a:rPr lang="da-DK" baseline="0" dirty="0" smtClean="0"/>
              <a:t>Tallene er udarbejdet på baggrund af forløb og en patient, der har været flere steder tæller således med flere gange.</a:t>
            </a:r>
            <a:endParaRPr lang="da-DK" dirty="0"/>
          </a:p>
        </p:txBody>
      </p:sp>
      <p:sp>
        <p:nvSpPr>
          <p:cNvPr id="4" name="Pladsholder til diasnummer 3"/>
          <p:cNvSpPr>
            <a:spLocks noGrp="1"/>
          </p:cNvSpPr>
          <p:nvPr>
            <p:ph type="sldNum" sz="quarter" idx="10"/>
          </p:nvPr>
        </p:nvSpPr>
        <p:spPr/>
        <p:txBody>
          <a:bodyPr/>
          <a:lstStyle/>
          <a:p>
            <a:pPr>
              <a:defRPr/>
            </a:pPr>
            <a:fld id="{48395ACC-3A5B-493F-9E00-4B694852507E}" type="slidenum">
              <a:rPr lang="da-DK" smtClean="0"/>
              <a:pPr>
                <a:defRPr/>
              </a:pPr>
              <a:t>8</a:t>
            </a:fld>
            <a:endParaRPr lang="da-DK"/>
          </a:p>
        </p:txBody>
      </p:sp>
    </p:spTree>
    <p:extLst>
      <p:ext uri="{BB962C8B-B14F-4D97-AF65-F5344CB8AC3E}">
        <p14:creationId xmlns:p14="http://schemas.microsoft.com/office/powerpoint/2010/main" val="199620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Afgrænset analysen til patienter henvist i perioden ¼-2016</a:t>
            </a:r>
            <a:r>
              <a:rPr lang="da-DK" baseline="0" dirty="0" smtClean="0"/>
              <a:t> til 31/12-2016, hvor mange er modtaget til SPI og hvor stor en andel af disse har udfyldt hhv. EORTC 1 og EORTC 2. 902/1497 og 223/1487.</a:t>
            </a:r>
          </a:p>
          <a:p>
            <a:r>
              <a:rPr lang="da-DK" baseline="0" dirty="0" smtClean="0"/>
              <a:t>Tallene er udarbejdet på baggrund af forløb og en patient, der har været flere steder tæller således med flere gange.</a:t>
            </a:r>
            <a:endParaRPr lang="da-DK" dirty="0"/>
          </a:p>
        </p:txBody>
      </p:sp>
      <p:sp>
        <p:nvSpPr>
          <p:cNvPr id="4" name="Pladsholder til diasnummer 3"/>
          <p:cNvSpPr>
            <a:spLocks noGrp="1"/>
          </p:cNvSpPr>
          <p:nvPr>
            <p:ph type="sldNum" sz="quarter" idx="10"/>
          </p:nvPr>
        </p:nvSpPr>
        <p:spPr/>
        <p:txBody>
          <a:bodyPr/>
          <a:lstStyle/>
          <a:p>
            <a:pPr>
              <a:defRPr/>
            </a:pPr>
            <a:fld id="{48395ACC-3A5B-493F-9E00-4B694852507E}" type="slidenum">
              <a:rPr lang="da-DK" smtClean="0"/>
              <a:pPr>
                <a:defRPr/>
              </a:pPr>
              <a:t>9</a:t>
            </a:fld>
            <a:endParaRPr lang="da-DK"/>
          </a:p>
        </p:txBody>
      </p:sp>
    </p:spTree>
    <p:extLst>
      <p:ext uri="{BB962C8B-B14F-4D97-AF65-F5344CB8AC3E}">
        <p14:creationId xmlns:p14="http://schemas.microsoft.com/office/powerpoint/2010/main" val="199620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Hvordan ser det ud på afdelingsniveau.</a:t>
            </a:r>
            <a:endParaRPr lang="da-DK" dirty="0"/>
          </a:p>
        </p:txBody>
      </p:sp>
      <p:sp>
        <p:nvSpPr>
          <p:cNvPr id="4" name="Pladsholder til diasnummer 3"/>
          <p:cNvSpPr>
            <a:spLocks noGrp="1"/>
          </p:cNvSpPr>
          <p:nvPr>
            <p:ph type="sldNum" sz="quarter" idx="10"/>
          </p:nvPr>
        </p:nvSpPr>
        <p:spPr/>
        <p:txBody>
          <a:bodyPr/>
          <a:lstStyle/>
          <a:p>
            <a:pPr>
              <a:defRPr/>
            </a:pPr>
            <a:fld id="{48395ACC-3A5B-493F-9E00-4B694852507E}" type="slidenum">
              <a:rPr lang="da-DK" smtClean="0"/>
              <a:pPr>
                <a:defRPr/>
              </a:pPr>
              <a:t>10</a:t>
            </a:fld>
            <a:endParaRPr lang="da-DK"/>
          </a:p>
        </p:txBody>
      </p:sp>
    </p:spTree>
    <p:extLst>
      <p:ext uri="{BB962C8B-B14F-4D97-AF65-F5344CB8AC3E}">
        <p14:creationId xmlns:p14="http://schemas.microsoft.com/office/powerpoint/2010/main" val="2843391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bg>
      <p:bgPr>
        <a:solidFill>
          <a:schemeClr val="accent1"/>
        </a:solidFill>
        <a:effectLst/>
      </p:bgPr>
    </p:bg>
    <p:spTree>
      <p:nvGrpSpPr>
        <p:cNvPr id="1" name=""/>
        <p:cNvGrpSpPr/>
        <p:nvPr/>
      </p:nvGrpSpPr>
      <p:grpSpPr>
        <a:xfrm>
          <a:off x="0" y="0"/>
          <a:ext cx="0" cy="0"/>
          <a:chOff x="0" y="0"/>
          <a:chExt cx="0" cy="0"/>
        </a:xfrm>
      </p:grpSpPr>
      <p:pic>
        <p:nvPicPr>
          <p:cNvPr id="4" name="Picture 23" descr="Hosp_Neutral_F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8"/>
          <p:cNvGrpSpPr>
            <a:grpSpLocks/>
          </p:cNvGrpSpPr>
          <p:nvPr/>
        </p:nvGrpSpPr>
        <p:grpSpPr bwMode="auto">
          <a:xfrm>
            <a:off x="5076825" y="125413"/>
            <a:ext cx="4068763" cy="747712"/>
            <a:chOff x="3265" y="79"/>
            <a:chExt cx="2563" cy="471"/>
          </a:xfrm>
        </p:grpSpPr>
        <p:sp>
          <p:nvSpPr>
            <p:cNvPr id="6" name="Line 29"/>
            <p:cNvSpPr>
              <a:spLocks noChangeShapeType="1"/>
            </p:cNvSpPr>
            <p:nvPr/>
          </p:nvSpPr>
          <p:spPr bwMode="auto">
            <a:xfrm flipH="1">
              <a:off x="3265" y="520"/>
              <a:ext cx="2563" cy="0"/>
            </a:xfrm>
            <a:prstGeom prst="line">
              <a:avLst/>
            </a:prstGeom>
            <a:noFill/>
            <a:ln w="6350">
              <a:solidFill>
                <a:srgbClr val="2A216A"/>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 y="246"/>
              <a:ext cx="168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 y="79"/>
              <a:ext cx="340"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Rectangle 3"/>
          <p:cNvSpPr>
            <a:spLocks noGrp="1" noChangeArrowheads="1"/>
          </p:cNvSpPr>
          <p:nvPr>
            <p:ph type="ctrTitle"/>
          </p:nvPr>
        </p:nvSpPr>
        <p:spPr>
          <a:xfrm>
            <a:off x="2025650" y="2286000"/>
            <a:ext cx="6553200" cy="2667000"/>
          </a:xfrm>
        </p:spPr>
        <p:txBody>
          <a:bodyPr anchor="t"/>
          <a:lstStyle>
            <a:lvl1pPr>
              <a:defRPr sz="3700" noProof="1">
                <a:solidFill>
                  <a:srgbClr val="FFFFFF"/>
                </a:solidFill>
              </a:defRPr>
            </a:lvl1pPr>
          </a:lstStyle>
          <a:p>
            <a:pPr lvl="0"/>
            <a:r>
              <a:rPr lang="da-DK" noProof="1" smtClean="0"/>
              <a:t>Klik for at redigere i master</a:t>
            </a:r>
          </a:p>
        </p:txBody>
      </p:sp>
      <p:sp>
        <p:nvSpPr>
          <p:cNvPr id="3076" name="Rectangle 4"/>
          <p:cNvSpPr>
            <a:spLocks noGrp="1" noChangeArrowheads="1"/>
          </p:cNvSpPr>
          <p:nvPr>
            <p:ph type="subTitle" idx="1"/>
          </p:nvPr>
        </p:nvSpPr>
        <p:spPr>
          <a:xfrm>
            <a:off x="2032000" y="5410200"/>
            <a:ext cx="6553200" cy="838200"/>
          </a:xfrm>
        </p:spPr>
        <p:txBody>
          <a:bodyPr/>
          <a:lstStyle>
            <a:lvl1pPr>
              <a:defRPr sz="1600" noProof="1"/>
            </a:lvl1pPr>
          </a:lstStyle>
          <a:p>
            <a:pPr lvl="0"/>
            <a:r>
              <a:rPr lang="da-DK" noProof="1" smtClean="0"/>
              <a:t>Klik for at redigere i master</a:t>
            </a:r>
          </a:p>
        </p:txBody>
      </p:sp>
      <p:sp>
        <p:nvSpPr>
          <p:cNvPr id="9" name="Rectangle 5"/>
          <p:cNvSpPr>
            <a:spLocks noGrp="1" noChangeArrowheads="1"/>
          </p:cNvSpPr>
          <p:nvPr>
            <p:ph type="dt" sz="half" idx="10"/>
          </p:nvPr>
        </p:nvSpPr>
        <p:spPr/>
        <p:txBody>
          <a:bodyPr/>
          <a:lstStyle>
            <a:lvl1pPr>
              <a:defRPr smtClean="0"/>
            </a:lvl1pPr>
          </a:lstStyle>
          <a:p>
            <a:pPr>
              <a:defRPr/>
            </a:pPr>
            <a:r>
              <a:rPr lang="da-DK" dirty="0" smtClean="0"/>
              <a:t>Bispebjerg og Frederiksberg Hospitaler, </a:t>
            </a:r>
            <a:r>
              <a:rPr lang="da-DK" dirty="0"/>
              <a:t>Københavns Universitet</a:t>
            </a:r>
            <a:endParaRPr lang="da-DK" noProof="1"/>
          </a:p>
        </p:txBody>
      </p:sp>
      <p:sp>
        <p:nvSpPr>
          <p:cNvPr id="10" name="Rectangle 6"/>
          <p:cNvSpPr>
            <a:spLocks noGrp="1" noChangeArrowheads="1"/>
          </p:cNvSpPr>
          <p:nvPr>
            <p:ph type="ftr" sz="quarter" idx="11"/>
          </p:nvPr>
        </p:nvSpPr>
        <p:spPr>
          <a:xfrm>
            <a:off x="2032000" y="6400800"/>
            <a:ext cx="2540000" cy="457200"/>
          </a:xfrm>
        </p:spPr>
        <p:txBody>
          <a:bodyPr/>
          <a:lstStyle>
            <a:lvl1pPr>
              <a:defRPr smtClean="0"/>
            </a:lvl1pPr>
          </a:lstStyle>
          <a:p>
            <a:pPr>
              <a:defRPr/>
            </a:pPr>
            <a:r>
              <a:t>Titel/beskrivelse (Sidehoved/fod)</a:t>
            </a:r>
            <a:endParaRPr lang="da-DK"/>
          </a:p>
        </p:txBody>
      </p:sp>
    </p:spTree>
    <p:extLst>
      <p:ext uri="{BB962C8B-B14F-4D97-AF65-F5344CB8AC3E}">
        <p14:creationId xmlns:p14="http://schemas.microsoft.com/office/powerpoint/2010/main" val="156772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smtClean="0"/>
            </a:lvl1pPr>
          </a:lstStyle>
          <a:p>
            <a:pPr>
              <a:defRPr/>
            </a:pPr>
            <a:r>
              <a:rPr lang="da-DK" dirty="0" smtClean="0"/>
              <a:t>Bispebjerg og Frederiksberg Hospitaler, </a:t>
            </a:r>
            <a:r>
              <a:rPr lang="da-DK" dirty="0"/>
              <a:t>Københavns Universitet</a:t>
            </a:r>
            <a:endParaRPr lang="da-DK" noProof="1"/>
          </a:p>
        </p:txBody>
      </p:sp>
      <p:sp>
        <p:nvSpPr>
          <p:cNvPr id="5" name="Pladsholder til sidefod 4"/>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281977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00850" y="838200"/>
            <a:ext cx="1809750" cy="5486400"/>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1371600" y="838200"/>
            <a:ext cx="5276850" cy="548640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smtClean="0"/>
            </a:lvl1pPr>
          </a:lstStyle>
          <a:p>
            <a:pPr>
              <a:defRPr/>
            </a:pPr>
            <a:r>
              <a:rPr lang="da-DK" dirty="0" smtClean="0"/>
              <a:t>Bispebjerg og Frederiksberg Hospitaler, </a:t>
            </a:r>
            <a:r>
              <a:rPr lang="da-DK" dirty="0"/>
              <a:t>Københavns Universitet</a:t>
            </a:r>
            <a:endParaRPr lang="da-DK" noProof="1"/>
          </a:p>
        </p:txBody>
      </p:sp>
      <p:sp>
        <p:nvSpPr>
          <p:cNvPr id="5" name="Pladsholder til sidefod 4"/>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50338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smtClean="0"/>
            </a:lvl1pPr>
          </a:lstStyle>
          <a:p>
            <a:pPr>
              <a:defRPr/>
            </a:pPr>
            <a:r>
              <a:rPr lang="da-DK" dirty="0" smtClean="0"/>
              <a:t>Bispebjerg og Frederiksberg Hospitaler, Københavns Universitet</a:t>
            </a:r>
            <a:endParaRPr lang="da-DK" noProof="1"/>
          </a:p>
        </p:txBody>
      </p:sp>
      <p:sp>
        <p:nvSpPr>
          <p:cNvPr id="5" name="Pladsholder til sidefod 4"/>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198981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smtClean="0"/>
            </a:lvl1pPr>
          </a:lstStyle>
          <a:p>
            <a:pPr>
              <a:defRPr/>
            </a:pPr>
            <a:r>
              <a:rPr lang="da-DK" dirty="0" smtClean="0"/>
              <a:t>Bispebjerg og Frederiksberg Hospitaler, Københavns Universitet</a:t>
            </a:r>
            <a:endParaRPr lang="da-DK" noProof="1"/>
          </a:p>
        </p:txBody>
      </p:sp>
      <p:sp>
        <p:nvSpPr>
          <p:cNvPr id="5" name="Pladsholder til sidefod 4"/>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413113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1371600" y="1819275"/>
            <a:ext cx="3543300" cy="450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5067300" y="1819275"/>
            <a:ext cx="3543300" cy="450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0"/>
          </p:nvPr>
        </p:nvSpPr>
        <p:spPr/>
        <p:txBody>
          <a:bodyPr/>
          <a:lstStyle>
            <a:lvl1pPr>
              <a:defRPr smtClean="0"/>
            </a:lvl1pPr>
          </a:lstStyle>
          <a:p>
            <a:pPr>
              <a:defRPr/>
            </a:pPr>
            <a:r>
              <a:rPr lang="da-DK" dirty="0" smtClean="0"/>
              <a:t>Bispebjerg og Frederiksberg Hospitaler, Københavns Universitet</a:t>
            </a:r>
            <a:endParaRPr lang="da-DK" noProof="1"/>
          </a:p>
        </p:txBody>
      </p:sp>
      <p:sp>
        <p:nvSpPr>
          <p:cNvPr id="6" name="Pladsholder til sidefod 5"/>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187670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smtClean="0"/>
            </a:lvl1pPr>
          </a:lstStyle>
          <a:p>
            <a:pPr>
              <a:defRPr/>
            </a:pPr>
            <a:r>
              <a:rPr lang="da-DK" dirty="0" smtClean="0"/>
              <a:t>Bispebjerg og Frederiksberg Hospitaler, Københavns Universitet</a:t>
            </a:r>
            <a:endParaRPr lang="da-DK" noProof="1"/>
          </a:p>
        </p:txBody>
      </p:sp>
      <p:sp>
        <p:nvSpPr>
          <p:cNvPr id="8" name="Pladsholder til sidefod 7"/>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184478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smtClean="0"/>
            </a:lvl1pPr>
          </a:lstStyle>
          <a:p>
            <a:pPr>
              <a:defRPr/>
            </a:pPr>
            <a:r>
              <a:rPr lang="da-DK" dirty="0" smtClean="0"/>
              <a:t>Bispebjerg og Frederiksberg Hospitaler, </a:t>
            </a:r>
            <a:r>
              <a:rPr lang="da-DK" dirty="0"/>
              <a:t>Københavns Universitet</a:t>
            </a:r>
            <a:endParaRPr lang="da-DK" noProof="1"/>
          </a:p>
        </p:txBody>
      </p:sp>
      <p:sp>
        <p:nvSpPr>
          <p:cNvPr id="4" name="Pladsholder til sidefod 3"/>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409690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smtClean="0"/>
            </a:lvl1pPr>
          </a:lstStyle>
          <a:p>
            <a:pPr>
              <a:defRPr/>
            </a:pPr>
            <a:r>
              <a:rPr lang="da-DK" dirty="0" smtClean="0"/>
              <a:t>Bispebjerg og Frederiksberg Hospitaler, </a:t>
            </a:r>
            <a:r>
              <a:rPr lang="da-DK" dirty="0"/>
              <a:t>Københavns Universitet</a:t>
            </a:r>
            <a:endParaRPr lang="da-DK" noProof="1"/>
          </a:p>
        </p:txBody>
      </p:sp>
      <p:sp>
        <p:nvSpPr>
          <p:cNvPr id="3" name="Pladsholder til sidefod 2"/>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252978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smtClean="0"/>
            </a:lvl1pPr>
          </a:lstStyle>
          <a:p>
            <a:pPr>
              <a:defRPr/>
            </a:pPr>
            <a:r>
              <a:rPr lang="da-DK" dirty="0" smtClean="0"/>
              <a:t>Bispebjerg og Frederiksberg Hospitaler, </a:t>
            </a:r>
            <a:r>
              <a:rPr lang="da-DK" dirty="0"/>
              <a:t>Københavns Universitet</a:t>
            </a:r>
            <a:endParaRPr lang="da-DK" noProof="1"/>
          </a:p>
        </p:txBody>
      </p:sp>
      <p:sp>
        <p:nvSpPr>
          <p:cNvPr id="6" name="Pladsholder til sidefod 5"/>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318614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smtClean="0"/>
            </a:lvl1pPr>
          </a:lstStyle>
          <a:p>
            <a:pPr>
              <a:defRPr/>
            </a:pPr>
            <a:r>
              <a:rPr lang="da-DK" dirty="0" smtClean="0"/>
              <a:t>Bispebjerg og Frederiksberg Hospitaler, </a:t>
            </a:r>
            <a:r>
              <a:rPr lang="da-DK" dirty="0"/>
              <a:t>Københavns Universitet</a:t>
            </a:r>
            <a:endParaRPr lang="da-DK" noProof="1"/>
          </a:p>
        </p:txBody>
      </p:sp>
      <p:sp>
        <p:nvSpPr>
          <p:cNvPr id="6" name="Pladsholder til sidefod 5"/>
          <p:cNvSpPr>
            <a:spLocks noGrp="1"/>
          </p:cNvSpPr>
          <p:nvPr>
            <p:ph type="ftr" sz="quarter" idx="11"/>
          </p:nvPr>
        </p:nvSpPr>
        <p:spPr/>
        <p:txBody>
          <a:bodyPr/>
          <a:lstStyle>
            <a:lvl1pPr>
              <a:defRPr smtClean="0"/>
            </a:lvl1pPr>
          </a:lstStyle>
          <a:p>
            <a:pPr>
              <a:defRPr/>
            </a:pPr>
            <a:r>
              <a:rPr lang="da-DK"/>
              <a:t>Titel/beskrivelse (Sidehoved/fod)</a:t>
            </a:r>
          </a:p>
        </p:txBody>
      </p:sp>
    </p:spTree>
    <p:extLst>
      <p:ext uri="{BB962C8B-B14F-4D97-AF65-F5344CB8AC3E}">
        <p14:creationId xmlns:p14="http://schemas.microsoft.com/office/powerpoint/2010/main" val="42037908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1" descr="Hosp_Neutral_Bag_s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371600" y="838200"/>
            <a:ext cx="7239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a-DK" noProof="1" smtClean="0"/>
              <a:t>Klik for at redigere titeltypografi i masteren</a:t>
            </a:r>
          </a:p>
        </p:txBody>
      </p:sp>
      <p:sp>
        <p:nvSpPr>
          <p:cNvPr id="1028" name="Rectangle 3"/>
          <p:cNvSpPr>
            <a:spLocks noGrp="1" noChangeArrowheads="1"/>
          </p:cNvSpPr>
          <p:nvPr>
            <p:ph type="body" idx="1"/>
          </p:nvPr>
        </p:nvSpPr>
        <p:spPr bwMode="auto">
          <a:xfrm>
            <a:off x="1371600" y="1819275"/>
            <a:ext cx="72390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a-DK" noProof="1" smtClean="0"/>
              <a:t>Klik for at redigere teksttypografierne i masteren</a:t>
            </a:r>
          </a:p>
          <a:p>
            <a:pPr lvl="1"/>
            <a:r>
              <a:rPr lang="da-DK" noProof="1" smtClean="0"/>
              <a:t>Andet niveau</a:t>
            </a:r>
          </a:p>
          <a:p>
            <a:pPr lvl="2"/>
            <a:r>
              <a:rPr lang="da-DK" noProof="1" smtClean="0"/>
              <a:t>Tredje niveau</a:t>
            </a:r>
          </a:p>
          <a:p>
            <a:pPr lvl="3"/>
            <a:r>
              <a:rPr lang="da-DK" noProof="1" smtClean="0"/>
              <a:t>Fjerde niveau</a:t>
            </a:r>
          </a:p>
          <a:p>
            <a:pPr lvl="4"/>
            <a:r>
              <a:rPr lang="da-DK" noProof="1" smtClean="0"/>
              <a:t>Femte niveau</a:t>
            </a:r>
          </a:p>
        </p:txBody>
      </p:sp>
      <p:sp>
        <p:nvSpPr>
          <p:cNvPr id="2" name="Rectangle 4"/>
          <p:cNvSpPr>
            <a:spLocks noGrp="1" noChangeArrowheads="1"/>
          </p:cNvSpPr>
          <p:nvPr>
            <p:ph type="dt" sz="half" idx="2"/>
          </p:nvPr>
        </p:nvSpPr>
        <p:spPr bwMode="auto">
          <a:xfrm>
            <a:off x="4716463" y="6400800"/>
            <a:ext cx="38941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900" smtClean="0"/>
            </a:lvl1pPr>
          </a:lstStyle>
          <a:p>
            <a:pPr>
              <a:defRPr/>
            </a:pPr>
            <a:r>
              <a:rPr lang="da-DK" dirty="0" smtClean="0"/>
              <a:t>Bispebjerg og Frederiksberg Hospitaler, Københavns Universitet</a:t>
            </a:r>
            <a:endParaRPr lang="da-DK" noProof="1"/>
          </a:p>
        </p:txBody>
      </p:sp>
      <p:sp>
        <p:nvSpPr>
          <p:cNvPr id="1029" name="Rectangle 5"/>
          <p:cNvSpPr>
            <a:spLocks noGrp="1" noChangeArrowheads="1"/>
          </p:cNvSpPr>
          <p:nvPr>
            <p:ph type="ftr" sz="quarter" idx="3"/>
          </p:nvPr>
        </p:nvSpPr>
        <p:spPr bwMode="auto">
          <a:xfrm>
            <a:off x="1371600" y="6400800"/>
            <a:ext cx="320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900" b="1" noProof="1" smtClean="0"/>
            </a:lvl1pPr>
          </a:lstStyle>
          <a:p>
            <a:pPr>
              <a:defRPr/>
            </a:pPr>
            <a:r>
              <a:t>Titel/beskrivelse (Sidehoved/fod)</a:t>
            </a:r>
            <a:endParaRPr lang="da-DK"/>
          </a:p>
        </p:txBody>
      </p:sp>
      <p:grpSp>
        <p:nvGrpSpPr>
          <p:cNvPr id="1031" name="Group 26"/>
          <p:cNvGrpSpPr>
            <a:grpSpLocks/>
          </p:cNvGrpSpPr>
          <p:nvPr/>
        </p:nvGrpSpPr>
        <p:grpSpPr bwMode="auto">
          <a:xfrm>
            <a:off x="5292725" y="119063"/>
            <a:ext cx="3886200" cy="608012"/>
            <a:chOff x="3348" y="75"/>
            <a:chExt cx="2448" cy="383"/>
          </a:xfrm>
        </p:grpSpPr>
        <p:sp>
          <p:nvSpPr>
            <p:cNvPr id="1032" name="Line 42"/>
            <p:cNvSpPr>
              <a:spLocks noChangeShapeType="1"/>
            </p:cNvSpPr>
            <p:nvPr/>
          </p:nvSpPr>
          <p:spPr bwMode="auto">
            <a:xfrm flipH="1">
              <a:off x="3348" y="433"/>
              <a:ext cx="2448" cy="0"/>
            </a:xfrm>
            <a:prstGeom prst="line">
              <a:avLst/>
            </a:prstGeom>
            <a:noFill/>
            <a:ln w="6350">
              <a:solidFill>
                <a:srgbClr val="2A216A"/>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103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4" y="182"/>
              <a:ext cx="168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19" y="75"/>
              <a:ext cx="278"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p:txStyles>
    <p:titleStyle>
      <a:lvl1pPr algn="l" rtl="0" eaLnBrk="1" fontAlgn="base" hangingPunct="1">
        <a:lnSpc>
          <a:spcPct val="90000"/>
        </a:lnSpc>
        <a:spcBef>
          <a:spcPct val="0"/>
        </a:spcBef>
        <a:spcAft>
          <a:spcPct val="0"/>
        </a:spcAft>
        <a:defRPr sz="2700" b="1">
          <a:solidFill>
            <a:schemeClr val="tx2"/>
          </a:solidFill>
          <a:latin typeface="+mj-lt"/>
          <a:ea typeface="+mj-ea"/>
          <a:cs typeface="+mj-cs"/>
        </a:defRPr>
      </a:lvl1pPr>
      <a:lvl2pPr algn="l" rtl="0" eaLnBrk="1" fontAlgn="base" hangingPunct="1">
        <a:lnSpc>
          <a:spcPct val="90000"/>
        </a:lnSpc>
        <a:spcBef>
          <a:spcPct val="0"/>
        </a:spcBef>
        <a:spcAft>
          <a:spcPct val="0"/>
        </a:spcAft>
        <a:defRPr sz="2700" b="1">
          <a:solidFill>
            <a:schemeClr val="tx2"/>
          </a:solidFill>
          <a:latin typeface="Arial" charset="0"/>
          <a:ea typeface="ヒラギノ角ゴ Pro W3" pitchFamily="1" charset="-128"/>
        </a:defRPr>
      </a:lvl2pPr>
      <a:lvl3pPr algn="l" rtl="0" eaLnBrk="1" fontAlgn="base" hangingPunct="1">
        <a:lnSpc>
          <a:spcPct val="90000"/>
        </a:lnSpc>
        <a:spcBef>
          <a:spcPct val="0"/>
        </a:spcBef>
        <a:spcAft>
          <a:spcPct val="0"/>
        </a:spcAft>
        <a:defRPr sz="2700" b="1">
          <a:solidFill>
            <a:schemeClr val="tx2"/>
          </a:solidFill>
          <a:latin typeface="Arial" charset="0"/>
          <a:ea typeface="ヒラギノ角ゴ Pro W3" pitchFamily="1" charset="-128"/>
        </a:defRPr>
      </a:lvl3pPr>
      <a:lvl4pPr algn="l" rtl="0" eaLnBrk="1" fontAlgn="base" hangingPunct="1">
        <a:lnSpc>
          <a:spcPct val="90000"/>
        </a:lnSpc>
        <a:spcBef>
          <a:spcPct val="0"/>
        </a:spcBef>
        <a:spcAft>
          <a:spcPct val="0"/>
        </a:spcAft>
        <a:defRPr sz="2700" b="1">
          <a:solidFill>
            <a:schemeClr val="tx2"/>
          </a:solidFill>
          <a:latin typeface="Arial" charset="0"/>
          <a:ea typeface="ヒラギノ角ゴ Pro W3" pitchFamily="1" charset="-128"/>
        </a:defRPr>
      </a:lvl4pPr>
      <a:lvl5pPr algn="l" rtl="0" eaLnBrk="1" fontAlgn="base" hangingPunct="1">
        <a:lnSpc>
          <a:spcPct val="90000"/>
        </a:lnSpc>
        <a:spcBef>
          <a:spcPct val="0"/>
        </a:spcBef>
        <a:spcAft>
          <a:spcPct val="0"/>
        </a:spcAft>
        <a:defRPr sz="2700" b="1">
          <a:solidFill>
            <a:schemeClr val="tx2"/>
          </a:solidFill>
          <a:latin typeface="Arial" charset="0"/>
          <a:ea typeface="ヒラギノ角ゴ Pro W3" pitchFamily="1" charset="-128"/>
        </a:defRPr>
      </a:lvl5pPr>
      <a:lvl6pPr marL="457200" algn="l" rtl="0" eaLnBrk="1" fontAlgn="base" hangingPunct="1">
        <a:lnSpc>
          <a:spcPct val="90000"/>
        </a:lnSpc>
        <a:spcBef>
          <a:spcPct val="0"/>
        </a:spcBef>
        <a:spcAft>
          <a:spcPct val="0"/>
        </a:spcAft>
        <a:defRPr sz="2700" b="1">
          <a:solidFill>
            <a:schemeClr val="tx2"/>
          </a:solidFill>
          <a:latin typeface="Arial" charset="0"/>
          <a:ea typeface="ヒラギノ角ゴ Pro W3" pitchFamily="1" charset="-128"/>
        </a:defRPr>
      </a:lvl6pPr>
      <a:lvl7pPr marL="914400" algn="l" rtl="0" eaLnBrk="1" fontAlgn="base" hangingPunct="1">
        <a:lnSpc>
          <a:spcPct val="90000"/>
        </a:lnSpc>
        <a:spcBef>
          <a:spcPct val="0"/>
        </a:spcBef>
        <a:spcAft>
          <a:spcPct val="0"/>
        </a:spcAft>
        <a:defRPr sz="2700" b="1">
          <a:solidFill>
            <a:schemeClr val="tx2"/>
          </a:solidFill>
          <a:latin typeface="Arial" charset="0"/>
          <a:ea typeface="ヒラギノ角ゴ Pro W3" pitchFamily="1" charset="-128"/>
        </a:defRPr>
      </a:lvl7pPr>
      <a:lvl8pPr marL="1371600" algn="l" rtl="0" eaLnBrk="1" fontAlgn="base" hangingPunct="1">
        <a:lnSpc>
          <a:spcPct val="90000"/>
        </a:lnSpc>
        <a:spcBef>
          <a:spcPct val="0"/>
        </a:spcBef>
        <a:spcAft>
          <a:spcPct val="0"/>
        </a:spcAft>
        <a:defRPr sz="2700" b="1">
          <a:solidFill>
            <a:schemeClr val="tx2"/>
          </a:solidFill>
          <a:latin typeface="Arial" charset="0"/>
          <a:ea typeface="ヒラギノ角ゴ Pro W3" pitchFamily="1" charset="-128"/>
        </a:defRPr>
      </a:lvl8pPr>
      <a:lvl9pPr marL="1828800" algn="l" rtl="0" eaLnBrk="1" fontAlgn="base" hangingPunct="1">
        <a:lnSpc>
          <a:spcPct val="90000"/>
        </a:lnSpc>
        <a:spcBef>
          <a:spcPct val="0"/>
        </a:spcBef>
        <a:spcAft>
          <a:spcPct val="0"/>
        </a:spcAft>
        <a:defRPr sz="2700" b="1">
          <a:solidFill>
            <a:schemeClr val="tx2"/>
          </a:solidFill>
          <a:latin typeface="Arial" charset="0"/>
          <a:ea typeface="ヒラギノ角ゴ Pro W3" pitchFamily="1" charset="-128"/>
        </a:defRPr>
      </a:lvl9pPr>
    </p:titleStyle>
    <p:bodyStyle>
      <a:lvl1pPr marL="182563" indent="-182563" algn="l" rtl="0" eaLnBrk="1" fontAlgn="base" hangingPunct="1">
        <a:spcBef>
          <a:spcPct val="20000"/>
        </a:spcBef>
        <a:spcAft>
          <a:spcPct val="0"/>
        </a:spcAft>
        <a:buClr>
          <a:schemeClr val="accent1"/>
        </a:buClr>
        <a:buSzPct val="110000"/>
        <a:buChar char="•"/>
        <a:defRPr sz="2400">
          <a:solidFill>
            <a:srgbClr val="404040"/>
          </a:solidFill>
          <a:latin typeface="+mn-lt"/>
          <a:ea typeface="+mn-ea"/>
          <a:cs typeface="+mn-cs"/>
        </a:defRPr>
      </a:lvl1pPr>
      <a:lvl2pPr marL="768350" indent="-285750" algn="l" rtl="0" eaLnBrk="1" fontAlgn="base" hangingPunct="1">
        <a:spcBef>
          <a:spcPct val="20000"/>
        </a:spcBef>
        <a:spcAft>
          <a:spcPct val="0"/>
        </a:spcAft>
        <a:buFont typeface="Times" pitchFamily="-111" charset="0"/>
        <a:buChar char="•"/>
        <a:defRPr sz="2000">
          <a:solidFill>
            <a:srgbClr val="404040"/>
          </a:solidFill>
          <a:latin typeface="+mn-lt"/>
          <a:ea typeface="+mn-ea"/>
        </a:defRPr>
      </a:lvl2pPr>
      <a:lvl3pPr marL="1187450" indent="-228600" algn="l" rtl="0" eaLnBrk="1" fontAlgn="base" hangingPunct="1">
        <a:spcBef>
          <a:spcPct val="20000"/>
        </a:spcBef>
        <a:spcAft>
          <a:spcPct val="0"/>
        </a:spcAft>
        <a:buChar char="-"/>
        <a:defRPr>
          <a:solidFill>
            <a:srgbClr val="404040"/>
          </a:solidFill>
          <a:latin typeface="+mn-lt"/>
          <a:ea typeface="+mn-ea"/>
        </a:defRPr>
      </a:lvl3pPr>
      <a:lvl4pPr marL="1606550" indent="-228600" algn="l" rtl="0" eaLnBrk="1" fontAlgn="base" hangingPunct="1">
        <a:spcBef>
          <a:spcPct val="20000"/>
        </a:spcBef>
        <a:spcAft>
          <a:spcPct val="0"/>
        </a:spcAft>
        <a:buChar char="&gt;"/>
        <a:defRPr sz="1600">
          <a:solidFill>
            <a:srgbClr val="404040"/>
          </a:solidFill>
          <a:latin typeface="+mn-lt"/>
          <a:ea typeface="+mn-ea"/>
        </a:defRPr>
      </a:lvl4pPr>
      <a:lvl5pPr marL="2057400" indent="-228600" algn="l" rtl="0" eaLnBrk="1" fontAlgn="base" hangingPunct="1">
        <a:spcBef>
          <a:spcPct val="20000"/>
        </a:spcBef>
        <a:spcAft>
          <a:spcPct val="0"/>
        </a:spcAft>
        <a:buChar char="»"/>
        <a:defRPr sz="1600">
          <a:solidFill>
            <a:srgbClr val="404040"/>
          </a:solidFill>
          <a:latin typeface="+mn-lt"/>
          <a:ea typeface="+mn-ea"/>
        </a:defRPr>
      </a:lvl5pPr>
      <a:lvl6pPr marL="2514600" indent="-228600" algn="l" rtl="0" eaLnBrk="1" fontAlgn="base" hangingPunct="1">
        <a:spcBef>
          <a:spcPct val="20000"/>
        </a:spcBef>
        <a:spcAft>
          <a:spcPct val="0"/>
        </a:spcAft>
        <a:buChar char="»"/>
        <a:defRPr sz="1600">
          <a:solidFill>
            <a:srgbClr val="404040"/>
          </a:solidFill>
          <a:latin typeface="+mn-lt"/>
          <a:ea typeface="+mn-ea"/>
        </a:defRPr>
      </a:lvl6pPr>
      <a:lvl7pPr marL="2971800" indent="-228600" algn="l" rtl="0" eaLnBrk="1" fontAlgn="base" hangingPunct="1">
        <a:spcBef>
          <a:spcPct val="20000"/>
        </a:spcBef>
        <a:spcAft>
          <a:spcPct val="0"/>
        </a:spcAft>
        <a:buChar char="»"/>
        <a:defRPr sz="1600">
          <a:solidFill>
            <a:srgbClr val="404040"/>
          </a:solidFill>
          <a:latin typeface="+mn-lt"/>
          <a:ea typeface="+mn-ea"/>
        </a:defRPr>
      </a:lvl7pPr>
      <a:lvl8pPr marL="3429000" indent="-228600" algn="l" rtl="0" eaLnBrk="1" fontAlgn="base" hangingPunct="1">
        <a:spcBef>
          <a:spcPct val="20000"/>
        </a:spcBef>
        <a:spcAft>
          <a:spcPct val="0"/>
        </a:spcAft>
        <a:buChar char="»"/>
        <a:defRPr sz="1600">
          <a:solidFill>
            <a:srgbClr val="404040"/>
          </a:solidFill>
          <a:latin typeface="+mn-lt"/>
          <a:ea typeface="+mn-ea"/>
        </a:defRPr>
      </a:lvl8pPr>
      <a:lvl9pPr marL="3886200" indent="-228600" algn="l" rtl="0" eaLnBrk="1" fontAlgn="base" hangingPunct="1">
        <a:spcBef>
          <a:spcPct val="20000"/>
        </a:spcBef>
        <a:spcAft>
          <a:spcPct val="0"/>
        </a:spcAft>
        <a:buChar char="»"/>
        <a:defRPr sz="1600">
          <a:solidFill>
            <a:srgbClr val="404040"/>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79712" y="2204864"/>
            <a:ext cx="6553200" cy="2667000"/>
          </a:xfrm>
        </p:spPr>
        <p:txBody>
          <a:bodyPr/>
          <a:lstStyle/>
          <a:p>
            <a:r>
              <a:rPr lang="da-DK" sz="2800" dirty="0" smtClean="0"/>
              <a:t>Implementering af et </a:t>
            </a:r>
            <a:r>
              <a:rPr lang="da-DK" sz="2800" dirty="0" err="1" smtClean="0"/>
              <a:t>opfølgende</a:t>
            </a:r>
            <a:r>
              <a:rPr lang="da-DK" sz="2800" dirty="0" smtClean="0"/>
              <a:t> EORTC 2 skema i Dansk Palliativ Database</a:t>
            </a:r>
            <a:br>
              <a:rPr lang="da-DK" sz="2800" dirty="0" smtClean="0"/>
            </a:br>
            <a:r>
              <a:rPr lang="da-DK" sz="2800" dirty="0"/>
              <a:t/>
            </a:r>
            <a:br>
              <a:rPr lang="da-DK" sz="2800" dirty="0"/>
            </a:br>
            <a:r>
              <a:rPr lang="da-DK" sz="2400" dirty="0" smtClean="0"/>
              <a:t>Mogens Grønvold</a:t>
            </a:r>
            <a:r>
              <a:rPr lang="da-DK" sz="2800" dirty="0" smtClean="0"/>
              <a:t/>
            </a:r>
            <a:br>
              <a:rPr lang="da-DK" sz="2800" dirty="0" smtClean="0"/>
            </a:br>
            <a:r>
              <a:rPr lang="da-DK" sz="1800" dirty="0"/>
              <a:t>Forskningsenheden, Palliativ medicinsk afdeling, </a:t>
            </a:r>
            <a:r>
              <a:rPr lang="da-DK" sz="1800" dirty="0" smtClean="0"/>
              <a:t>BFH</a:t>
            </a:r>
            <a:r>
              <a:rPr lang="da-DK" sz="1800" dirty="0"/>
              <a:t/>
            </a:r>
            <a:br>
              <a:rPr lang="da-DK" sz="1800" dirty="0"/>
            </a:br>
            <a:r>
              <a:rPr lang="da-DK" sz="1800" dirty="0"/>
              <a:t>Afdeling for Sundhedstjenesteforskning, </a:t>
            </a:r>
            <a:r>
              <a:rPr lang="da-DK" sz="1800" dirty="0" smtClean="0"/>
              <a:t>Institut </a:t>
            </a:r>
            <a:r>
              <a:rPr lang="da-DK" sz="1800" dirty="0"/>
              <a:t>for Folkesundhedsvidenskab, </a:t>
            </a:r>
            <a:r>
              <a:rPr lang="da-DK" sz="1800" dirty="0" smtClean="0"/>
              <a:t>Københavns Universitet</a:t>
            </a:r>
            <a:endParaRPr lang="da-DK" dirty="0"/>
          </a:p>
        </p:txBody>
      </p:sp>
      <p:pic>
        <p:nvPicPr>
          <p:cNvPr id="7" name="Picture 6"/>
          <p:cNvPicPr>
            <a:picLocks noChangeAspect="1"/>
          </p:cNvPicPr>
          <p:nvPr/>
        </p:nvPicPr>
        <p:blipFill>
          <a:blip r:embed="rId3"/>
          <a:stretch>
            <a:fillRect/>
          </a:stretch>
        </p:blipFill>
        <p:spPr>
          <a:xfrm>
            <a:off x="1835696" y="5294841"/>
            <a:ext cx="5689895" cy="1563159"/>
          </a:xfrm>
          <a:prstGeom prst="rect">
            <a:avLst/>
          </a:prstGeom>
        </p:spPr>
      </p:pic>
      <p:pic>
        <p:nvPicPr>
          <p:cNvPr id="4" name="Picture 2" descr="http://bbh-intranet.regionh.dk/NR/rdonlyres/8E52EF4D-44C6-4340-B2DD-4C936FE62425/0/D9FU89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0"/>
            <a:ext cx="2718626" cy="180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473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838200"/>
            <a:ext cx="7239000" cy="1078632"/>
          </a:xfrm>
        </p:spPr>
        <p:txBody>
          <a:bodyPr/>
          <a:lstStyle/>
          <a:p>
            <a:r>
              <a:rPr lang="da-DK" sz="2200" b="0" dirty="0"/>
              <a:t>Udfyldelse af EORTC 1 og 2 </a:t>
            </a:r>
            <a:r>
              <a:rPr lang="da-DK" sz="2200" dirty="0"/>
              <a:t/>
            </a:r>
            <a:br>
              <a:rPr lang="da-DK" sz="2200" dirty="0"/>
            </a:br>
            <a:r>
              <a:rPr lang="da-DK" sz="2200" b="0" dirty="0"/>
              <a:t>Patienter henvist og modtaget 1.4.16</a:t>
            </a:r>
            <a:r>
              <a:rPr lang="mr-IN" sz="2200" b="0" dirty="0"/>
              <a:t>–</a:t>
            </a:r>
            <a:r>
              <a:rPr lang="da-DK" sz="2200" b="0" dirty="0" smtClean="0"/>
              <a:t>31.12.16</a:t>
            </a:r>
            <a:br>
              <a:rPr lang="da-DK" sz="2200" b="0" dirty="0" smtClean="0"/>
            </a:br>
            <a:r>
              <a:rPr lang="da-DK" sz="2400" u="sng" dirty="0" smtClean="0"/>
              <a:t>Højeste procenter for skema 2</a:t>
            </a:r>
            <a:r>
              <a:rPr lang="da-DK" sz="2000" b="0" u="sng" dirty="0" smtClean="0"/>
              <a:t/>
            </a:r>
            <a:br>
              <a:rPr lang="da-DK" sz="2000" b="0" u="sng" dirty="0" smtClean="0"/>
            </a:br>
            <a:r>
              <a:rPr lang="da-DK" sz="2000" b="0" dirty="0" smtClean="0"/>
              <a:t>(Kun tal for regionerne Hovedstaden, Sjælland, Nordjylland)</a:t>
            </a:r>
            <a:endParaRPr lang="da-DK" sz="2400" b="0" dirty="0"/>
          </a:p>
        </p:txBody>
      </p:sp>
      <p:sp>
        <p:nvSpPr>
          <p:cNvPr id="4" name="Pladsholder til dato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Pladsholder til sidefod 4"/>
          <p:cNvSpPr>
            <a:spLocks noGrp="1"/>
          </p:cNvSpPr>
          <p:nvPr>
            <p:ph type="ftr" sz="quarter" idx="11"/>
          </p:nvPr>
        </p:nvSpPr>
        <p:spPr/>
        <p:txBody>
          <a:bodyPr/>
          <a:lstStyle/>
          <a:p>
            <a:pPr>
              <a:defRPr/>
            </a:pPr>
            <a:r>
              <a:rPr lang="da-DK" smtClean="0"/>
              <a:t>Titel/beskrivelse (Sidehoved/fod)</a:t>
            </a:r>
            <a:endParaRPr lang="da-DK"/>
          </a:p>
        </p:txBody>
      </p:sp>
      <p:graphicFrame>
        <p:nvGraphicFramePr>
          <p:cNvPr id="9" name="Tabel 8"/>
          <p:cNvGraphicFramePr>
            <a:graphicFrameLocks noGrp="1"/>
          </p:cNvGraphicFramePr>
          <p:nvPr>
            <p:extLst>
              <p:ext uri="{D42A27DB-BD31-4B8C-83A1-F6EECF244321}">
                <p14:modId xmlns:p14="http://schemas.microsoft.com/office/powerpoint/2010/main" val="1963762161"/>
              </p:ext>
            </p:extLst>
          </p:nvPr>
        </p:nvGraphicFramePr>
        <p:xfrm>
          <a:off x="1331640" y="2060848"/>
          <a:ext cx="7344816" cy="2745323"/>
        </p:xfrm>
        <a:graphic>
          <a:graphicData uri="http://schemas.openxmlformats.org/drawingml/2006/table">
            <a:tbl>
              <a:tblPr firstRow="1" bandRow="1">
                <a:tableStyleId>{5C22544A-7EE6-4342-B048-85BDC9FD1C3A}</a:tableStyleId>
              </a:tblPr>
              <a:tblGrid>
                <a:gridCol w="2376264"/>
                <a:gridCol w="1296144"/>
                <a:gridCol w="1836204"/>
                <a:gridCol w="1836204"/>
              </a:tblGrid>
              <a:tr h="1059870">
                <a:tc>
                  <a:txBody>
                    <a:bodyPr/>
                    <a:lstStyle/>
                    <a:p>
                      <a:endParaRPr lang="da-DK" dirty="0"/>
                    </a:p>
                  </a:txBody>
                  <a:tcPr/>
                </a:tc>
                <a:tc>
                  <a:txBody>
                    <a:bodyPr/>
                    <a:lstStyle/>
                    <a:p>
                      <a:r>
                        <a:rPr lang="da-DK" dirty="0" smtClean="0"/>
                        <a:t>Modtagne patienter</a:t>
                      </a:r>
                    </a:p>
                    <a:p>
                      <a:r>
                        <a:rPr lang="da-DK" dirty="0" smtClean="0"/>
                        <a:t>Antal</a:t>
                      </a:r>
                      <a:endParaRPr lang="da-DK" dirty="0"/>
                    </a:p>
                  </a:txBody>
                  <a:tcPr/>
                </a:tc>
                <a:tc>
                  <a:txBody>
                    <a:bodyPr/>
                    <a:lstStyle/>
                    <a:p>
                      <a:r>
                        <a:rPr lang="da-DK" dirty="0" smtClean="0"/>
                        <a:t>EORTC 1</a:t>
                      </a:r>
                    </a:p>
                    <a:p>
                      <a:endParaRPr lang="da-DK" dirty="0" smtClean="0"/>
                    </a:p>
                    <a:p>
                      <a:r>
                        <a:rPr lang="da-DK" dirty="0" smtClean="0"/>
                        <a:t>Antal (%)</a:t>
                      </a:r>
                      <a:endParaRPr lang="da-DK" dirty="0"/>
                    </a:p>
                  </a:txBody>
                  <a:tcPr/>
                </a:tc>
                <a:tc>
                  <a:txBody>
                    <a:bodyPr/>
                    <a:lstStyle/>
                    <a:p>
                      <a:r>
                        <a:rPr lang="da-DK" dirty="0" smtClean="0"/>
                        <a:t>EORTC 2</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Antal (%)</a:t>
                      </a:r>
                    </a:p>
                  </a:txBody>
                  <a:tcPr/>
                </a:tc>
              </a:tr>
              <a:tr h="524306">
                <a:tc>
                  <a:txBody>
                    <a:bodyPr/>
                    <a:lstStyle/>
                    <a:p>
                      <a:pPr>
                        <a:lnSpc>
                          <a:spcPct val="115000"/>
                        </a:lnSpc>
                        <a:spcAft>
                          <a:spcPts val="0"/>
                        </a:spcAft>
                      </a:pPr>
                      <a:r>
                        <a:rPr lang="da-DK" sz="1800" dirty="0" smtClean="0">
                          <a:effectLst/>
                        </a:rPr>
                        <a:t>PE Hvidovre </a:t>
                      </a:r>
                      <a:r>
                        <a:rPr lang="da-DK" sz="1800" dirty="0">
                          <a:effectLst/>
                        </a:rPr>
                        <a:t>Hospital</a:t>
                      </a:r>
                      <a:endParaRPr lang="da-DK" sz="1800" dirty="0">
                        <a:effectLst/>
                        <a:latin typeface="Calibri"/>
                        <a:ea typeface="Times New Roman"/>
                        <a:cs typeface="Times New Roman"/>
                      </a:endParaRPr>
                    </a:p>
                  </a:txBody>
                  <a:tcPr marL="44450" marR="44450" marT="0" marB="0" anchor="ctr"/>
                </a:tc>
                <a:tc>
                  <a:txBody>
                    <a:bodyPr/>
                    <a:lstStyle/>
                    <a:p>
                      <a:pPr algn="ctr"/>
                      <a:r>
                        <a:rPr lang="da-DK" sz="1800" dirty="0" smtClean="0"/>
                        <a:t>181</a:t>
                      </a:r>
                      <a:endParaRPr lang="da-DK" sz="1800" dirty="0"/>
                    </a:p>
                  </a:txBody>
                  <a:tcPr anchor="ctr"/>
                </a:tc>
                <a:tc>
                  <a:txBody>
                    <a:bodyPr/>
                    <a:lstStyle/>
                    <a:p>
                      <a:pPr algn="ctr"/>
                      <a:r>
                        <a:rPr lang="da-DK" sz="1800" dirty="0" smtClean="0"/>
                        <a:t>150 (83)</a:t>
                      </a:r>
                      <a:endParaRPr lang="da-DK" sz="1800" dirty="0"/>
                    </a:p>
                  </a:txBody>
                  <a:tcPr anchor="ctr"/>
                </a:tc>
                <a:tc>
                  <a:txBody>
                    <a:bodyPr/>
                    <a:lstStyle/>
                    <a:p>
                      <a:pPr algn="ctr" fontAlgn="b"/>
                      <a:r>
                        <a:rPr lang="da-DK" sz="1800" b="0" i="0" u="none" strike="noStrike" dirty="0" smtClean="0">
                          <a:solidFill>
                            <a:srgbClr val="000000"/>
                          </a:solidFill>
                          <a:effectLst/>
                          <a:latin typeface="Calibri"/>
                        </a:rPr>
                        <a:t>55 (30)</a:t>
                      </a:r>
                      <a:endParaRPr lang="da-DK" sz="1800" b="0" i="0" u="none" strike="noStrike" dirty="0">
                        <a:solidFill>
                          <a:srgbClr val="000000"/>
                        </a:solidFill>
                        <a:effectLst/>
                        <a:latin typeface="Calibri"/>
                      </a:endParaRPr>
                    </a:p>
                  </a:txBody>
                  <a:tcPr marL="7620" marR="7620" marT="7620" marB="0" anchor="ctr"/>
                </a:tc>
              </a:tr>
              <a:tr h="429836">
                <a:tc>
                  <a:txBody>
                    <a:bodyPr/>
                    <a:lstStyle/>
                    <a:p>
                      <a:pPr algn="l">
                        <a:lnSpc>
                          <a:spcPct val="115000"/>
                        </a:lnSpc>
                        <a:spcAft>
                          <a:spcPts val="0"/>
                        </a:spcAft>
                      </a:pPr>
                      <a:r>
                        <a:rPr lang="da-DK" sz="1800" dirty="0" smtClean="0">
                          <a:solidFill>
                            <a:schemeClr val="bg2"/>
                          </a:solidFill>
                          <a:effectLst/>
                          <a:latin typeface="Arial"/>
                          <a:ea typeface="Times New Roman"/>
                          <a:cs typeface="Times New Roman"/>
                        </a:rPr>
                        <a:t>Hospice Sjælland</a:t>
                      </a:r>
                      <a:endParaRPr lang="da-DK" sz="1800" dirty="0">
                        <a:solidFill>
                          <a:schemeClr val="bg2"/>
                        </a:solidFill>
                        <a:effectLst/>
                        <a:latin typeface="Calibri"/>
                        <a:ea typeface="Times New Roman"/>
                        <a:cs typeface="Times New Roman"/>
                      </a:endParaRPr>
                    </a:p>
                  </a:txBody>
                  <a:tcPr marL="44450" marR="44450" marT="0" marB="0" anchor="ctr"/>
                </a:tc>
                <a:tc>
                  <a:txBody>
                    <a:bodyPr/>
                    <a:lstStyle/>
                    <a:p>
                      <a:pPr algn="ctr"/>
                      <a:r>
                        <a:rPr lang="da-DK" sz="1800" dirty="0" smtClean="0"/>
                        <a:t>203</a:t>
                      </a:r>
                      <a:endParaRPr lang="da-DK" sz="1800" dirty="0"/>
                    </a:p>
                  </a:txBody>
                  <a:tcPr anchor="ctr"/>
                </a:tc>
                <a:tc>
                  <a:txBody>
                    <a:bodyPr/>
                    <a:lstStyle/>
                    <a:p>
                      <a:pPr algn="ctr"/>
                      <a:r>
                        <a:rPr lang="da-DK" sz="1800" dirty="0" smtClean="0"/>
                        <a:t>115 (57)</a:t>
                      </a:r>
                    </a:p>
                  </a:txBody>
                  <a:tcPr anchor="ctr"/>
                </a:tc>
                <a:tc>
                  <a:txBody>
                    <a:bodyPr/>
                    <a:lstStyle/>
                    <a:p>
                      <a:pPr algn="ctr"/>
                      <a:r>
                        <a:rPr lang="da-DK" sz="1800" dirty="0" smtClean="0"/>
                        <a:t>49 (24)</a:t>
                      </a:r>
                    </a:p>
                  </a:txBody>
                  <a:tcPr anchor="ctr"/>
                </a:tc>
              </a:tr>
              <a:tr h="731311">
                <a:tc>
                  <a:txBody>
                    <a:bodyPr/>
                    <a:lstStyle/>
                    <a:p>
                      <a:pPr>
                        <a:lnSpc>
                          <a:spcPct val="115000"/>
                        </a:lnSpc>
                        <a:spcAft>
                          <a:spcPts val="0"/>
                        </a:spcAft>
                      </a:pPr>
                      <a:r>
                        <a:rPr lang="da-DK" sz="1800" dirty="0">
                          <a:effectLst/>
                        </a:rPr>
                        <a:t>Sankt Lukas Stiftelsen</a:t>
                      </a:r>
                      <a:endParaRPr lang="da-DK" sz="1800" dirty="0">
                        <a:effectLst/>
                        <a:latin typeface="Calibri"/>
                        <a:ea typeface="Times New Roman"/>
                        <a:cs typeface="Times New Roman"/>
                      </a:endParaRPr>
                    </a:p>
                  </a:txBody>
                  <a:tcPr marL="44450" marR="44450" marT="0" marB="0" anchor="ctr"/>
                </a:tc>
                <a:tc>
                  <a:txBody>
                    <a:bodyPr/>
                    <a:lstStyle/>
                    <a:p>
                      <a:pPr algn="ctr"/>
                      <a:r>
                        <a:rPr lang="da-DK" sz="1800" dirty="0" smtClean="0"/>
                        <a:t>192</a:t>
                      </a:r>
                      <a:endParaRPr lang="da-DK" sz="1800" dirty="0"/>
                    </a:p>
                  </a:txBody>
                  <a:tcPr anchor="ctr"/>
                </a:tc>
                <a:tc>
                  <a:txBody>
                    <a:bodyPr/>
                    <a:lstStyle/>
                    <a:p>
                      <a:pPr algn="ctr"/>
                      <a:r>
                        <a:rPr lang="da-DK" sz="1800" dirty="0" smtClean="0"/>
                        <a:t>91 (47)</a:t>
                      </a:r>
                    </a:p>
                  </a:txBody>
                  <a:tcPr anchor="ctr"/>
                </a:tc>
                <a:tc>
                  <a:txBody>
                    <a:bodyPr/>
                    <a:lstStyle/>
                    <a:p>
                      <a:pPr algn="ctr" fontAlgn="b"/>
                      <a:r>
                        <a:rPr lang="da-DK" sz="1800" b="0" i="0" u="none" strike="noStrike" dirty="0" smtClean="0">
                          <a:solidFill>
                            <a:srgbClr val="000000"/>
                          </a:solidFill>
                          <a:effectLst/>
                          <a:latin typeface="Calibri"/>
                        </a:rPr>
                        <a:t>38 (20)</a:t>
                      </a:r>
                      <a:endParaRPr lang="da-DK" sz="1800" b="0" i="0" u="none" strike="noStrike" dirty="0">
                        <a:solidFill>
                          <a:srgbClr val="000000"/>
                        </a:solidFill>
                        <a:effectLst/>
                        <a:latin typeface="Calibri"/>
                      </a:endParaRPr>
                    </a:p>
                  </a:txBody>
                  <a:tcPr marL="7620" marR="7620" marT="7620" marB="0" anchor="ctr"/>
                </a:tc>
              </a:tr>
            </a:tbl>
          </a:graphicData>
        </a:graphic>
      </p:graphicFrame>
    </p:spTree>
    <p:extLst>
      <p:ext uri="{BB962C8B-B14F-4D97-AF65-F5344CB8AC3E}">
        <p14:creationId xmlns:p14="http://schemas.microsoft.com/office/powerpoint/2010/main" val="356742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Målsætning</a:t>
            </a:r>
            <a:r>
              <a:rPr lang="en-US" dirty="0" smtClean="0"/>
              <a:t> </a:t>
            </a:r>
            <a:r>
              <a:rPr lang="en-US" dirty="0" err="1" smtClean="0"/>
              <a:t>i</a:t>
            </a:r>
            <a:r>
              <a:rPr lang="en-US" dirty="0" smtClean="0"/>
              <a:t> LKT</a:t>
            </a:r>
            <a:br>
              <a:rPr lang="en-US" dirty="0" smtClean="0"/>
            </a:br>
            <a:r>
              <a:rPr lang="en-US" dirty="0" smtClean="0"/>
              <a:t>EORTC 2 for 50% </a:t>
            </a:r>
            <a:r>
              <a:rPr lang="en-US" dirty="0" err="1" smtClean="0"/>
              <a:t>i</a:t>
            </a:r>
            <a:r>
              <a:rPr lang="en-US" dirty="0" smtClean="0"/>
              <a:t> PT </a:t>
            </a:r>
            <a:r>
              <a:rPr lang="en-US" dirty="0" err="1" smtClean="0"/>
              <a:t>og</a:t>
            </a:r>
            <a:r>
              <a:rPr lang="en-US" dirty="0" smtClean="0"/>
              <a:t> 33% </a:t>
            </a:r>
            <a:r>
              <a:rPr lang="en-US" dirty="0" err="1" smtClean="0"/>
              <a:t>i</a:t>
            </a:r>
            <a:r>
              <a:rPr lang="en-US" dirty="0" smtClean="0"/>
              <a:t> Hospice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3635982"/>
              </p:ext>
            </p:extLst>
          </p:nvPr>
        </p:nvGraphicFramePr>
        <p:xfrm>
          <a:off x="1371600" y="1819275"/>
          <a:ext cx="7239000" cy="450532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Footer Placeholder 4"/>
          <p:cNvSpPr>
            <a:spLocks noGrp="1"/>
          </p:cNvSpPr>
          <p:nvPr>
            <p:ph type="ftr" sz="quarter" idx="11"/>
          </p:nvPr>
        </p:nvSpPr>
        <p:spPr/>
        <p:txBody>
          <a:bodyPr/>
          <a:lstStyle/>
          <a:p>
            <a:pPr>
              <a:defRPr/>
            </a:pPr>
            <a:r>
              <a:rPr lang="da-DK" smtClean="0"/>
              <a:t>Titel/beskrivelse (Sidehoved/fod)</a:t>
            </a:r>
            <a:endParaRPr lang="da-DK"/>
          </a:p>
        </p:txBody>
      </p:sp>
    </p:spTree>
    <p:extLst>
      <p:ext uri="{BB962C8B-B14F-4D97-AF65-F5344CB8AC3E}">
        <p14:creationId xmlns:p14="http://schemas.microsoft.com/office/powerpoint/2010/main" val="42898199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7-03-15 at 09.09.43.png"/>
          <p:cNvPicPr>
            <a:picLocks noGrp="1" noChangeAspect="1"/>
          </p:cNvPicPr>
          <p:nvPr>
            <p:ph idx="1"/>
          </p:nvPr>
        </p:nvPicPr>
        <p:blipFill>
          <a:blip r:embed="rId2" cstate="print">
            <a:extLst>
              <a:ext uri="{28A0092B-C50C-407E-A947-70E740481C1C}">
                <a14:useLocalDpi xmlns:a14="http://schemas.microsoft.com/office/drawing/2010/main" val="0"/>
              </a:ext>
            </a:extLst>
          </a:blip>
          <a:srcRect t="211" b="211"/>
          <a:stretch>
            <a:fillRect/>
          </a:stretch>
        </p:blipFill>
        <p:spPr>
          <a:xfrm>
            <a:off x="-468560" y="404664"/>
            <a:ext cx="10004762" cy="6226648"/>
          </a:xfrm>
        </p:spPr>
      </p:pic>
      <p:sp>
        <p:nvSpPr>
          <p:cNvPr id="4" name="Date Placeholder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Footer Placeholder 4"/>
          <p:cNvSpPr>
            <a:spLocks noGrp="1"/>
          </p:cNvSpPr>
          <p:nvPr>
            <p:ph type="ftr" sz="quarter" idx="11"/>
          </p:nvPr>
        </p:nvSpPr>
        <p:spPr/>
        <p:txBody>
          <a:bodyPr/>
          <a:lstStyle/>
          <a:p>
            <a:pPr>
              <a:defRPr/>
            </a:pPr>
            <a:r>
              <a:rPr lang="da-DK" smtClean="0"/>
              <a:t>Titel/beskrivelse (Sidehoved/fod)</a:t>
            </a:r>
            <a:endParaRPr lang="da-DK"/>
          </a:p>
        </p:txBody>
      </p:sp>
    </p:spTree>
    <p:extLst>
      <p:ext uri="{BB962C8B-B14F-4D97-AF65-F5344CB8AC3E}">
        <p14:creationId xmlns:p14="http://schemas.microsoft.com/office/powerpoint/2010/main" val="33984460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Footer Placeholder 4"/>
          <p:cNvSpPr>
            <a:spLocks noGrp="1"/>
          </p:cNvSpPr>
          <p:nvPr>
            <p:ph type="ftr" sz="quarter" idx="11"/>
          </p:nvPr>
        </p:nvSpPr>
        <p:spPr/>
        <p:txBody>
          <a:bodyPr/>
          <a:lstStyle/>
          <a:p>
            <a:pPr>
              <a:defRPr/>
            </a:pPr>
            <a:r>
              <a:rPr lang="da-DK" smtClean="0"/>
              <a:t>Titel/beskrivelse (Sidehoved/fod)</a:t>
            </a:r>
            <a:endParaRPr lang="da-DK"/>
          </a:p>
        </p:txBody>
      </p:sp>
      <p:pic>
        <p:nvPicPr>
          <p:cNvPr id="7" name="Picture 6"/>
          <p:cNvPicPr>
            <a:picLocks noChangeAspect="1"/>
          </p:cNvPicPr>
          <p:nvPr/>
        </p:nvPicPr>
        <p:blipFill>
          <a:blip r:embed="rId2"/>
          <a:stretch>
            <a:fillRect/>
          </a:stretch>
        </p:blipFill>
        <p:spPr>
          <a:xfrm rot="360376">
            <a:off x="1259632" y="1412776"/>
            <a:ext cx="3522870" cy="4941168"/>
          </a:xfrm>
          <a:prstGeom prst="rect">
            <a:avLst/>
          </a:prstGeom>
          <a:ln>
            <a:solidFill>
              <a:schemeClr val="tx1"/>
            </a:solidFill>
          </a:ln>
        </p:spPr>
      </p:pic>
      <p:pic>
        <p:nvPicPr>
          <p:cNvPr id="8" name="Picture 7"/>
          <p:cNvPicPr>
            <a:picLocks noChangeAspect="1"/>
          </p:cNvPicPr>
          <p:nvPr/>
        </p:nvPicPr>
        <p:blipFill>
          <a:blip r:embed="rId3"/>
          <a:stretch>
            <a:fillRect/>
          </a:stretch>
        </p:blipFill>
        <p:spPr>
          <a:xfrm rot="407603">
            <a:off x="4875158" y="1256999"/>
            <a:ext cx="4170257" cy="5373216"/>
          </a:xfrm>
          <a:prstGeom prst="rect">
            <a:avLst/>
          </a:prstGeom>
          <a:ln>
            <a:solidFill>
              <a:schemeClr val="tx1"/>
            </a:solidFill>
          </a:ln>
        </p:spPr>
      </p:pic>
    </p:spTree>
    <p:extLst>
      <p:ext uri="{BB962C8B-B14F-4D97-AF65-F5344CB8AC3E}">
        <p14:creationId xmlns:p14="http://schemas.microsoft.com/office/powerpoint/2010/main" val="23590005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Altid</a:t>
            </a:r>
            <a:r>
              <a:rPr lang="en-US" dirty="0" smtClean="0"/>
              <a:t> </a:t>
            </a:r>
            <a:r>
              <a:rPr lang="en-US" dirty="0" err="1" smtClean="0"/>
              <a:t>skema</a:t>
            </a:r>
            <a:r>
              <a:rPr lang="en-US" dirty="0" smtClean="0"/>
              <a:t> 2?</a:t>
            </a:r>
            <a:endParaRPr lang="en-US" dirty="0"/>
          </a:p>
        </p:txBody>
      </p:sp>
      <p:sp>
        <p:nvSpPr>
          <p:cNvPr id="3" name="Content Placeholder 2"/>
          <p:cNvSpPr>
            <a:spLocks noGrp="1"/>
          </p:cNvSpPr>
          <p:nvPr>
            <p:ph idx="1"/>
          </p:nvPr>
        </p:nvSpPr>
        <p:spPr/>
        <p:txBody>
          <a:bodyPr/>
          <a:lstStyle/>
          <a:p>
            <a:r>
              <a:rPr lang="en-US" dirty="0" err="1" smtClean="0"/>
              <a:t>Ikke</a:t>
            </a:r>
            <a:r>
              <a:rPr lang="en-US" dirty="0" smtClean="0"/>
              <a:t> </a:t>
            </a:r>
            <a:r>
              <a:rPr lang="en-US" dirty="0" err="1" smtClean="0"/>
              <a:t>ved</a:t>
            </a:r>
            <a:r>
              <a:rPr lang="en-US" dirty="0" smtClean="0"/>
              <a:t> </a:t>
            </a:r>
            <a:r>
              <a:rPr lang="en-US" dirty="0" err="1" smtClean="0"/>
              <a:t>tilsyn</a:t>
            </a:r>
            <a:r>
              <a:rPr lang="en-US" dirty="0" smtClean="0"/>
              <a:t>, </a:t>
            </a:r>
            <a:r>
              <a:rPr lang="en-US" dirty="0" err="1" smtClean="0"/>
              <a:t>hvor</a:t>
            </a:r>
            <a:r>
              <a:rPr lang="en-US" dirty="0" smtClean="0"/>
              <a:t> </a:t>
            </a:r>
            <a:r>
              <a:rPr lang="en-US" dirty="0" err="1" smtClean="0"/>
              <a:t>patienten</a:t>
            </a:r>
            <a:r>
              <a:rPr lang="en-US" dirty="0" smtClean="0"/>
              <a:t> </a:t>
            </a:r>
            <a:r>
              <a:rPr lang="en-US" dirty="0" err="1" smtClean="0"/>
              <a:t>ikke</a:t>
            </a:r>
            <a:r>
              <a:rPr lang="en-US" dirty="0" smtClean="0"/>
              <a:t> </a:t>
            </a:r>
            <a:r>
              <a:rPr lang="en-US" dirty="0" err="1" smtClean="0"/>
              <a:t>tilknyttes</a:t>
            </a:r>
            <a:r>
              <a:rPr lang="en-US" dirty="0" smtClean="0"/>
              <a:t> PT</a:t>
            </a:r>
          </a:p>
          <a:p>
            <a:r>
              <a:rPr lang="en-US" dirty="0" smtClean="0"/>
              <a:t>Der </a:t>
            </a:r>
            <a:r>
              <a:rPr lang="en-US" dirty="0" err="1" smtClean="0"/>
              <a:t>skal</a:t>
            </a:r>
            <a:r>
              <a:rPr lang="en-US" dirty="0" smtClean="0"/>
              <a:t> </a:t>
            </a:r>
            <a:r>
              <a:rPr lang="en-US" dirty="0" err="1" smtClean="0"/>
              <a:t>altid</a:t>
            </a:r>
            <a:r>
              <a:rPr lang="en-US" dirty="0" smtClean="0"/>
              <a:t> </a:t>
            </a:r>
            <a:r>
              <a:rPr lang="en-US" dirty="0" err="1" smtClean="0"/>
              <a:t>følges</a:t>
            </a:r>
            <a:r>
              <a:rPr lang="en-US" dirty="0" smtClean="0"/>
              <a:t> op </a:t>
            </a:r>
            <a:r>
              <a:rPr lang="en-US" dirty="0" err="1" smtClean="0"/>
              <a:t>på</a:t>
            </a:r>
            <a:r>
              <a:rPr lang="en-US" dirty="0" smtClean="0"/>
              <a:t> et </a:t>
            </a:r>
            <a:r>
              <a:rPr lang="en-US" dirty="0" err="1" smtClean="0"/>
              <a:t>udfyldt</a:t>
            </a:r>
            <a:r>
              <a:rPr lang="en-US" dirty="0" smtClean="0"/>
              <a:t> </a:t>
            </a:r>
            <a:r>
              <a:rPr lang="en-US" dirty="0" err="1" smtClean="0"/>
              <a:t>skema</a:t>
            </a:r>
            <a:r>
              <a:rPr lang="en-US" dirty="0" smtClean="0"/>
              <a:t> </a:t>
            </a:r>
            <a:r>
              <a:rPr lang="mr-IN" dirty="0" smtClean="0"/>
              <a:t>–</a:t>
            </a:r>
            <a:r>
              <a:rPr lang="en-US" dirty="0" smtClean="0"/>
              <a:t> </a:t>
            </a:r>
            <a:r>
              <a:rPr lang="en-US" dirty="0" err="1" smtClean="0"/>
              <a:t>patienten</a:t>
            </a:r>
            <a:r>
              <a:rPr lang="en-US" dirty="0" smtClean="0"/>
              <a:t> </a:t>
            </a:r>
            <a:r>
              <a:rPr lang="en-US" dirty="0" err="1" smtClean="0"/>
              <a:t>kan</a:t>
            </a:r>
            <a:r>
              <a:rPr lang="en-US" dirty="0" smtClean="0"/>
              <a:t> have </a:t>
            </a:r>
            <a:r>
              <a:rPr lang="en-US" dirty="0" err="1" smtClean="0"/>
              <a:t>fået</a:t>
            </a:r>
            <a:r>
              <a:rPr lang="en-US" dirty="0" smtClean="0"/>
              <a:t> </a:t>
            </a:r>
            <a:r>
              <a:rPr lang="en-US" dirty="0" err="1" smtClean="0"/>
              <a:t>det</a:t>
            </a:r>
            <a:r>
              <a:rPr lang="en-US" dirty="0" smtClean="0"/>
              <a:t> </a:t>
            </a:r>
            <a:r>
              <a:rPr lang="en-US" dirty="0" err="1" smtClean="0"/>
              <a:t>værre</a:t>
            </a:r>
            <a:endParaRPr lang="en-US" dirty="0" smtClean="0"/>
          </a:p>
          <a:p>
            <a:r>
              <a:rPr lang="en-US" dirty="0" err="1" smtClean="0"/>
              <a:t>Udlevering</a:t>
            </a:r>
            <a:r>
              <a:rPr lang="en-US" dirty="0" smtClean="0"/>
              <a:t>/</a:t>
            </a:r>
            <a:r>
              <a:rPr lang="en-US" dirty="0" err="1" smtClean="0"/>
              <a:t>udsendelse</a:t>
            </a:r>
            <a:r>
              <a:rPr lang="en-US" dirty="0" smtClean="0"/>
              <a:t> </a:t>
            </a:r>
            <a:r>
              <a:rPr lang="en-US" dirty="0" err="1" smtClean="0"/>
              <a:t>forudsætter</a:t>
            </a:r>
            <a:r>
              <a:rPr lang="en-US" dirty="0" smtClean="0"/>
              <a:t> </a:t>
            </a:r>
            <a:r>
              <a:rPr lang="en-US" dirty="0" err="1" smtClean="0"/>
              <a:t>således</a:t>
            </a:r>
            <a:r>
              <a:rPr lang="en-US" dirty="0" smtClean="0"/>
              <a:t> at der </a:t>
            </a:r>
            <a:r>
              <a:rPr lang="en-US" dirty="0" err="1" smtClean="0"/>
              <a:t>kan</a:t>
            </a:r>
            <a:r>
              <a:rPr lang="en-US" dirty="0" smtClean="0"/>
              <a:t> </a:t>
            </a:r>
            <a:r>
              <a:rPr lang="en-US" dirty="0" err="1" smtClean="0"/>
              <a:t>følges</a:t>
            </a:r>
            <a:r>
              <a:rPr lang="en-US" dirty="0" smtClean="0"/>
              <a:t> op</a:t>
            </a:r>
          </a:p>
          <a:p>
            <a:endParaRPr lang="en-US" dirty="0"/>
          </a:p>
        </p:txBody>
      </p:sp>
      <p:sp>
        <p:nvSpPr>
          <p:cNvPr id="4" name="Date Placeholder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Footer Placeholder 4"/>
          <p:cNvSpPr>
            <a:spLocks noGrp="1"/>
          </p:cNvSpPr>
          <p:nvPr>
            <p:ph type="ftr" sz="quarter" idx="11"/>
          </p:nvPr>
        </p:nvSpPr>
        <p:spPr/>
        <p:txBody>
          <a:bodyPr/>
          <a:lstStyle/>
          <a:p>
            <a:pPr>
              <a:defRPr/>
            </a:pPr>
            <a:r>
              <a:rPr lang="da-DK" smtClean="0"/>
              <a:t>Titel/beskrivelse (Sidehoved/fod)</a:t>
            </a:r>
            <a:endParaRPr lang="da-DK"/>
          </a:p>
        </p:txBody>
      </p:sp>
    </p:spTree>
    <p:extLst>
      <p:ext uri="{BB962C8B-B14F-4D97-AF65-F5344CB8AC3E}">
        <p14:creationId xmlns:p14="http://schemas.microsoft.com/office/powerpoint/2010/main" val="317229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Spørgsmål</a:t>
            </a:r>
            <a:r>
              <a:rPr lang="en-US" dirty="0" smtClean="0"/>
              <a:t> </a:t>
            </a:r>
            <a:r>
              <a:rPr lang="en-US" dirty="0" err="1" smtClean="0"/>
              <a:t>til</a:t>
            </a:r>
            <a:r>
              <a:rPr lang="en-US" dirty="0" smtClean="0"/>
              <a:t> </a:t>
            </a:r>
            <a:r>
              <a:rPr lang="en-US" dirty="0" err="1" smtClean="0"/>
              <a:t>skema</a:t>
            </a:r>
            <a:r>
              <a:rPr lang="en-US" dirty="0" smtClean="0"/>
              <a:t> 2?</a:t>
            </a:r>
            <a:endParaRPr lang="en-US" dirty="0"/>
          </a:p>
        </p:txBody>
      </p:sp>
      <p:sp>
        <p:nvSpPr>
          <p:cNvPr id="4" name="Date Placeholder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Footer Placeholder 4"/>
          <p:cNvSpPr>
            <a:spLocks noGrp="1"/>
          </p:cNvSpPr>
          <p:nvPr>
            <p:ph type="ftr" sz="quarter" idx="11"/>
          </p:nvPr>
        </p:nvSpPr>
        <p:spPr/>
        <p:txBody>
          <a:bodyPr/>
          <a:lstStyle/>
          <a:p>
            <a:pPr>
              <a:defRPr/>
            </a:pPr>
            <a:r>
              <a:rPr lang="da-DK" smtClean="0"/>
              <a:t>Titel/beskrivelse (Sidehoved/fod)</a:t>
            </a:r>
            <a:endParaRPr lang="da-DK"/>
          </a:p>
        </p:txBody>
      </p:sp>
    </p:spTree>
    <p:extLst>
      <p:ext uri="{BB962C8B-B14F-4D97-AF65-F5344CB8AC3E}">
        <p14:creationId xmlns:p14="http://schemas.microsoft.com/office/powerpoint/2010/main" val="128734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rcRect l="-70768" r="-70768"/>
          <a:stretch>
            <a:fillRect/>
          </a:stretch>
        </p:blipFill>
        <p:spPr>
          <a:xfrm>
            <a:off x="-3132856" y="0"/>
            <a:ext cx="11019196" cy="6858000"/>
          </a:xfrm>
          <a:solidFill>
            <a:schemeClr val="bg1"/>
          </a:solidFill>
        </p:spPr>
      </p:pic>
      <p:sp>
        <p:nvSpPr>
          <p:cNvPr id="7" name="Date Placeholder 6"/>
          <p:cNvSpPr>
            <a:spLocks noGrp="1"/>
          </p:cNvSpPr>
          <p:nvPr>
            <p:ph type="dt" sz="half" idx="10"/>
          </p:nvPr>
        </p:nvSpPr>
        <p:spPr/>
        <p:txBody>
          <a:bodyPr/>
          <a:lstStyle/>
          <a:p>
            <a:endParaRPr lang="da-DK" noProof="1">
              <a:solidFill>
                <a:srgbClr val="404040"/>
              </a:solidFill>
            </a:endParaRPr>
          </a:p>
        </p:txBody>
      </p:sp>
      <p:sp>
        <p:nvSpPr>
          <p:cNvPr id="8" name="Footer Placeholder 7"/>
          <p:cNvSpPr>
            <a:spLocks noGrp="1"/>
          </p:cNvSpPr>
          <p:nvPr>
            <p:ph type="ftr" sz="quarter" idx="11"/>
          </p:nvPr>
        </p:nvSpPr>
        <p:spPr/>
        <p:txBody>
          <a:bodyPr/>
          <a:lstStyle/>
          <a:p>
            <a:endParaRPr lang="da-DK">
              <a:solidFill>
                <a:srgbClr val="404040"/>
              </a:solidFill>
            </a:endParaRPr>
          </a:p>
        </p:txBody>
      </p:sp>
      <p:pic>
        <p:nvPicPr>
          <p:cNvPr id="3" name="Picture 2"/>
          <p:cNvPicPr>
            <a:picLocks noChangeAspect="1"/>
          </p:cNvPicPr>
          <p:nvPr/>
        </p:nvPicPr>
        <p:blipFill>
          <a:blip r:embed="rId4"/>
          <a:stretch>
            <a:fillRect/>
          </a:stretch>
        </p:blipFill>
        <p:spPr>
          <a:xfrm rot="597204">
            <a:off x="4568459" y="200342"/>
            <a:ext cx="4875895" cy="6362228"/>
          </a:xfrm>
          <a:prstGeom prst="rect">
            <a:avLst/>
          </a:prstGeom>
          <a:ln>
            <a:solidFill>
              <a:schemeClr val="bg2"/>
            </a:solidFill>
          </a:ln>
        </p:spPr>
      </p:pic>
      <p:sp>
        <p:nvSpPr>
          <p:cNvPr id="4" name="Rectangle 3"/>
          <p:cNvSpPr/>
          <p:nvPr/>
        </p:nvSpPr>
        <p:spPr bwMode="auto">
          <a:xfrm rot="541221">
            <a:off x="5358642" y="3731402"/>
            <a:ext cx="2998255" cy="75151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noProof="1"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900961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908720"/>
            <a:ext cx="7239000" cy="762000"/>
          </a:xfrm>
        </p:spPr>
        <p:txBody>
          <a:bodyPr/>
          <a:lstStyle/>
          <a:p>
            <a:r>
              <a:rPr lang="da-DK" dirty="0" smtClean="0"/>
              <a:t>EORTC 2 indført i DPD per 1.4.2016</a:t>
            </a:r>
            <a:br>
              <a:rPr lang="da-DK" dirty="0" smtClean="0"/>
            </a:br>
            <a:r>
              <a:rPr lang="da-DK" dirty="0" smtClean="0"/>
              <a:t>Baggrund</a:t>
            </a:r>
            <a:endParaRPr lang="da-DK" dirty="0">
              <a:solidFill>
                <a:srgbClr val="92D050"/>
              </a:solidFill>
            </a:endParaRPr>
          </a:p>
        </p:txBody>
      </p:sp>
      <p:sp>
        <p:nvSpPr>
          <p:cNvPr id="4" name="Pladsholder til dato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Pladsholder til sidefod 4"/>
          <p:cNvSpPr>
            <a:spLocks noGrp="1"/>
          </p:cNvSpPr>
          <p:nvPr>
            <p:ph type="ftr" sz="quarter" idx="11"/>
          </p:nvPr>
        </p:nvSpPr>
        <p:spPr/>
        <p:txBody>
          <a:bodyPr/>
          <a:lstStyle/>
          <a:p>
            <a:pPr>
              <a:defRPr/>
            </a:pPr>
            <a:r>
              <a:rPr lang="da-DK" smtClean="0"/>
              <a:t>Titel/beskrivelse (Sidehoved/fod)</a:t>
            </a:r>
            <a:endParaRPr lang="da-DK"/>
          </a:p>
        </p:txBody>
      </p:sp>
      <p:sp>
        <p:nvSpPr>
          <p:cNvPr id="8" name="Pladsholder til indhold 7"/>
          <p:cNvSpPr>
            <a:spLocks noGrp="1"/>
          </p:cNvSpPr>
          <p:nvPr>
            <p:ph idx="1"/>
          </p:nvPr>
        </p:nvSpPr>
        <p:spPr>
          <a:xfrm>
            <a:off x="1331640" y="1988840"/>
            <a:ext cx="7239000" cy="4505325"/>
          </a:xfrm>
        </p:spPr>
        <p:txBody>
          <a:bodyPr/>
          <a:lstStyle/>
          <a:p>
            <a:r>
              <a:rPr lang="da-DK" sz="2000" dirty="0" smtClean="0"/>
              <a:t>Stigende brug af standardiserede spørgeskemaer, der gør </a:t>
            </a:r>
            <a:r>
              <a:rPr lang="da-DK" sz="2000" dirty="0"/>
              <a:t>det muligt at sikre en hurtig beskrivelse af vigtige </a:t>
            </a:r>
            <a:r>
              <a:rPr lang="da-DK" sz="2000" dirty="0" smtClean="0"/>
              <a:t>symptomer</a:t>
            </a:r>
            <a:endParaRPr lang="da-DK" sz="2000" dirty="0"/>
          </a:p>
          <a:p>
            <a:r>
              <a:rPr lang="da-DK" sz="2000" dirty="0" smtClean="0"/>
              <a:t>Anbefalinger fra Sundhedsministeriet </a:t>
            </a:r>
            <a:r>
              <a:rPr lang="da-DK" sz="2000" dirty="0"/>
              <a:t>og Regionernes Kliniske </a:t>
            </a:r>
            <a:r>
              <a:rPr lang="da-DK" sz="2000" dirty="0" smtClean="0"/>
              <a:t>Kvalitetsprogram: Øge </a:t>
            </a:r>
            <a:r>
              <a:rPr lang="da-DK" sz="2000" dirty="0"/>
              <a:t>brug af </a:t>
            </a:r>
            <a:r>
              <a:rPr lang="da-DK" sz="2000" dirty="0" smtClean="0"/>
              <a:t>patientrapporterede oplysninger (PRO), </a:t>
            </a:r>
            <a:r>
              <a:rPr lang="da-DK" sz="2000" dirty="0"/>
              <a:t>bl.a. i de kliniske kvalitetsdatabaser. </a:t>
            </a:r>
          </a:p>
          <a:p>
            <a:r>
              <a:rPr lang="da-DK" sz="2000" dirty="0" smtClean="0"/>
              <a:t>Ved </a:t>
            </a:r>
            <a:r>
              <a:rPr lang="da-DK" sz="2000" dirty="0"/>
              <a:t>starten af </a:t>
            </a:r>
            <a:r>
              <a:rPr lang="da-DK" sz="2000" dirty="0" smtClean="0"/>
              <a:t>DPD: Diskuteret. Kritikpunkt </a:t>
            </a:r>
            <a:r>
              <a:rPr lang="da-DK" sz="2000" dirty="0"/>
              <a:t>ved den oprindelige høring i 2009, ligesom der efterfølgende er blevet efterspurgt </a:t>
            </a:r>
            <a:r>
              <a:rPr lang="da-DK" sz="2000" dirty="0" smtClean="0"/>
              <a:t>resultatindikatorer. </a:t>
            </a:r>
            <a:endParaRPr lang="da-DK" sz="2000" dirty="0"/>
          </a:p>
          <a:p>
            <a:r>
              <a:rPr lang="da-DK" sz="2000" dirty="0" smtClean="0"/>
              <a:t>(LKT undervejs)</a:t>
            </a:r>
            <a:endParaRPr lang="da-DK" sz="1200" dirty="0" smtClean="0"/>
          </a:p>
          <a:p>
            <a:r>
              <a:rPr lang="da-DK" sz="1800" dirty="0"/>
              <a:t>Perioden fra 1.april 2016 og frem til årsskiftet </a:t>
            </a:r>
            <a:r>
              <a:rPr lang="da-DK" sz="1800" dirty="0" smtClean="0"/>
              <a:t>afsat til at </a:t>
            </a:r>
            <a:r>
              <a:rPr lang="da-DK" sz="1800" dirty="0"/>
              <a:t>implementere ændringen, herunder til at etablere procedurer og opnå erfaringer. </a:t>
            </a:r>
          </a:p>
          <a:p>
            <a:endParaRPr lang="da-DK" sz="1200" dirty="0"/>
          </a:p>
          <a:p>
            <a:endParaRPr lang="da-DK" sz="1200" dirty="0"/>
          </a:p>
        </p:txBody>
      </p:sp>
    </p:spTree>
    <p:extLst>
      <p:ext uri="{BB962C8B-B14F-4D97-AF65-F5344CB8AC3E}">
        <p14:creationId xmlns:p14="http://schemas.microsoft.com/office/powerpoint/2010/main" val="239114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Starttidspunkter</a:t>
            </a:r>
            <a:endParaRPr lang="en-US" sz="3200" dirty="0"/>
          </a:p>
        </p:txBody>
      </p:sp>
      <p:sp>
        <p:nvSpPr>
          <p:cNvPr id="3" name="Content Placeholder 2"/>
          <p:cNvSpPr>
            <a:spLocks noGrp="1"/>
          </p:cNvSpPr>
          <p:nvPr>
            <p:ph idx="1"/>
          </p:nvPr>
        </p:nvSpPr>
        <p:spPr/>
        <p:txBody>
          <a:bodyPr/>
          <a:lstStyle/>
          <a:p>
            <a:endParaRPr lang="en-US" dirty="0" smtClean="0"/>
          </a:p>
          <a:p>
            <a:pPr marL="0" indent="0">
              <a:buNone/>
            </a:pPr>
            <a:r>
              <a:rPr lang="en-US" b="1" dirty="0" smtClean="0"/>
              <a:t>EORTC 1 </a:t>
            </a:r>
            <a:r>
              <a:rPr lang="en-US" sz="2000" dirty="0" smtClean="0"/>
              <a:t>(1.1.10)</a:t>
            </a:r>
            <a:endParaRPr lang="en-US" sz="2000" dirty="0"/>
          </a:p>
          <a:p>
            <a:pPr marL="0" indent="0">
              <a:buNone/>
            </a:pPr>
            <a:endParaRPr lang="en-US" dirty="0" smtClean="0"/>
          </a:p>
          <a:p>
            <a:pPr marL="0" indent="0">
              <a:buNone/>
            </a:pPr>
            <a:r>
              <a:rPr lang="en-US" b="1" dirty="0" smtClean="0"/>
              <a:t>EORTC 2 </a:t>
            </a:r>
            <a:r>
              <a:rPr lang="en-US" sz="2000" dirty="0" smtClean="0"/>
              <a:t>(1.4.16)</a:t>
            </a:r>
          </a:p>
          <a:p>
            <a:pPr marL="0" indent="0">
              <a:buNone/>
            </a:pPr>
            <a:endParaRPr lang="en-US" dirty="0" smtClean="0"/>
          </a:p>
          <a:p>
            <a:pPr marL="0" indent="0">
              <a:buNone/>
            </a:pPr>
            <a:r>
              <a:rPr lang="en-US" b="1" dirty="0" smtClean="0"/>
              <a:t>LKT</a:t>
            </a:r>
            <a:r>
              <a:rPr lang="en-US" dirty="0" smtClean="0"/>
              <a:t> </a:t>
            </a:r>
            <a:r>
              <a:rPr lang="en-US" sz="2000" dirty="0" smtClean="0"/>
              <a:t>(1.3.17) EORTC 1 </a:t>
            </a:r>
            <a:r>
              <a:rPr lang="en-US" sz="2000" dirty="0" err="1" smtClean="0"/>
              <a:t>og</a:t>
            </a:r>
            <a:r>
              <a:rPr lang="en-US" sz="2000" dirty="0" smtClean="0"/>
              <a:t> 2 </a:t>
            </a:r>
            <a:r>
              <a:rPr lang="en-US" sz="2000" dirty="0" err="1" smtClean="0"/>
              <a:t>personale</a:t>
            </a:r>
            <a:r>
              <a:rPr lang="en-US" sz="2000" dirty="0" smtClean="0"/>
              <a:t> </a:t>
            </a:r>
            <a:r>
              <a:rPr lang="en-US" sz="2000" dirty="0" err="1" smtClean="0"/>
              <a:t>hvis</a:t>
            </a:r>
            <a:r>
              <a:rPr lang="en-US" sz="2000" dirty="0" smtClean="0"/>
              <a:t> </a:t>
            </a:r>
            <a:r>
              <a:rPr lang="en-US" sz="2000" dirty="0" err="1" smtClean="0"/>
              <a:t>ej</a:t>
            </a:r>
            <a:r>
              <a:rPr lang="en-US" sz="2000" dirty="0" smtClean="0"/>
              <a:t> </a:t>
            </a:r>
            <a:r>
              <a:rPr lang="en-US" sz="2000" dirty="0" err="1" smtClean="0"/>
              <a:t>pt.udfyldt</a:t>
            </a:r>
            <a:r>
              <a:rPr lang="en-US" sz="2000" dirty="0" smtClean="0"/>
              <a:t>,</a:t>
            </a:r>
          </a:p>
          <a:p>
            <a:pPr marL="0" indent="0">
              <a:buNone/>
            </a:pPr>
            <a:r>
              <a:rPr lang="en-US" sz="2000" dirty="0" smtClean="0"/>
              <a:t>CAM, </a:t>
            </a:r>
            <a:r>
              <a:rPr lang="en-US" sz="2000" dirty="0" err="1" smtClean="0"/>
              <a:t>pårørendenavne</a:t>
            </a:r>
            <a:r>
              <a:rPr lang="en-US" sz="2000" dirty="0" smtClean="0"/>
              <a:t> </a:t>
            </a:r>
            <a:r>
              <a:rPr lang="en-US" sz="2000" dirty="0" err="1" smtClean="0"/>
              <a:t>m.v</a:t>
            </a:r>
            <a:r>
              <a:rPr lang="en-US" sz="2000" dirty="0" smtClean="0"/>
              <a:t>.		</a:t>
            </a:r>
          </a:p>
          <a:p>
            <a:pPr marL="0" indent="0">
              <a:buNone/>
            </a:pPr>
            <a:r>
              <a:rPr lang="en-US" b="1" dirty="0"/>
              <a:t>LKT</a:t>
            </a:r>
            <a:r>
              <a:rPr lang="en-US" dirty="0"/>
              <a:t> </a:t>
            </a:r>
            <a:r>
              <a:rPr lang="en-US" sz="2000" dirty="0"/>
              <a:t>(</a:t>
            </a:r>
            <a:r>
              <a:rPr lang="en-US" sz="2000" dirty="0" smtClean="0"/>
              <a:t>1.9.17</a:t>
            </a:r>
            <a:r>
              <a:rPr lang="en-US" sz="2000" dirty="0"/>
              <a:t>) </a:t>
            </a:r>
            <a:r>
              <a:rPr lang="en-US" sz="2000" dirty="0" err="1" smtClean="0"/>
              <a:t>Pakker</a:t>
            </a:r>
            <a:endParaRPr lang="en-US" sz="2000" dirty="0"/>
          </a:p>
          <a:p>
            <a:pPr marL="0" indent="0">
              <a:buNone/>
            </a:pPr>
            <a:endParaRPr lang="en-US" b="1" dirty="0"/>
          </a:p>
          <a:p>
            <a:pPr marL="0" indent="0">
              <a:buNone/>
            </a:pPr>
            <a:r>
              <a:rPr lang="en-US" b="1" dirty="0" smtClean="0"/>
              <a:t>2010  				        2016 2017        2019</a:t>
            </a:r>
          </a:p>
          <a:p>
            <a:pPr marL="0" indent="0">
              <a:buNone/>
            </a:pPr>
            <a:endParaRPr lang="en-US" dirty="0"/>
          </a:p>
        </p:txBody>
      </p:sp>
      <p:sp>
        <p:nvSpPr>
          <p:cNvPr id="4" name="Date Placeholder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Footer Placeholder 4"/>
          <p:cNvSpPr>
            <a:spLocks noGrp="1"/>
          </p:cNvSpPr>
          <p:nvPr>
            <p:ph type="ftr" sz="quarter" idx="11"/>
          </p:nvPr>
        </p:nvSpPr>
        <p:spPr/>
        <p:txBody>
          <a:bodyPr/>
          <a:lstStyle/>
          <a:p>
            <a:pPr>
              <a:defRPr/>
            </a:pPr>
            <a:r>
              <a:rPr lang="da-DK" smtClean="0"/>
              <a:t>Titel/beskrivelse (Sidehoved/fod)</a:t>
            </a:r>
            <a:endParaRPr lang="da-DK"/>
          </a:p>
        </p:txBody>
      </p:sp>
      <p:cxnSp>
        <p:nvCxnSpPr>
          <p:cNvPr id="12" name="Straight Arrow Connector 11"/>
          <p:cNvCxnSpPr/>
          <p:nvPr/>
        </p:nvCxnSpPr>
        <p:spPr bwMode="auto">
          <a:xfrm>
            <a:off x="6012160" y="3429000"/>
            <a:ext cx="2808312" cy="0"/>
          </a:xfrm>
          <a:prstGeom prst="straightConnector1">
            <a:avLst/>
          </a:prstGeom>
          <a:solidFill>
            <a:schemeClr val="accent1"/>
          </a:solidFill>
          <a:ln w="635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1403648" y="2636912"/>
            <a:ext cx="7416824" cy="0"/>
          </a:xfrm>
          <a:prstGeom prst="straightConnector1">
            <a:avLst/>
          </a:prstGeom>
          <a:solidFill>
            <a:schemeClr val="accent1"/>
          </a:solidFill>
          <a:ln w="635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660232" y="2204864"/>
            <a:ext cx="0" cy="295232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6516216" y="4509120"/>
            <a:ext cx="1656184" cy="0"/>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6876256" y="5229200"/>
            <a:ext cx="1296144" cy="0"/>
          </a:xfrm>
          <a:prstGeom prst="line">
            <a:avLst/>
          </a:prstGeom>
          <a:solidFill>
            <a:schemeClr val="accent1"/>
          </a:solid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62" t="15676" r="24398" b="11572"/>
          <a:stretch/>
        </p:blipFill>
        <p:spPr bwMode="auto">
          <a:xfrm rot="20673489">
            <a:off x="5548085" y="-184371"/>
            <a:ext cx="2968072" cy="22027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23559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Implementering af </a:t>
            </a:r>
            <a:r>
              <a:rPr lang="da-DK" dirty="0" err="1" smtClean="0"/>
              <a:t>opfølgende</a:t>
            </a:r>
            <a:r>
              <a:rPr lang="da-DK" dirty="0" smtClean="0"/>
              <a:t> EORTC-skema (EORTC 2) </a:t>
            </a:r>
            <a:endParaRPr lang="da-DK" dirty="0"/>
          </a:p>
        </p:txBody>
      </p:sp>
      <p:sp>
        <p:nvSpPr>
          <p:cNvPr id="4" name="Pladsholder til dato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Pladsholder til sidefod 4"/>
          <p:cNvSpPr>
            <a:spLocks noGrp="1"/>
          </p:cNvSpPr>
          <p:nvPr>
            <p:ph type="ftr" sz="quarter" idx="11"/>
          </p:nvPr>
        </p:nvSpPr>
        <p:spPr/>
        <p:txBody>
          <a:bodyPr/>
          <a:lstStyle/>
          <a:p>
            <a:pPr>
              <a:defRPr/>
            </a:pPr>
            <a:r>
              <a:rPr lang="da-DK" smtClean="0"/>
              <a:t>Titel/beskrivelse (Sidehoved/fod)</a:t>
            </a:r>
            <a:endParaRPr lang="da-DK"/>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898" t="32002" r="25000" b="36735"/>
          <a:stretch/>
        </p:blipFill>
        <p:spPr bwMode="auto">
          <a:xfrm>
            <a:off x="1403648" y="1628800"/>
            <a:ext cx="4032448" cy="282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0462" t="15676" r="24398" b="11572"/>
          <a:stretch/>
        </p:blipFill>
        <p:spPr bwMode="auto">
          <a:xfrm>
            <a:off x="4355976" y="3429000"/>
            <a:ext cx="4713854" cy="349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14807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Tidspunkt</a:t>
            </a:r>
            <a:r>
              <a:rPr lang="en-US" dirty="0" smtClean="0"/>
              <a:t> for EORTC 2</a:t>
            </a:r>
            <a:endParaRPr lang="en-US" dirty="0"/>
          </a:p>
        </p:txBody>
      </p:sp>
      <p:sp>
        <p:nvSpPr>
          <p:cNvPr id="3" name="Content Placeholder 2"/>
          <p:cNvSpPr>
            <a:spLocks noGrp="1"/>
          </p:cNvSpPr>
          <p:nvPr>
            <p:ph idx="1"/>
          </p:nvPr>
        </p:nvSpPr>
        <p:spPr>
          <a:xfrm>
            <a:off x="1371600" y="1819275"/>
            <a:ext cx="7520880" cy="4505325"/>
          </a:xfrm>
        </p:spPr>
        <p:txBody>
          <a:bodyPr/>
          <a:lstStyle/>
          <a:p>
            <a:pPr>
              <a:spcAft>
                <a:spcPts val="0"/>
              </a:spcAft>
            </a:pPr>
            <a:r>
              <a:rPr lang="da-DK" dirty="0" smtClean="0"/>
              <a:t>Udfyldes </a:t>
            </a:r>
            <a:r>
              <a:rPr lang="da-DK" dirty="0"/>
              <a:t>ved første opfølgning, der ligger mellem 1 og 4 uger efter første behandlingsmæssige kontakt</a:t>
            </a:r>
            <a:r>
              <a:rPr lang="da-DK" dirty="0" smtClean="0"/>
              <a:t>:</a:t>
            </a:r>
          </a:p>
          <a:p>
            <a:pPr lvl="1">
              <a:spcAft>
                <a:spcPts val="0"/>
              </a:spcAft>
            </a:pPr>
            <a:r>
              <a:rPr lang="da-DK" sz="2400" u="sng" dirty="0" smtClean="0"/>
              <a:t>Indlagte </a:t>
            </a:r>
            <a:r>
              <a:rPr lang="da-DK" sz="2400" u="sng" dirty="0"/>
              <a:t>patienter:</a:t>
            </a:r>
            <a:r>
              <a:rPr lang="da-DK" sz="2400" dirty="0"/>
              <a:t> </a:t>
            </a:r>
            <a:r>
              <a:rPr lang="da-DK" sz="2400" dirty="0" smtClean="0"/>
              <a:t>7</a:t>
            </a:r>
            <a:r>
              <a:rPr lang="da-DK" sz="2400" dirty="0"/>
              <a:t>-14 dage efter første behandlingsmæssige </a:t>
            </a:r>
            <a:r>
              <a:rPr lang="da-DK" sz="2400" dirty="0" smtClean="0"/>
              <a:t>kontakt</a:t>
            </a:r>
          </a:p>
          <a:p>
            <a:pPr lvl="1">
              <a:spcAft>
                <a:spcPts val="0"/>
              </a:spcAft>
            </a:pPr>
            <a:r>
              <a:rPr lang="da-DK" sz="2400" u="sng" dirty="0" smtClean="0"/>
              <a:t>Ikke</a:t>
            </a:r>
            <a:r>
              <a:rPr lang="da-DK" sz="2400" u="sng" dirty="0"/>
              <a:t>-indlagte patienter:</a:t>
            </a:r>
            <a:r>
              <a:rPr lang="da-DK" sz="2400" dirty="0"/>
              <a:t> </a:t>
            </a:r>
            <a:r>
              <a:rPr lang="da-DK" sz="2400" dirty="0" smtClean="0"/>
              <a:t>7</a:t>
            </a:r>
            <a:r>
              <a:rPr lang="da-DK" sz="2400" dirty="0"/>
              <a:t>-28 dage efter første behandlingsmæssige kontakt, såfremt patienten har en fysisk eller telefonisk kontakt i dette tidsrum</a:t>
            </a:r>
            <a:r>
              <a:rPr lang="da-DK" sz="2400" dirty="0" smtClean="0"/>
              <a:t>.</a:t>
            </a:r>
            <a:endParaRPr lang="da-DK" sz="1400" dirty="0">
              <a:latin typeface="Calibri"/>
              <a:ea typeface="Times New Roman"/>
              <a:cs typeface="Times New Roman"/>
            </a:endParaRPr>
          </a:p>
        </p:txBody>
      </p:sp>
    </p:spTree>
    <p:extLst>
      <p:ext uri="{BB962C8B-B14F-4D97-AF65-F5344CB8AC3E}">
        <p14:creationId xmlns:p14="http://schemas.microsoft.com/office/powerpoint/2010/main" val="131949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838200"/>
            <a:ext cx="7494984" cy="502568"/>
          </a:xfrm>
        </p:spPr>
        <p:txBody>
          <a:bodyPr/>
          <a:lstStyle/>
          <a:p>
            <a:r>
              <a:rPr lang="da-DK" dirty="0"/>
              <a:t/>
            </a:r>
            <a:br>
              <a:rPr lang="da-DK" dirty="0"/>
            </a:br>
            <a:r>
              <a:rPr lang="da-DK" dirty="0"/>
              <a:t> Instruks for skema </a:t>
            </a:r>
            <a:r>
              <a:rPr lang="da-DK" dirty="0" smtClean="0"/>
              <a:t>2</a:t>
            </a:r>
            <a:endParaRPr lang="da-DK" dirty="0"/>
          </a:p>
        </p:txBody>
      </p:sp>
      <p:sp>
        <p:nvSpPr>
          <p:cNvPr id="3" name="Pladsholder til indhold 2"/>
          <p:cNvSpPr>
            <a:spLocks noGrp="1"/>
          </p:cNvSpPr>
          <p:nvPr>
            <p:ph idx="1"/>
          </p:nvPr>
        </p:nvSpPr>
        <p:spPr>
          <a:xfrm>
            <a:off x="1187624" y="1484785"/>
            <a:ext cx="7422976" cy="4839816"/>
          </a:xfrm>
        </p:spPr>
        <p:txBody>
          <a:bodyPr/>
          <a:lstStyle/>
          <a:p>
            <a:pPr marL="0" indent="0">
              <a:buNone/>
            </a:pPr>
            <a:r>
              <a:rPr lang="da-DK" sz="1700" dirty="0" smtClean="0"/>
              <a:t>Instruksen for skema 2 er </a:t>
            </a:r>
            <a:r>
              <a:rPr lang="da-DK" sz="1700" b="1" dirty="0" smtClean="0"/>
              <a:t>den samme som for skema 1</a:t>
            </a:r>
            <a:r>
              <a:rPr lang="da-DK" sz="1700" dirty="0" smtClean="0"/>
              <a:t>: </a:t>
            </a:r>
          </a:p>
          <a:p>
            <a:pPr lvl="0"/>
            <a:r>
              <a:rPr lang="da-DK" sz="1700" dirty="0" smtClean="0"/>
              <a:t>Skemaet udleveres til patienter, som vurderes </a:t>
            </a:r>
            <a:r>
              <a:rPr lang="da-DK" sz="1700" b="1" dirty="0" smtClean="0"/>
              <a:t>klare</a:t>
            </a:r>
            <a:r>
              <a:rPr lang="da-DK" sz="1700" dirty="0" smtClean="0"/>
              <a:t> (kognitivt i stand til at besvare et spørgeskema).</a:t>
            </a:r>
          </a:p>
          <a:p>
            <a:pPr lvl="0"/>
            <a:r>
              <a:rPr lang="da-DK" sz="1700" dirty="0" smtClean="0"/>
              <a:t>Patienterne orienteres om, at skemaet er en </a:t>
            </a:r>
            <a:r>
              <a:rPr lang="da-DK" sz="1700" b="1" dirty="0" smtClean="0"/>
              <a:t>vigtig del </a:t>
            </a:r>
            <a:r>
              <a:rPr lang="da-DK" sz="1700" dirty="0" smtClean="0"/>
              <a:t>af vurderingen af deres tilstand.</a:t>
            </a:r>
          </a:p>
          <a:p>
            <a:pPr lvl="0"/>
            <a:r>
              <a:rPr lang="da-DK" sz="1700" dirty="0" smtClean="0"/>
              <a:t>Patienterne opfordres til at </a:t>
            </a:r>
            <a:r>
              <a:rPr lang="da-DK" sz="1700" b="1" dirty="0" smtClean="0"/>
              <a:t>udfylde det selv</a:t>
            </a:r>
            <a:r>
              <a:rPr lang="da-DK" sz="1700" dirty="0" smtClean="0"/>
              <a:t> eller med hjælp fra personale. </a:t>
            </a:r>
          </a:p>
          <a:p>
            <a:pPr lvl="0"/>
            <a:r>
              <a:rPr lang="da-DK" sz="1700" dirty="0" smtClean="0"/>
              <a:t>Hjælper personalet, så er reglen, at svarene skal komme </a:t>
            </a:r>
            <a:r>
              <a:rPr lang="da-DK" sz="1700" b="1" dirty="0" smtClean="0"/>
              <a:t>fra patienten </a:t>
            </a:r>
            <a:r>
              <a:rPr lang="da-DK" sz="1700" dirty="0" smtClean="0"/>
              <a:t>selv, uden at personalet hjælper med at finde frem til svarene. </a:t>
            </a:r>
          </a:p>
          <a:p>
            <a:pPr lvl="0"/>
            <a:r>
              <a:rPr lang="da-DK" sz="1700" dirty="0" smtClean="0"/>
              <a:t>De </a:t>
            </a:r>
            <a:r>
              <a:rPr lang="da-DK" sz="1700" b="1" dirty="0" smtClean="0"/>
              <a:t>pårørende må ikke hjælpe</a:t>
            </a:r>
            <a:r>
              <a:rPr lang="da-DK" sz="1700" dirty="0" smtClean="0"/>
              <a:t> med besvarelsen, hvilket skyldes, at vi ønsker at undgå, at pårørende overtager opgaven for at hjælpe patienten. Mange undersøgelser har vist, at der ofte er stor forskel på patienters og pårørendes besvarelser (lige som der er stor forskel mellem patienters og personales besvarelser).</a:t>
            </a:r>
          </a:p>
          <a:p>
            <a:pPr lvl="0"/>
            <a:endParaRPr lang="da-DK" sz="1700" dirty="0" smtClean="0"/>
          </a:p>
          <a:p>
            <a:pPr marL="0" indent="0">
              <a:buNone/>
            </a:pPr>
            <a:r>
              <a:rPr lang="da-DK" sz="1700" dirty="0" smtClean="0"/>
              <a:t>For skema 2 gælder desuden:</a:t>
            </a:r>
          </a:p>
          <a:p>
            <a:pPr lvl="0"/>
            <a:r>
              <a:rPr lang="da-DK" sz="1700" dirty="0" smtClean="0"/>
              <a:t>Skema 2 udfyldes selv om skema 1 ikke er udfyldt. </a:t>
            </a:r>
            <a:endParaRPr lang="da-DK" sz="1700" dirty="0"/>
          </a:p>
        </p:txBody>
      </p:sp>
      <p:sp>
        <p:nvSpPr>
          <p:cNvPr id="4" name="Pladsholder til dato 3"/>
          <p:cNvSpPr>
            <a:spLocks noGrp="1"/>
          </p:cNvSpPr>
          <p:nvPr>
            <p:ph type="dt" sz="half" idx="10"/>
          </p:nvPr>
        </p:nvSpPr>
        <p:spPr/>
        <p:txBody>
          <a:bodyPr/>
          <a:lstStyle/>
          <a:p>
            <a:pPr>
              <a:defRPr/>
            </a:pPr>
            <a:r>
              <a:rPr lang="da-DK" smtClean="0"/>
              <a:t>Bispebjerg og Frederiksberg Hospitaler, Københavns Universitet</a:t>
            </a:r>
            <a:endParaRPr lang="da-DK" noProof="1"/>
          </a:p>
        </p:txBody>
      </p:sp>
      <p:sp>
        <p:nvSpPr>
          <p:cNvPr id="5" name="Pladsholder til sidefod 4"/>
          <p:cNvSpPr>
            <a:spLocks noGrp="1"/>
          </p:cNvSpPr>
          <p:nvPr>
            <p:ph type="ftr" sz="quarter" idx="11"/>
          </p:nvPr>
        </p:nvSpPr>
        <p:spPr/>
        <p:txBody>
          <a:bodyPr/>
          <a:lstStyle/>
          <a:p>
            <a:pPr>
              <a:defRPr/>
            </a:pPr>
            <a:r>
              <a:rPr lang="da-DK" smtClean="0"/>
              <a:t>Titel/beskrivelse (Sidehoved/fod)</a:t>
            </a:r>
            <a:endParaRPr lang="da-DK"/>
          </a:p>
        </p:txBody>
      </p:sp>
    </p:spTree>
    <p:extLst>
      <p:ext uri="{BB962C8B-B14F-4D97-AF65-F5344CB8AC3E}">
        <p14:creationId xmlns:p14="http://schemas.microsoft.com/office/powerpoint/2010/main" val="6143737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980728"/>
            <a:ext cx="7239000" cy="762000"/>
          </a:xfrm>
        </p:spPr>
        <p:txBody>
          <a:bodyPr/>
          <a:lstStyle/>
          <a:p>
            <a:r>
              <a:rPr lang="da-DK" sz="2200" dirty="0" smtClean="0"/>
              <a:t>Udfyldelse af EORTC 1 og 2 </a:t>
            </a:r>
            <a:br>
              <a:rPr lang="da-DK" sz="2200" dirty="0" smtClean="0"/>
            </a:br>
            <a:r>
              <a:rPr lang="da-DK" sz="2200" b="0" dirty="0" smtClean="0"/>
              <a:t>Patienter henvist og modtaget 1.4.16</a:t>
            </a:r>
            <a:r>
              <a:rPr lang="mr-IN" sz="2200" b="0" dirty="0" smtClean="0"/>
              <a:t>–</a:t>
            </a:r>
            <a:r>
              <a:rPr lang="da-DK" sz="2200" b="0" dirty="0" smtClean="0"/>
              <a:t>31.12.16</a:t>
            </a:r>
            <a:endParaRPr lang="da-DK" sz="2200" b="0" dirty="0"/>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3203394435"/>
              </p:ext>
            </p:extLst>
          </p:nvPr>
        </p:nvGraphicFramePr>
        <p:xfrm>
          <a:off x="1115616" y="1988840"/>
          <a:ext cx="7848872" cy="3672408"/>
        </p:xfrm>
        <a:graphic>
          <a:graphicData uri="http://schemas.openxmlformats.org/drawingml/2006/table">
            <a:tbl>
              <a:tblPr firstRow="1" bandRow="1">
                <a:tableStyleId>{5C22544A-7EE6-4342-B048-85BDC9FD1C3A}</a:tableStyleId>
              </a:tblPr>
              <a:tblGrid>
                <a:gridCol w="2186087"/>
                <a:gridCol w="1738349"/>
                <a:gridCol w="1962218"/>
                <a:gridCol w="1962218"/>
              </a:tblGrid>
              <a:tr h="1062575">
                <a:tc>
                  <a:txBody>
                    <a:bodyPr/>
                    <a:lstStyle/>
                    <a:p>
                      <a:r>
                        <a:rPr lang="da-DK" sz="2000" dirty="0" smtClean="0"/>
                        <a:t>Region</a:t>
                      </a:r>
                      <a:endParaRPr lang="da-DK" sz="2000" dirty="0"/>
                    </a:p>
                  </a:txBody>
                  <a:tcPr/>
                </a:tc>
                <a:tc>
                  <a:txBody>
                    <a:bodyPr/>
                    <a:lstStyle/>
                    <a:p>
                      <a:pPr algn="ctr"/>
                      <a:r>
                        <a:rPr lang="da-DK" sz="2000" dirty="0" smtClean="0"/>
                        <a:t>Modtaget</a:t>
                      </a:r>
                      <a:r>
                        <a:rPr lang="da-DK" sz="2000" baseline="0" dirty="0" smtClean="0"/>
                        <a:t> SPI</a:t>
                      </a:r>
                    </a:p>
                    <a:p>
                      <a:pPr algn="ctr"/>
                      <a:r>
                        <a:rPr lang="da-DK" sz="2000" baseline="0" dirty="0" smtClean="0"/>
                        <a:t>Antal</a:t>
                      </a:r>
                      <a:endParaRPr lang="da-DK" sz="2000" dirty="0"/>
                    </a:p>
                  </a:txBody>
                  <a:tcPr/>
                </a:tc>
                <a:tc>
                  <a:txBody>
                    <a:bodyPr/>
                    <a:lstStyle/>
                    <a:p>
                      <a:pPr algn="ctr"/>
                      <a:r>
                        <a:rPr lang="da-DK" sz="2000" dirty="0" smtClean="0"/>
                        <a:t>EORTC </a:t>
                      </a:r>
                      <a:r>
                        <a:rPr lang="da-DK" sz="2000" baseline="0" dirty="0" smtClean="0"/>
                        <a:t> 1 </a:t>
                      </a:r>
                    </a:p>
                    <a:p>
                      <a:pPr algn="ctr"/>
                      <a:endParaRPr lang="da-DK" sz="2000" baseline="0" dirty="0" smtClean="0"/>
                    </a:p>
                    <a:p>
                      <a:pPr algn="ctr"/>
                      <a:r>
                        <a:rPr lang="da-DK" sz="2000" baseline="0" dirty="0" smtClean="0"/>
                        <a:t>Antal (%)</a:t>
                      </a:r>
                      <a:endParaRPr lang="da-DK" sz="2000" dirty="0"/>
                    </a:p>
                  </a:txBody>
                  <a:tcPr/>
                </a:tc>
                <a:tc>
                  <a:txBody>
                    <a:bodyPr/>
                    <a:lstStyle/>
                    <a:p>
                      <a:pPr algn="ctr"/>
                      <a:r>
                        <a:rPr lang="da-DK" sz="2000" dirty="0" smtClean="0"/>
                        <a:t>EORTC 2</a:t>
                      </a:r>
                      <a:r>
                        <a:rPr lang="da-DK" sz="2000" baseline="0" dirty="0" smtClean="0"/>
                        <a:t> </a:t>
                      </a:r>
                    </a:p>
                    <a:p>
                      <a:pPr algn="ctr"/>
                      <a:endParaRPr lang="da-DK" sz="2000" baseline="0" dirty="0" smtClean="0"/>
                    </a:p>
                    <a:p>
                      <a:pPr algn="ctr"/>
                      <a:r>
                        <a:rPr lang="da-DK" sz="2000" baseline="0" dirty="0" smtClean="0"/>
                        <a:t>Antal (%)</a:t>
                      </a:r>
                      <a:endParaRPr lang="da-DK" sz="2000" dirty="0"/>
                    </a:p>
                  </a:txBody>
                  <a:tcPr/>
                </a:tc>
              </a:tr>
              <a:tr h="491462">
                <a:tc>
                  <a:txBody>
                    <a:bodyPr/>
                    <a:lstStyle/>
                    <a:p>
                      <a:r>
                        <a:rPr lang="da-DK" sz="2000" dirty="0" smtClean="0"/>
                        <a:t>Region H</a:t>
                      </a:r>
                      <a:endParaRPr lang="da-DK" sz="2000" dirty="0"/>
                    </a:p>
                  </a:txBody>
                  <a:tcPr/>
                </a:tc>
                <a:tc>
                  <a:txBody>
                    <a:bodyPr/>
                    <a:lstStyle/>
                    <a:p>
                      <a:pPr algn="ctr"/>
                      <a:r>
                        <a:rPr lang="da-DK" sz="2000" dirty="0" smtClean="0"/>
                        <a:t>1487</a:t>
                      </a:r>
                      <a:endParaRPr lang="da-DK" sz="2000" dirty="0"/>
                    </a:p>
                  </a:txBody>
                  <a:tcPr/>
                </a:tc>
                <a:tc>
                  <a:txBody>
                    <a:bodyPr/>
                    <a:lstStyle/>
                    <a:p>
                      <a:pPr algn="ctr"/>
                      <a:r>
                        <a:rPr lang="da-DK" sz="2000" dirty="0" smtClean="0"/>
                        <a:t>902 (61)</a:t>
                      </a:r>
                      <a:endParaRPr lang="da-DK" sz="2000" dirty="0"/>
                    </a:p>
                  </a:txBody>
                  <a:tcPr/>
                </a:tc>
                <a:tc>
                  <a:txBody>
                    <a:bodyPr/>
                    <a:lstStyle/>
                    <a:p>
                      <a:pPr algn="ctr"/>
                      <a:r>
                        <a:rPr lang="da-DK" sz="2000" dirty="0" smtClean="0"/>
                        <a:t>223 (15)</a:t>
                      </a:r>
                      <a:endParaRPr lang="da-DK" sz="2000" dirty="0"/>
                    </a:p>
                  </a:txBody>
                  <a:tcPr/>
                </a:tc>
              </a:tr>
              <a:tr h="444011">
                <a:tc>
                  <a:txBody>
                    <a:bodyPr/>
                    <a:lstStyle/>
                    <a:p>
                      <a:r>
                        <a:rPr lang="da-DK" sz="2000" dirty="0" smtClean="0"/>
                        <a:t>Region</a:t>
                      </a:r>
                      <a:r>
                        <a:rPr lang="da-DK" sz="2000" baseline="0" dirty="0" smtClean="0"/>
                        <a:t> Sjælland</a:t>
                      </a:r>
                      <a:endParaRPr lang="da-DK" sz="2000" dirty="0"/>
                    </a:p>
                  </a:txBody>
                  <a:tcPr/>
                </a:tc>
                <a:tc>
                  <a:txBody>
                    <a:bodyPr/>
                    <a:lstStyle/>
                    <a:p>
                      <a:pPr algn="ctr"/>
                      <a:r>
                        <a:rPr lang="da-DK" sz="2000" dirty="0" smtClean="0"/>
                        <a:t>727</a:t>
                      </a:r>
                      <a:endParaRPr lang="da-DK" sz="2000" dirty="0"/>
                    </a:p>
                  </a:txBody>
                  <a:tcPr/>
                </a:tc>
                <a:tc>
                  <a:txBody>
                    <a:bodyPr/>
                    <a:lstStyle/>
                    <a:p>
                      <a:pPr algn="ctr"/>
                      <a:r>
                        <a:rPr lang="da-DK" sz="2000" dirty="0" smtClean="0"/>
                        <a:t>387 (53)</a:t>
                      </a:r>
                      <a:endParaRPr lang="da-DK" sz="2000" dirty="0"/>
                    </a:p>
                  </a:txBody>
                  <a:tcPr/>
                </a:tc>
                <a:tc>
                  <a:txBody>
                    <a:bodyPr/>
                    <a:lstStyle/>
                    <a:p>
                      <a:pPr algn="ctr"/>
                      <a:r>
                        <a:rPr lang="da-DK" sz="2000" dirty="0" smtClean="0"/>
                        <a:t>66 (9)</a:t>
                      </a:r>
                      <a:endParaRPr lang="da-DK" sz="2000" dirty="0"/>
                    </a:p>
                  </a:txBody>
                  <a:tcPr/>
                </a:tc>
              </a:tr>
              <a:tr h="418590">
                <a:tc>
                  <a:txBody>
                    <a:bodyPr/>
                    <a:lstStyle/>
                    <a:p>
                      <a:r>
                        <a:rPr lang="da-DK" sz="2000" dirty="0" smtClean="0"/>
                        <a:t>Region Nord</a:t>
                      </a:r>
                      <a:endParaRPr lang="da-DK" sz="2000" dirty="0"/>
                    </a:p>
                  </a:txBody>
                  <a:tcPr/>
                </a:tc>
                <a:tc>
                  <a:txBody>
                    <a:bodyPr/>
                    <a:lstStyle/>
                    <a:p>
                      <a:pPr algn="ctr"/>
                      <a:r>
                        <a:rPr lang="da-DK" sz="2000" dirty="0" smtClean="0"/>
                        <a:t>829</a:t>
                      </a:r>
                      <a:endParaRPr lang="da-DK" sz="2000" dirty="0"/>
                    </a:p>
                  </a:txBody>
                  <a:tcPr/>
                </a:tc>
                <a:tc>
                  <a:txBody>
                    <a:bodyPr/>
                    <a:lstStyle/>
                    <a:p>
                      <a:pPr algn="ctr"/>
                      <a:r>
                        <a:rPr lang="da-DK" sz="2000" dirty="0" smtClean="0"/>
                        <a:t>402 (49)</a:t>
                      </a:r>
                      <a:endParaRPr lang="da-DK" sz="2000" dirty="0"/>
                    </a:p>
                  </a:txBody>
                  <a:tcPr/>
                </a:tc>
                <a:tc>
                  <a:txBody>
                    <a:bodyPr/>
                    <a:lstStyle/>
                    <a:p>
                      <a:pPr algn="ctr"/>
                      <a:r>
                        <a:rPr lang="da-DK" sz="2000" dirty="0" smtClean="0"/>
                        <a:t>57 (7)</a:t>
                      </a:r>
                      <a:endParaRPr lang="da-DK" sz="2000" dirty="0"/>
                    </a:p>
                  </a:txBody>
                  <a:tcPr/>
                </a:tc>
              </a:tr>
              <a:tr h="418590">
                <a:tc>
                  <a:txBody>
                    <a:bodyPr/>
                    <a:lstStyle/>
                    <a:p>
                      <a:r>
                        <a:rPr lang="da-DK" sz="2000" dirty="0" smtClean="0"/>
                        <a:t>Region Midt</a:t>
                      </a:r>
                      <a:endParaRPr lang="da-DK" sz="2000" dirty="0"/>
                    </a:p>
                  </a:txBody>
                  <a:tcPr/>
                </a:tc>
                <a:tc>
                  <a:txBody>
                    <a:bodyPr/>
                    <a:lstStyle/>
                    <a:p>
                      <a:pPr algn="ctr"/>
                      <a:r>
                        <a:rPr lang="da-DK" sz="2000" dirty="0" smtClean="0"/>
                        <a:t>1173</a:t>
                      </a:r>
                      <a:endParaRPr lang="da-DK" sz="2000" dirty="0"/>
                    </a:p>
                  </a:txBody>
                  <a:tcPr/>
                </a:tc>
                <a:tc>
                  <a:txBody>
                    <a:bodyPr/>
                    <a:lstStyle/>
                    <a:p>
                      <a:pPr algn="ctr"/>
                      <a:r>
                        <a:rPr lang="da-DK" sz="2000" dirty="0" smtClean="0"/>
                        <a:t>681 (58)</a:t>
                      </a:r>
                      <a:endParaRPr lang="da-DK" sz="2000" dirty="0"/>
                    </a:p>
                  </a:txBody>
                  <a:tcPr/>
                </a:tc>
                <a:tc>
                  <a:txBody>
                    <a:bodyPr/>
                    <a:lstStyle/>
                    <a:p>
                      <a:pPr algn="ctr"/>
                      <a:r>
                        <a:rPr lang="da-DK" sz="2000" dirty="0" smtClean="0"/>
                        <a:t>89 (8)</a:t>
                      </a:r>
                      <a:endParaRPr lang="da-DK" sz="2000" dirty="0"/>
                    </a:p>
                  </a:txBody>
                  <a:tcPr/>
                </a:tc>
              </a:tr>
              <a:tr h="418590">
                <a:tc>
                  <a:txBody>
                    <a:bodyPr/>
                    <a:lstStyle/>
                    <a:p>
                      <a:r>
                        <a:rPr lang="da-DK" sz="2000" dirty="0" smtClean="0"/>
                        <a:t>Region Syd</a:t>
                      </a:r>
                      <a:endParaRPr lang="da-DK" sz="2000" dirty="0"/>
                    </a:p>
                  </a:txBody>
                  <a:tcPr/>
                </a:tc>
                <a:tc>
                  <a:txBody>
                    <a:bodyPr/>
                    <a:lstStyle/>
                    <a:p>
                      <a:pPr algn="ctr"/>
                      <a:r>
                        <a:rPr lang="da-DK" sz="2000" dirty="0" smtClean="0"/>
                        <a:t>1279</a:t>
                      </a:r>
                      <a:endParaRPr lang="da-DK" sz="2000" dirty="0"/>
                    </a:p>
                  </a:txBody>
                  <a:tcPr/>
                </a:tc>
                <a:tc>
                  <a:txBody>
                    <a:bodyPr/>
                    <a:lstStyle/>
                    <a:p>
                      <a:pPr algn="ctr"/>
                      <a:r>
                        <a:rPr lang="da-DK" sz="2000" dirty="0" smtClean="0"/>
                        <a:t>702 (55)</a:t>
                      </a:r>
                      <a:endParaRPr lang="da-DK" sz="2000" dirty="0"/>
                    </a:p>
                  </a:txBody>
                  <a:tcPr/>
                </a:tc>
                <a:tc>
                  <a:txBody>
                    <a:bodyPr/>
                    <a:lstStyle/>
                    <a:p>
                      <a:pPr algn="ctr"/>
                      <a:r>
                        <a:rPr lang="da-DK" sz="2000" dirty="0" smtClean="0"/>
                        <a:t>107 (8)</a:t>
                      </a:r>
                      <a:endParaRPr lang="da-DK" sz="2000" dirty="0"/>
                    </a:p>
                  </a:txBody>
                  <a:tcPr/>
                </a:tc>
              </a:tr>
              <a:tr h="418590">
                <a:tc>
                  <a:txBody>
                    <a:bodyPr/>
                    <a:lstStyle/>
                    <a:p>
                      <a:r>
                        <a:rPr lang="da-DK" sz="2000" b="1" dirty="0" smtClean="0"/>
                        <a:t>Total</a:t>
                      </a:r>
                      <a:endParaRPr lang="da-DK" sz="2000" b="1" dirty="0"/>
                    </a:p>
                  </a:txBody>
                  <a:tcPr/>
                </a:tc>
                <a:tc>
                  <a:txBody>
                    <a:bodyPr/>
                    <a:lstStyle/>
                    <a:p>
                      <a:pPr algn="ctr"/>
                      <a:r>
                        <a:rPr lang="da-DK" sz="2000" b="1" dirty="0" smtClean="0"/>
                        <a:t>5495</a:t>
                      </a:r>
                      <a:endParaRPr lang="da-DK" sz="2000" b="1" dirty="0"/>
                    </a:p>
                  </a:txBody>
                  <a:tcPr/>
                </a:tc>
                <a:tc>
                  <a:txBody>
                    <a:bodyPr/>
                    <a:lstStyle/>
                    <a:p>
                      <a:pPr algn="ctr"/>
                      <a:r>
                        <a:rPr lang="da-DK" sz="2000" b="1" dirty="0" smtClean="0"/>
                        <a:t>3074 (56)</a:t>
                      </a:r>
                      <a:endParaRPr lang="da-DK" sz="2000" b="1" dirty="0"/>
                    </a:p>
                  </a:txBody>
                  <a:tcPr/>
                </a:tc>
                <a:tc>
                  <a:txBody>
                    <a:bodyPr/>
                    <a:lstStyle/>
                    <a:p>
                      <a:pPr algn="ctr"/>
                      <a:r>
                        <a:rPr lang="da-DK" sz="2000" b="1" dirty="0" smtClean="0"/>
                        <a:t>542 (10)</a:t>
                      </a:r>
                      <a:endParaRPr lang="da-DK" sz="2000" b="1" dirty="0"/>
                    </a:p>
                  </a:txBody>
                  <a:tcPr/>
                </a:tc>
              </a:tr>
            </a:tbl>
          </a:graphicData>
        </a:graphic>
      </p:graphicFrame>
    </p:spTree>
    <p:extLst>
      <p:ext uri="{BB962C8B-B14F-4D97-AF65-F5344CB8AC3E}">
        <p14:creationId xmlns:p14="http://schemas.microsoft.com/office/powerpoint/2010/main" val="255878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980728"/>
            <a:ext cx="7239000" cy="762000"/>
          </a:xfrm>
        </p:spPr>
        <p:txBody>
          <a:bodyPr/>
          <a:lstStyle/>
          <a:p>
            <a:r>
              <a:rPr lang="da-DK" sz="2200" dirty="0" smtClean="0"/>
              <a:t>Udfyldelse af EORTC 1 og 2 </a:t>
            </a:r>
            <a:br>
              <a:rPr lang="da-DK" sz="2200" dirty="0" smtClean="0"/>
            </a:br>
            <a:r>
              <a:rPr lang="da-DK" sz="2200" b="0" dirty="0" smtClean="0"/>
              <a:t>Patienter henvist og modtaget </a:t>
            </a:r>
            <a:r>
              <a:rPr lang="da-DK" sz="2200" b="0" u="sng" dirty="0" smtClean="0">
                <a:solidFill>
                  <a:srgbClr val="FF0000"/>
                </a:solidFill>
              </a:rPr>
              <a:t>1.10.16</a:t>
            </a:r>
            <a:r>
              <a:rPr lang="mr-IN" sz="2200" b="0" dirty="0" smtClean="0"/>
              <a:t>–</a:t>
            </a:r>
            <a:r>
              <a:rPr lang="da-DK" sz="2200" b="0" dirty="0" smtClean="0"/>
              <a:t>31.12.16</a:t>
            </a:r>
            <a:endParaRPr lang="da-DK" sz="2200" b="0" dirty="0"/>
          </a:p>
        </p:txBody>
      </p:sp>
      <p:graphicFrame>
        <p:nvGraphicFramePr>
          <p:cNvPr id="6" name="Pladsholder til indhold 5"/>
          <p:cNvGraphicFramePr>
            <a:graphicFrameLocks noGrp="1"/>
          </p:cNvGraphicFramePr>
          <p:nvPr>
            <p:ph idx="1"/>
            <p:extLst>
              <p:ext uri="{D42A27DB-BD31-4B8C-83A1-F6EECF244321}">
                <p14:modId xmlns:p14="http://schemas.microsoft.com/office/powerpoint/2010/main" val="2243720256"/>
              </p:ext>
            </p:extLst>
          </p:nvPr>
        </p:nvGraphicFramePr>
        <p:xfrm>
          <a:off x="1115616" y="1988840"/>
          <a:ext cx="7848872" cy="3672408"/>
        </p:xfrm>
        <a:graphic>
          <a:graphicData uri="http://schemas.openxmlformats.org/drawingml/2006/table">
            <a:tbl>
              <a:tblPr firstRow="1" bandRow="1">
                <a:tableStyleId>{5C22544A-7EE6-4342-B048-85BDC9FD1C3A}</a:tableStyleId>
              </a:tblPr>
              <a:tblGrid>
                <a:gridCol w="2186087"/>
                <a:gridCol w="1738349"/>
                <a:gridCol w="1962218"/>
                <a:gridCol w="1962218"/>
              </a:tblGrid>
              <a:tr h="1062575">
                <a:tc>
                  <a:txBody>
                    <a:bodyPr/>
                    <a:lstStyle/>
                    <a:p>
                      <a:r>
                        <a:rPr lang="da-DK" sz="2000" dirty="0" smtClean="0"/>
                        <a:t>Region</a:t>
                      </a:r>
                      <a:endParaRPr lang="da-DK" sz="2000" dirty="0"/>
                    </a:p>
                  </a:txBody>
                  <a:tcPr/>
                </a:tc>
                <a:tc>
                  <a:txBody>
                    <a:bodyPr/>
                    <a:lstStyle/>
                    <a:p>
                      <a:pPr algn="ctr"/>
                      <a:r>
                        <a:rPr lang="da-DK" sz="2000" dirty="0" smtClean="0"/>
                        <a:t>Modtaget</a:t>
                      </a:r>
                      <a:r>
                        <a:rPr lang="da-DK" sz="2000" baseline="0" dirty="0" smtClean="0"/>
                        <a:t> SPI</a:t>
                      </a:r>
                    </a:p>
                    <a:p>
                      <a:pPr algn="ctr"/>
                      <a:r>
                        <a:rPr lang="da-DK" sz="2000" baseline="0" dirty="0" smtClean="0"/>
                        <a:t>Antal</a:t>
                      </a:r>
                      <a:endParaRPr lang="da-DK" sz="2000" dirty="0"/>
                    </a:p>
                  </a:txBody>
                  <a:tcPr/>
                </a:tc>
                <a:tc>
                  <a:txBody>
                    <a:bodyPr/>
                    <a:lstStyle/>
                    <a:p>
                      <a:pPr algn="ctr"/>
                      <a:r>
                        <a:rPr lang="da-DK" sz="2000" dirty="0" smtClean="0"/>
                        <a:t>EORTC </a:t>
                      </a:r>
                      <a:r>
                        <a:rPr lang="da-DK" sz="2000" baseline="0" dirty="0" smtClean="0"/>
                        <a:t> 1 </a:t>
                      </a:r>
                    </a:p>
                    <a:p>
                      <a:pPr algn="ctr"/>
                      <a:endParaRPr lang="da-DK" sz="2000" baseline="0" dirty="0" smtClean="0"/>
                    </a:p>
                    <a:p>
                      <a:pPr algn="ctr"/>
                      <a:r>
                        <a:rPr lang="da-DK" sz="2000" baseline="0" dirty="0" smtClean="0"/>
                        <a:t>Antal (%)</a:t>
                      </a:r>
                      <a:endParaRPr lang="da-DK" sz="2000" dirty="0"/>
                    </a:p>
                  </a:txBody>
                  <a:tcPr/>
                </a:tc>
                <a:tc>
                  <a:txBody>
                    <a:bodyPr/>
                    <a:lstStyle/>
                    <a:p>
                      <a:pPr algn="ctr"/>
                      <a:r>
                        <a:rPr lang="da-DK" sz="2000" dirty="0" smtClean="0"/>
                        <a:t>EORTC 2</a:t>
                      </a:r>
                      <a:r>
                        <a:rPr lang="da-DK" sz="2000" baseline="0" dirty="0" smtClean="0"/>
                        <a:t> </a:t>
                      </a:r>
                    </a:p>
                    <a:p>
                      <a:pPr algn="ctr"/>
                      <a:endParaRPr lang="da-DK" sz="2000" baseline="0" dirty="0" smtClean="0"/>
                    </a:p>
                    <a:p>
                      <a:pPr algn="ctr"/>
                      <a:r>
                        <a:rPr lang="da-DK" sz="2000" baseline="0" dirty="0" smtClean="0"/>
                        <a:t>Antal (%)</a:t>
                      </a:r>
                      <a:endParaRPr lang="da-DK" sz="2000" dirty="0"/>
                    </a:p>
                  </a:txBody>
                  <a:tcPr/>
                </a:tc>
              </a:tr>
              <a:tr h="491462">
                <a:tc>
                  <a:txBody>
                    <a:bodyPr/>
                    <a:lstStyle/>
                    <a:p>
                      <a:r>
                        <a:rPr lang="da-DK" sz="2000" dirty="0" smtClean="0"/>
                        <a:t>Region H</a:t>
                      </a:r>
                      <a:endParaRPr lang="da-DK" sz="2000" dirty="0"/>
                    </a:p>
                  </a:txBody>
                  <a:tcPr/>
                </a:tc>
                <a:tc>
                  <a:txBody>
                    <a:bodyPr/>
                    <a:lstStyle/>
                    <a:p>
                      <a:pPr algn="ctr"/>
                      <a:r>
                        <a:rPr lang="da-DK" sz="2000" dirty="0" smtClean="0"/>
                        <a:t>348</a:t>
                      </a:r>
                      <a:endParaRPr lang="da-DK" sz="2000" dirty="0"/>
                    </a:p>
                  </a:txBody>
                  <a:tcPr/>
                </a:tc>
                <a:tc>
                  <a:txBody>
                    <a:bodyPr/>
                    <a:lstStyle/>
                    <a:p>
                      <a:pPr algn="ctr"/>
                      <a:r>
                        <a:rPr lang="da-DK" sz="2000" dirty="0" smtClean="0"/>
                        <a:t>196 (56)</a:t>
                      </a:r>
                      <a:endParaRPr lang="da-DK" sz="2000" dirty="0"/>
                    </a:p>
                  </a:txBody>
                  <a:tcPr/>
                </a:tc>
                <a:tc>
                  <a:txBody>
                    <a:bodyPr/>
                    <a:lstStyle/>
                    <a:p>
                      <a:pPr algn="ctr"/>
                      <a:r>
                        <a:rPr lang="da-DK" sz="2000" dirty="0" smtClean="0"/>
                        <a:t>34 (10)</a:t>
                      </a:r>
                      <a:endParaRPr lang="da-DK" sz="2000" dirty="0"/>
                    </a:p>
                  </a:txBody>
                  <a:tcPr/>
                </a:tc>
              </a:tr>
              <a:tr h="444011">
                <a:tc>
                  <a:txBody>
                    <a:bodyPr/>
                    <a:lstStyle/>
                    <a:p>
                      <a:r>
                        <a:rPr lang="da-DK" sz="2000" dirty="0" smtClean="0"/>
                        <a:t>Region</a:t>
                      </a:r>
                      <a:r>
                        <a:rPr lang="da-DK" sz="2000" baseline="0" dirty="0" smtClean="0"/>
                        <a:t> Sjælland</a:t>
                      </a:r>
                      <a:endParaRPr lang="da-DK" sz="2000" dirty="0"/>
                    </a:p>
                  </a:txBody>
                  <a:tcPr/>
                </a:tc>
                <a:tc>
                  <a:txBody>
                    <a:bodyPr/>
                    <a:lstStyle/>
                    <a:p>
                      <a:pPr algn="ctr"/>
                      <a:r>
                        <a:rPr lang="da-DK" sz="2000" dirty="0" smtClean="0"/>
                        <a:t>183</a:t>
                      </a:r>
                      <a:endParaRPr lang="da-DK" sz="2000" dirty="0"/>
                    </a:p>
                  </a:txBody>
                  <a:tcPr/>
                </a:tc>
                <a:tc>
                  <a:txBody>
                    <a:bodyPr/>
                    <a:lstStyle/>
                    <a:p>
                      <a:pPr algn="ctr"/>
                      <a:r>
                        <a:rPr lang="da-DK" sz="2000" dirty="0" smtClean="0"/>
                        <a:t>94 (51)</a:t>
                      </a:r>
                      <a:endParaRPr lang="da-DK" sz="2000" dirty="0"/>
                    </a:p>
                  </a:txBody>
                  <a:tcPr/>
                </a:tc>
                <a:tc>
                  <a:txBody>
                    <a:bodyPr/>
                    <a:lstStyle/>
                    <a:p>
                      <a:pPr algn="ctr"/>
                      <a:r>
                        <a:rPr lang="da-DK" sz="2000" dirty="0" smtClean="0"/>
                        <a:t>12 (7)</a:t>
                      </a:r>
                      <a:endParaRPr lang="da-DK" sz="2000" dirty="0"/>
                    </a:p>
                  </a:txBody>
                  <a:tcPr/>
                </a:tc>
              </a:tr>
              <a:tr h="418590">
                <a:tc>
                  <a:txBody>
                    <a:bodyPr/>
                    <a:lstStyle/>
                    <a:p>
                      <a:r>
                        <a:rPr lang="da-DK" sz="2000" dirty="0" smtClean="0"/>
                        <a:t>Region Nord</a:t>
                      </a:r>
                      <a:endParaRPr lang="da-DK" sz="2000" dirty="0"/>
                    </a:p>
                  </a:txBody>
                  <a:tcPr/>
                </a:tc>
                <a:tc>
                  <a:txBody>
                    <a:bodyPr/>
                    <a:lstStyle/>
                    <a:p>
                      <a:pPr algn="ctr"/>
                      <a:r>
                        <a:rPr lang="da-DK" sz="2000" dirty="0" smtClean="0"/>
                        <a:t>158</a:t>
                      </a:r>
                      <a:endParaRPr lang="da-DK" sz="2000" dirty="0"/>
                    </a:p>
                  </a:txBody>
                  <a:tcPr/>
                </a:tc>
                <a:tc>
                  <a:txBody>
                    <a:bodyPr/>
                    <a:lstStyle/>
                    <a:p>
                      <a:pPr algn="ctr"/>
                      <a:r>
                        <a:rPr lang="da-DK" sz="2000" dirty="0" smtClean="0"/>
                        <a:t>82 (52)</a:t>
                      </a:r>
                      <a:endParaRPr lang="da-DK" sz="2000" dirty="0"/>
                    </a:p>
                  </a:txBody>
                  <a:tcPr/>
                </a:tc>
                <a:tc>
                  <a:txBody>
                    <a:bodyPr/>
                    <a:lstStyle/>
                    <a:p>
                      <a:pPr algn="ctr"/>
                      <a:r>
                        <a:rPr lang="da-DK" sz="2000" dirty="0" smtClean="0"/>
                        <a:t>9 (6)</a:t>
                      </a:r>
                      <a:endParaRPr lang="da-DK" sz="2000" dirty="0"/>
                    </a:p>
                  </a:txBody>
                  <a:tcPr/>
                </a:tc>
              </a:tr>
              <a:tr h="418590">
                <a:tc>
                  <a:txBody>
                    <a:bodyPr/>
                    <a:lstStyle/>
                    <a:p>
                      <a:r>
                        <a:rPr lang="da-DK" sz="2000" dirty="0" smtClean="0"/>
                        <a:t>Region Midt</a:t>
                      </a:r>
                      <a:endParaRPr lang="da-DK" sz="2000" dirty="0"/>
                    </a:p>
                  </a:txBody>
                  <a:tcPr/>
                </a:tc>
                <a:tc>
                  <a:txBody>
                    <a:bodyPr/>
                    <a:lstStyle/>
                    <a:p>
                      <a:pPr algn="ctr"/>
                      <a:r>
                        <a:rPr lang="da-DK" sz="2000" dirty="0" smtClean="0"/>
                        <a:t>266</a:t>
                      </a:r>
                      <a:endParaRPr lang="da-DK" sz="2000" dirty="0"/>
                    </a:p>
                  </a:txBody>
                  <a:tcPr/>
                </a:tc>
                <a:tc>
                  <a:txBody>
                    <a:bodyPr/>
                    <a:lstStyle/>
                    <a:p>
                      <a:pPr algn="ctr"/>
                      <a:r>
                        <a:rPr lang="da-DK" sz="2000" dirty="0" smtClean="0"/>
                        <a:t>148 (56)</a:t>
                      </a:r>
                      <a:endParaRPr lang="da-DK" sz="2000" dirty="0"/>
                    </a:p>
                  </a:txBody>
                  <a:tcPr/>
                </a:tc>
                <a:tc>
                  <a:txBody>
                    <a:bodyPr/>
                    <a:lstStyle/>
                    <a:p>
                      <a:pPr algn="ctr"/>
                      <a:r>
                        <a:rPr lang="da-DK" sz="2000" dirty="0" smtClean="0"/>
                        <a:t>34 (13)</a:t>
                      </a:r>
                      <a:endParaRPr lang="da-DK" sz="2000" dirty="0"/>
                    </a:p>
                  </a:txBody>
                  <a:tcPr/>
                </a:tc>
              </a:tr>
              <a:tr h="418590">
                <a:tc>
                  <a:txBody>
                    <a:bodyPr/>
                    <a:lstStyle/>
                    <a:p>
                      <a:r>
                        <a:rPr lang="da-DK" sz="2000" dirty="0" smtClean="0"/>
                        <a:t>Region Syd</a:t>
                      </a:r>
                      <a:endParaRPr lang="da-DK" sz="2000" dirty="0"/>
                    </a:p>
                  </a:txBody>
                  <a:tcPr/>
                </a:tc>
                <a:tc>
                  <a:txBody>
                    <a:bodyPr/>
                    <a:lstStyle/>
                    <a:p>
                      <a:pPr algn="ctr"/>
                      <a:r>
                        <a:rPr lang="da-DK" sz="2000" dirty="0" smtClean="0"/>
                        <a:t>281</a:t>
                      </a:r>
                      <a:endParaRPr lang="da-DK" sz="2000" dirty="0"/>
                    </a:p>
                  </a:txBody>
                  <a:tcPr/>
                </a:tc>
                <a:tc>
                  <a:txBody>
                    <a:bodyPr/>
                    <a:lstStyle/>
                    <a:p>
                      <a:pPr algn="ctr"/>
                      <a:r>
                        <a:rPr lang="da-DK" sz="2000" dirty="0" smtClean="0"/>
                        <a:t>155 (55)</a:t>
                      </a:r>
                      <a:endParaRPr lang="da-DK" sz="2000" dirty="0"/>
                    </a:p>
                  </a:txBody>
                  <a:tcPr/>
                </a:tc>
                <a:tc>
                  <a:txBody>
                    <a:bodyPr/>
                    <a:lstStyle/>
                    <a:p>
                      <a:pPr algn="ctr"/>
                      <a:r>
                        <a:rPr lang="da-DK" sz="2000" dirty="0" smtClean="0"/>
                        <a:t>20 (7)</a:t>
                      </a:r>
                      <a:endParaRPr lang="da-DK" sz="2000" dirty="0"/>
                    </a:p>
                  </a:txBody>
                  <a:tcPr/>
                </a:tc>
              </a:tr>
              <a:tr h="418590">
                <a:tc>
                  <a:txBody>
                    <a:bodyPr/>
                    <a:lstStyle/>
                    <a:p>
                      <a:r>
                        <a:rPr lang="da-DK" sz="2000" b="1" dirty="0" smtClean="0"/>
                        <a:t>Total</a:t>
                      </a:r>
                      <a:endParaRPr lang="da-DK" sz="2000" b="1" dirty="0"/>
                    </a:p>
                  </a:txBody>
                  <a:tcPr/>
                </a:tc>
                <a:tc>
                  <a:txBody>
                    <a:bodyPr/>
                    <a:lstStyle/>
                    <a:p>
                      <a:pPr algn="ctr"/>
                      <a:r>
                        <a:rPr lang="da-DK" sz="2000" b="1" dirty="0" smtClean="0"/>
                        <a:t>1236</a:t>
                      </a:r>
                      <a:endParaRPr lang="da-DK" sz="2000" b="1" dirty="0"/>
                    </a:p>
                  </a:txBody>
                  <a:tcPr/>
                </a:tc>
                <a:tc>
                  <a:txBody>
                    <a:bodyPr/>
                    <a:lstStyle/>
                    <a:p>
                      <a:pPr algn="ctr"/>
                      <a:r>
                        <a:rPr lang="da-DK" sz="2000" b="1" dirty="0" smtClean="0"/>
                        <a:t>675 (55)</a:t>
                      </a:r>
                      <a:endParaRPr lang="da-DK" sz="2000" b="1" dirty="0"/>
                    </a:p>
                  </a:txBody>
                  <a:tcPr/>
                </a:tc>
                <a:tc>
                  <a:txBody>
                    <a:bodyPr/>
                    <a:lstStyle/>
                    <a:p>
                      <a:pPr algn="ctr"/>
                      <a:r>
                        <a:rPr lang="da-DK" sz="2000" b="1" dirty="0" smtClean="0"/>
                        <a:t>168 (14)</a:t>
                      </a:r>
                      <a:endParaRPr lang="da-DK" sz="2000" b="1" dirty="0"/>
                    </a:p>
                  </a:txBody>
                  <a:tcPr/>
                </a:tc>
              </a:tr>
            </a:tbl>
          </a:graphicData>
        </a:graphic>
      </p:graphicFrame>
      <p:sp>
        <p:nvSpPr>
          <p:cNvPr id="4" name="Rektangel 2"/>
          <p:cNvSpPr/>
          <p:nvPr/>
        </p:nvSpPr>
        <p:spPr bwMode="auto">
          <a:xfrm>
            <a:off x="6948264" y="5229200"/>
            <a:ext cx="2016224" cy="432048"/>
          </a:xfrm>
          <a:prstGeom prst="rect">
            <a:avLst/>
          </a:prstGeom>
          <a:no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1200" b="0" i="0" u="none" strike="noStrike" cap="none" normalizeH="0" baseline="0" noProof="1" smtClean="0">
              <a:ln>
                <a:noFill/>
              </a:ln>
              <a:solidFill>
                <a:schemeClr val="tx1"/>
              </a:solidFill>
              <a:effectLst/>
              <a:latin typeface="Arial" charset="0"/>
              <a:ea typeface="ヒラギノ角ゴ Pro W3" pitchFamily="1" charset="-128"/>
            </a:endParaRPr>
          </a:p>
        </p:txBody>
      </p:sp>
      <p:sp>
        <p:nvSpPr>
          <p:cNvPr id="3" name="TextBox 2"/>
          <p:cNvSpPr txBox="1"/>
          <p:nvPr/>
        </p:nvSpPr>
        <p:spPr>
          <a:xfrm>
            <a:off x="1715863" y="5894559"/>
            <a:ext cx="2528757" cy="461665"/>
          </a:xfrm>
          <a:prstGeom prst="rect">
            <a:avLst/>
          </a:prstGeom>
          <a:noFill/>
        </p:spPr>
        <p:txBody>
          <a:bodyPr wrap="none" rtlCol="0">
            <a:spAutoFit/>
          </a:bodyPr>
          <a:lstStyle/>
          <a:p>
            <a:r>
              <a:rPr lang="en-US" sz="2400" dirty="0" smtClean="0"/>
              <a:t>1.4 - 1.10.16: 9%</a:t>
            </a:r>
            <a:endParaRPr lang="en-US" sz="2400" dirty="0"/>
          </a:p>
        </p:txBody>
      </p:sp>
    </p:spTree>
    <p:extLst>
      <p:ext uri="{BB962C8B-B14F-4D97-AF65-F5344CB8AC3E}">
        <p14:creationId xmlns:p14="http://schemas.microsoft.com/office/powerpoint/2010/main" val="3582335338"/>
      </p:ext>
    </p:extLst>
  </p:cSld>
  <p:clrMapOvr>
    <a:masterClrMapping/>
  </p:clrMapOvr>
</p:sld>
</file>

<file path=ppt/theme/theme1.xml><?xml version="1.0" encoding="utf-8"?>
<a:theme xmlns:a="http://schemas.openxmlformats.org/drawingml/2006/main" name="Bispebjerg_og_Frederiksberg_KU_DK_2013">
  <a:themeElements>
    <a:clrScheme name="">
      <a:dk1>
        <a:srgbClr val="404040"/>
      </a:dk1>
      <a:lt1>
        <a:srgbClr val="FFFFFF"/>
      </a:lt1>
      <a:dk2>
        <a:srgbClr val="404040"/>
      </a:dk2>
      <a:lt2>
        <a:srgbClr val="000000"/>
      </a:lt2>
      <a:accent1>
        <a:srgbClr val="009AEB"/>
      </a:accent1>
      <a:accent2>
        <a:srgbClr val="B7E3F7"/>
      </a:accent2>
      <a:accent3>
        <a:srgbClr val="FFFFFF"/>
      </a:accent3>
      <a:accent4>
        <a:srgbClr val="353535"/>
      </a:accent4>
      <a:accent5>
        <a:srgbClr val="AACAF3"/>
      </a:accent5>
      <a:accent6>
        <a:srgbClr val="A6CEE0"/>
      </a:accent6>
      <a:hlink>
        <a:srgbClr val="CEECFA"/>
      </a:hlink>
      <a:folHlink>
        <a:srgbClr val="808080"/>
      </a:folHlink>
    </a:clrScheme>
    <a:fontScheme name="Hospitaler">
      <a:majorFont>
        <a:latin typeface="Arial"/>
        <a:ea typeface="ヒラギノ角ゴ Pro W3"/>
        <a:cs typeface=""/>
      </a:majorFont>
      <a:minorFont>
        <a:latin typeface="Arial"/>
        <a:ea typeface="ヒラギノ角ゴ Pro W3"/>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noProof="1"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noProof="1" smtClean="0">
            <a:ln>
              <a:noFill/>
            </a:ln>
            <a:solidFill>
              <a:schemeClr val="tx1"/>
            </a:solidFill>
            <a:effectLst/>
            <a:latin typeface="Arial" charset="0"/>
            <a:ea typeface="ヒラギノ角ゴ Pro W3" pitchFamily="1" charset="-128"/>
          </a:defRPr>
        </a:defPPr>
      </a:lstStyle>
    </a:lnDef>
  </a:objectDefaults>
  <a:extraClrSchemeLst>
    <a:extraClrScheme>
      <a:clrScheme name="Hospitaler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Bispebjerg_og_Frederiksberg_KU_DK_2013</Template>
  <TotalTime>2050</TotalTime>
  <Words>967</Words>
  <Application>Microsoft Macintosh PowerPoint</Application>
  <PresentationFormat>On-screen Show (4:3)</PresentationFormat>
  <Paragraphs>163</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Bispebjerg_og_Frederiksberg_KU_DK_2013</vt:lpstr>
      <vt:lpstr>Implementering af et opfølgende EORTC 2 skema i Dansk Palliativ Database  Mogens Grønvold Forskningsenheden, Palliativ medicinsk afdeling, BFH Afdeling for Sundhedstjenesteforskning, Institut for Folkesundhedsvidenskab, Københavns Universitet</vt:lpstr>
      <vt:lpstr>PowerPoint Presentation</vt:lpstr>
      <vt:lpstr>EORTC 2 indført i DPD per 1.4.2016 Baggrund</vt:lpstr>
      <vt:lpstr>Starttidspunkter</vt:lpstr>
      <vt:lpstr>Implementering af opfølgende EORTC-skema (EORTC 2) </vt:lpstr>
      <vt:lpstr>Tidspunkt for EORTC 2</vt:lpstr>
      <vt:lpstr>  Instruks for skema 2</vt:lpstr>
      <vt:lpstr>Udfyldelse af EORTC 1 og 2  Patienter henvist og modtaget 1.4.16–31.12.16</vt:lpstr>
      <vt:lpstr>Udfyldelse af EORTC 1 og 2  Patienter henvist og modtaget 1.10.16–31.12.16</vt:lpstr>
      <vt:lpstr>Udfyldelse af EORTC 1 og 2  Patienter henvist og modtaget 1.4.16–31.12.16 Højeste procenter for skema 2 (Kun tal for regionerne Hovedstaden, Sjælland, Nordjylland)</vt:lpstr>
      <vt:lpstr>Målsætning i LKT EORTC 2 for 50% i PT og 33% i Hospice</vt:lpstr>
      <vt:lpstr>PowerPoint Presentation</vt:lpstr>
      <vt:lpstr>PowerPoint Presentation</vt:lpstr>
      <vt:lpstr>Altid skema 2?</vt:lpstr>
      <vt:lpstr>Spørgsmål til skema 2?</vt:lpstr>
    </vt:vector>
  </TitlesOfParts>
  <Company>Region Hovedstaden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Ulighed i adgangen til specialiseret palliativ indsats? - Om danske kræftpatienters adgang til specialiseret palliativ indsats</dc:title>
  <dc:creator>Mathilde Adsersen</dc:creator>
  <cp:lastModifiedBy>Mogens Grønvold</cp:lastModifiedBy>
  <cp:revision>119</cp:revision>
  <dcterms:created xsi:type="dcterms:W3CDTF">2014-10-31T08:23:45Z</dcterms:created>
  <dcterms:modified xsi:type="dcterms:W3CDTF">2017-03-15T08:11:38Z</dcterms:modified>
</cp:coreProperties>
</file>