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9" r:id="rId2"/>
    <p:sldId id="263" r:id="rId3"/>
    <p:sldId id="267" r:id="rId4"/>
    <p:sldId id="269" r:id="rId5"/>
    <p:sldId id="266" r:id="rId6"/>
    <p:sldId id="264" r:id="rId7"/>
    <p:sldId id="268" r:id="rId8"/>
    <p:sldId id="258" r:id="rId9"/>
  </p:sldIdLst>
  <p:sldSz cx="9144000" cy="6858000" type="screen4x3"/>
  <p:notesSz cx="6881813" cy="1000283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2" d="100"/>
          <a:sy n="52" d="100"/>
        </p:scale>
        <p:origin x="-1205" y="-3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82119" cy="500142"/>
          </a:xfrm>
          <a:prstGeom prst="rect">
            <a:avLst/>
          </a:prstGeom>
        </p:spPr>
        <p:txBody>
          <a:bodyPr vert="horz" lIns="96478" tIns="48239" rIns="96478" bIns="48239" rtlCol="0"/>
          <a:lstStyle>
            <a:lvl1pPr algn="l">
              <a:defRPr sz="1300"/>
            </a:lvl1pPr>
          </a:lstStyle>
          <a:p>
            <a:endParaRPr lang="da-DK"/>
          </a:p>
        </p:txBody>
      </p:sp>
      <p:sp>
        <p:nvSpPr>
          <p:cNvPr id="3" name="Pladsholder til dato 2"/>
          <p:cNvSpPr>
            <a:spLocks noGrp="1"/>
          </p:cNvSpPr>
          <p:nvPr>
            <p:ph type="dt" idx="1"/>
          </p:nvPr>
        </p:nvSpPr>
        <p:spPr>
          <a:xfrm>
            <a:off x="3898102" y="0"/>
            <a:ext cx="2982119" cy="500142"/>
          </a:xfrm>
          <a:prstGeom prst="rect">
            <a:avLst/>
          </a:prstGeom>
        </p:spPr>
        <p:txBody>
          <a:bodyPr vert="horz" lIns="96478" tIns="48239" rIns="96478" bIns="48239" rtlCol="0"/>
          <a:lstStyle>
            <a:lvl1pPr algn="r">
              <a:defRPr sz="1300"/>
            </a:lvl1pPr>
          </a:lstStyle>
          <a:p>
            <a:fld id="{1162DF13-991D-456D-AABE-3922AE7EA233}" type="datetimeFigureOut">
              <a:rPr lang="da-DK" smtClean="0"/>
              <a:t>15-03-2017</a:t>
            </a:fld>
            <a:endParaRPr lang="da-DK"/>
          </a:p>
        </p:txBody>
      </p:sp>
      <p:sp>
        <p:nvSpPr>
          <p:cNvPr id="4" name="Pladsholder til diasbillede 3"/>
          <p:cNvSpPr>
            <a:spLocks noGrp="1" noRot="1" noChangeAspect="1"/>
          </p:cNvSpPr>
          <p:nvPr>
            <p:ph type="sldImg" idx="2"/>
          </p:nvPr>
        </p:nvSpPr>
        <p:spPr>
          <a:xfrm>
            <a:off x="942975" y="750888"/>
            <a:ext cx="4997450" cy="3749675"/>
          </a:xfrm>
          <a:prstGeom prst="rect">
            <a:avLst/>
          </a:prstGeom>
          <a:noFill/>
          <a:ln w="12700">
            <a:solidFill>
              <a:prstClr val="black"/>
            </a:solidFill>
          </a:ln>
        </p:spPr>
        <p:txBody>
          <a:bodyPr vert="horz" lIns="96478" tIns="48239" rIns="96478" bIns="48239" rtlCol="0" anchor="ctr"/>
          <a:lstStyle/>
          <a:p>
            <a:endParaRPr lang="da-DK"/>
          </a:p>
        </p:txBody>
      </p:sp>
      <p:sp>
        <p:nvSpPr>
          <p:cNvPr id="5" name="Pladsholder til noter 4"/>
          <p:cNvSpPr>
            <a:spLocks noGrp="1"/>
          </p:cNvSpPr>
          <p:nvPr>
            <p:ph type="body" sz="quarter" idx="3"/>
          </p:nvPr>
        </p:nvSpPr>
        <p:spPr>
          <a:xfrm>
            <a:off x="688182" y="4751348"/>
            <a:ext cx="5505450" cy="4501277"/>
          </a:xfrm>
          <a:prstGeom prst="rect">
            <a:avLst/>
          </a:prstGeom>
        </p:spPr>
        <p:txBody>
          <a:bodyPr vert="horz" lIns="96478" tIns="48239" rIns="96478" bIns="48239"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9500960"/>
            <a:ext cx="2982119" cy="500142"/>
          </a:xfrm>
          <a:prstGeom prst="rect">
            <a:avLst/>
          </a:prstGeom>
        </p:spPr>
        <p:txBody>
          <a:bodyPr vert="horz" lIns="96478" tIns="48239" rIns="96478" bIns="48239" rtlCol="0" anchor="b"/>
          <a:lstStyle>
            <a:lvl1pPr algn="l">
              <a:defRPr sz="1300"/>
            </a:lvl1pPr>
          </a:lstStyle>
          <a:p>
            <a:endParaRPr lang="da-DK"/>
          </a:p>
        </p:txBody>
      </p:sp>
      <p:sp>
        <p:nvSpPr>
          <p:cNvPr id="7" name="Pladsholder til diasnummer 6"/>
          <p:cNvSpPr>
            <a:spLocks noGrp="1"/>
          </p:cNvSpPr>
          <p:nvPr>
            <p:ph type="sldNum" sz="quarter" idx="5"/>
          </p:nvPr>
        </p:nvSpPr>
        <p:spPr>
          <a:xfrm>
            <a:off x="3898102" y="9500960"/>
            <a:ext cx="2982119" cy="500142"/>
          </a:xfrm>
          <a:prstGeom prst="rect">
            <a:avLst/>
          </a:prstGeom>
        </p:spPr>
        <p:txBody>
          <a:bodyPr vert="horz" lIns="96478" tIns="48239" rIns="96478" bIns="48239" rtlCol="0" anchor="b"/>
          <a:lstStyle>
            <a:lvl1pPr algn="r">
              <a:defRPr sz="1300"/>
            </a:lvl1pPr>
          </a:lstStyle>
          <a:p>
            <a:fld id="{E26B671D-C12A-4CD6-BDE2-FEC2D41FBF9E}" type="slidenum">
              <a:rPr lang="da-DK" smtClean="0"/>
              <a:t>‹nr.›</a:t>
            </a:fld>
            <a:endParaRPr lang="da-DK"/>
          </a:p>
        </p:txBody>
      </p:sp>
    </p:spTree>
    <p:extLst>
      <p:ext uri="{BB962C8B-B14F-4D97-AF65-F5344CB8AC3E}">
        <p14:creationId xmlns:p14="http://schemas.microsoft.com/office/powerpoint/2010/main" val="65149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Styregruppen</a:t>
            </a:r>
            <a:r>
              <a:rPr lang="da-DK" baseline="0" dirty="0" smtClean="0"/>
              <a:t> arbejder med formål, </a:t>
            </a:r>
            <a:r>
              <a:rPr lang="da-DK" baseline="0" dirty="0" err="1" smtClean="0"/>
              <a:t>kommisorium</a:t>
            </a:r>
            <a:r>
              <a:rPr lang="da-DK" baseline="0" dirty="0" smtClean="0"/>
              <a:t>, DSR, </a:t>
            </a:r>
          </a:p>
          <a:p>
            <a:r>
              <a:rPr lang="da-DK" baseline="0" dirty="0" smtClean="0"/>
              <a:t>Inspirationsseminar</a:t>
            </a:r>
            <a:endParaRPr lang="da-DK" dirty="0"/>
          </a:p>
        </p:txBody>
      </p:sp>
      <p:sp>
        <p:nvSpPr>
          <p:cNvPr id="4" name="Pladsholder til diasnummer 3"/>
          <p:cNvSpPr>
            <a:spLocks noGrp="1"/>
          </p:cNvSpPr>
          <p:nvPr>
            <p:ph type="sldNum" sz="quarter" idx="10"/>
          </p:nvPr>
        </p:nvSpPr>
        <p:spPr/>
        <p:txBody>
          <a:bodyPr/>
          <a:lstStyle/>
          <a:p>
            <a:fld id="{E26B671D-C12A-4CD6-BDE2-FEC2D41FBF9E}" type="slidenum">
              <a:rPr lang="da-DK" smtClean="0"/>
              <a:t>2</a:t>
            </a:fld>
            <a:endParaRPr lang="da-DK"/>
          </a:p>
        </p:txBody>
      </p:sp>
    </p:spTree>
    <p:extLst>
      <p:ext uri="{BB962C8B-B14F-4D97-AF65-F5344CB8AC3E}">
        <p14:creationId xmlns:p14="http://schemas.microsoft.com/office/powerpoint/2010/main" val="28389634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grpSp>
        <p:nvGrpSpPr>
          <p:cNvPr id="1030" name="Group 6"/>
          <p:cNvGrpSpPr>
            <a:grpSpLocks/>
          </p:cNvGrpSpPr>
          <p:nvPr userDrawn="1"/>
        </p:nvGrpSpPr>
        <p:grpSpPr bwMode="auto">
          <a:xfrm>
            <a:off x="251518" y="5661216"/>
            <a:ext cx="8665366" cy="929776"/>
            <a:chOff x="106846866" y="113714793"/>
            <a:chExt cx="8664747" cy="930428"/>
          </a:xfrm>
        </p:grpSpPr>
        <p:pic>
          <p:nvPicPr>
            <p:cNvPr id="1031" name="Picture 7" descr="billede_med_logo"/>
            <p:cNvPicPr>
              <a:picLocks noChangeAspect="1" noChangeArrowheads="1"/>
            </p:cNvPicPr>
            <p:nvPr/>
          </p:nvPicPr>
          <p:blipFill>
            <a:blip r:embed="rId2" cstate="print"/>
            <a:srcRect t="41486" r="-6746"/>
            <a:stretch>
              <a:fillRect/>
            </a:stretch>
          </p:blipFill>
          <p:spPr bwMode="auto">
            <a:xfrm>
              <a:off x="113579798" y="113714793"/>
              <a:ext cx="1931815" cy="746850"/>
            </a:xfrm>
            <a:prstGeom prst="rect">
              <a:avLst/>
            </a:prstGeom>
            <a:noFill/>
            <a:ln w="9525" algn="ctr">
              <a:miter lim="800000"/>
              <a:headEnd/>
              <a:tailEnd/>
            </a:ln>
          </p:spPr>
        </p:pic>
        <p:sp>
          <p:nvSpPr>
            <p:cNvPr id="1032" name="Line 8"/>
            <p:cNvSpPr>
              <a:spLocks noChangeShapeType="1"/>
            </p:cNvSpPr>
            <p:nvPr/>
          </p:nvSpPr>
          <p:spPr bwMode="auto">
            <a:xfrm flipH="1" flipV="1">
              <a:off x="106846866" y="114336564"/>
              <a:ext cx="7955432" cy="0"/>
            </a:xfrm>
            <a:prstGeom prst="line">
              <a:avLst/>
            </a:prstGeom>
            <a:noFill/>
            <a:ln w="28575">
              <a:solidFill>
                <a:srgbClr val="F20000"/>
              </a:solidFill>
              <a:round/>
              <a:headEnd/>
              <a:tailEnd/>
            </a:ln>
            <a:effectLst/>
          </p:spPr>
          <p:txBody>
            <a:bodyPr vert="horz" wrap="square" lIns="36576" tIns="36576" rIns="36576" bIns="36576" numCol="1" anchor="t" anchorCtr="0" compatLnSpc="1">
              <a:prstTxWarp prst="textNoShape">
                <a:avLst/>
              </a:prstTxWarp>
            </a:bodyPr>
            <a:lstStyle/>
            <a:p>
              <a:endParaRPr lang="da-DK"/>
            </a:p>
          </p:txBody>
        </p:sp>
        <p:sp>
          <p:nvSpPr>
            <p:cNvPr id="1033" name="Text Box 9"/>
            <p:cNvSpPr txBox="1">
              <a:spLocks noChangeArrowheads="1"/>
            </p:cNvSpPr>
            <p:nvPr/>
          </p:nvSpPr>
          <p:spPr bwMode="auto">
            <a:xfrm>
              <a:off x="106991026" y="114435378"/>
              <a:ext cx="5652000" cy="209843"/>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da-DK" sz="900" b="0" i="0" u="none" strike="noStrike" cap="none" normalizeH="0" baseline="0" dirty="0" smtClean="0">
                  <a:ln>
                    <a:noFill/>
                  </a:ln>
                  <a:solidFill>
                    <a:srgbClr val="333333"/>
                  </a:solidFill>
                  <a:effectLst/>
                  <a:latin typeface="Verdana" pitchFamily="34" charset="0"/>
                  <a:cs typeface="Arial" pitchFamily="34" charset="0"/>
                </a:rPr>
                <a:t>     Fagligt Selskab for </a:t>
              </a:r>
              <a:r>
                <a:rPr kumimoji="0" lang="da-DK" sz="900" b="0" i="0" u="none" strike="noStrike" cap="none" normalizeH="0" baseline="0" dirty="0" err="1" smtClean="0">
                  <a:ln>
                    <a:noFill/>
                  </a:ln>
                  <a:solidFill>
                    <a:srgbClr val="333333"/>
                  </a:solidFill>
                  <a:effectLst/>
                  <a:latin typeface="Verdana" pitchFamily="34" charset="0"/>
                  <a:cs typeface="Arial" pitchFamily="34" charset="0"/>
                </a:rPr>
                <a:t>Palliationssygeplejersker</a:t>
              </a:r>
              <a:r>
                <a:rPr kumimoji="0" lang="da-DK" sz="900" b="0" i="0" u="none" strike="noStrike" cap="none" normalizeH="0" baseline="0" dirty="0" smtClean="0">
                  <a:ln>
                    <a:noFill/>
                  </a:ln>
                  <a:solidFill>
                    <a:srgbClr val="333333"/>
                  </a:solidFill>
                  <a:effectLst/>
                  <a:latin typeface="Verdana" pitchFamily="34" charset="0"/>
                  <a:cs typeface="Arial" pitchFamily="34" charset="0"/>
                </a:rPr>
                <a:t>, Landskursus 6. og 7. oktober 2016</a:t>
              </a:r>
              <a:endParaRPr kumimoji="0" lang="da-DK" sz="1800"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CC951688-8564-431C-8B6A-96428ED143FB}" type="datetimeFigureOut">
              <a:rPr lang="da-DK" smtClean="0"/>
              <a:t>15-03-2017</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1E0C4F04-29A5-4221-90F6-85C60069C877}" type="slidenum">
              <a:rPr lang="da-DK" smtClean="0"/>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CC951688-8564-431C-8B6A-96428ED143FB}" type="datetimeFigureOut">
              <a:rPr lang="da-DK" smtClean="0"/>
              <a:t>15-03-2017</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1E0C4F04-29A5-4221-90F6-85C60069C877}" type="slidenum">
              <a:rPr lang="da-DK" smtClean="0"/>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CC951688-8564-431C-8B6A-96428ED143FB}" type="datetimeFigureOut">
              <a:rPr lang="da-DK" smtClean="0"/>
              <a:t>15-03-2017</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1E0C4F04-29A5-4221-90F6-85C60069C877}" type="slidenum">
              <a:rPr lang="da-DK" smtClean="0"/>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p>
            <a:fld id="{CC951688-8564-431C-8B6A-96428ED143FB}" type="datetimeFigureOut">
              <a:rPr lang="da-DK" smtClean="0"/>
              <a:t>15-03-2017</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1E0C4F04-29A5-4221-90F6-85C60069C877}" type="slidenum">
              <a:rPr lang="da-DK" smtClean="0"/>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CC951688-8564-431C-8B6A-96428ED143FB}" type="datetimeFigureOut">
              <a:rPr lang="da-DK" smtClean="0"/>
              <a:t>15-03-2017</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1E0C4F04-29A5-4221-90F6-85C60069C877}" type="slidenum">
              <a:rPr lang="da-DK" smtClean="0"/>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CC951688-8564-431C-8B6A-96428ED143FB}" type="datetimeFigureOut">
              <a:rPr lang="da-DK" smtClean="0"/>
              <a:t>15-03-2017</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1E0C4F04-29A5-4221-90F6-85C60069C877}" type="slidenum">
              <a:rPr lang="da-DK" smtClean="0"/>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2"/>
          <p:cNvSpPr>
            <a:spLocks noGrp="1"/>
          </p:cNvSpPr>
          <p:nvPr>
            <p:ph type="dt" sz="half" idx="10"/>
          </p:nvPr>
        </p:nvSpPr>
        <p:spPr/>
        <p:txBody>
          <a:bodyPr/>
          <a:lstStyle/>
          <a:p>
            <a:fld id="{CC951688-8564-431C-8B6A-96428ED143FB}" type="datetimeFigureOut">
              <a:rPr lang="da-DK" smtClean="0"/>
              <a:t>15-03-2017</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1E0C4F04-29A5-4221-90F6-85C60069C877}" type="slidenum">
              <a:rPr lang="da-DK" smtClean="0"/>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CC951688-8564-431C-8B6A-96428ED143FB}" type="datetimeFigureOut">
              <a:rPr lang="da-DK" smtClean="0"/>
              <a:t>15-03-2017</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1E0C4F04-29A5-4221-90F6-85C60069C877}" type="slidenum">
              <a:rPr lang="da-DK" smtClean="0"/>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CC951688-8564-431C-8B6A-96428ED143FB}" type="datetimeFigureOut">
              <a:rPr lang="da-DK" smtClean="0"/>
              <a:t>15-03-2017</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1E0C4F04-29A5-4221-90F6-85C60069C877}" type="slidenum">
              <a:rPr lang="da-DK" smtClean="0"/>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CC951688-8564-431C-8B6A-96428ED143FB}" type="datetimeFigureOut">
              <a:rPr lang="da-DK" smtClean="0"/>
              <a:t>15-03-2017</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1E0C4F04-29A5-4221-90F6-85C60069C877}" type="slidenum">
              <a:rPr lang="da-DK" smtClean="0"/>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951688-8564-431C-8B6A-96428ED143FB}" type="datetimeFigureOut">
              <a:rPr lang="da-DK" smtClean="0"/>
              <a:t>15-03-2017</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0C4F04-29A5-4221-90F6-85C60069C877}" type="slidenum">
              <a:rPr lang="da-DK" smtClean="0"/>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dsr.dk/fs/fs34"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dsr.dk/fs/fs34"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a-DK" dirty="0" smtClean="0"/>
              <a:t/>
            </a:r>
            <a:br>
              <a:rPr lang="da-DK" dirty="0" smtClean="0"/>
            </a:br>
            <a:r>
              <a:rPr lang="da-DK" b="1" u="sng" dirty="0"/>
              <a:t>D</a:t>
            </a:r>
            <a:r>
              <a:rPr lang="da-DK" b="1" u="sng" dirty="0" smtClean="0"/>
              <a:t>et Nationale Råd</a:t>
            </a:r>
            <a:br>
              <a:rPr lang="da-DK" b="1" u="sng" dirty="0" smtClean="0"/>
            </a:br>
            <a:r>
              <a:rPr lang="da-DK" sz="2700" dirty="0"/>
              <a:t>f</a:t>
            </a:r>
            <a:r>
              <a:rPr lang="da-DK" sz="2700" dirty="0" smtClean="0"/>
              <a:t>or </a:t>
            </a:r>
            <a:r>
              <a:rPr lang="da-DK" sz="2700" dirty="0"/>
              <a:t>f</a:t>
            </a:r>
            <a:r>
              <a:rPr lang="da-DK" sz="2700" dirty="0" smtClean="0"/>
              <a:t>agområde godkendelse af sygeplejersker i det specialiserede, palliative felt på C-niveau</a:t>
            </a:r>
            <a:r>
              <a:rPr lang="da-DK" dirty="0" smtClean="0"/>
              <a:t/>
            </a:r>
            <a:br>
              <a:rPr lang="da-DK" dirty="0" smtClean="0"/>
            </a:br>
            <a:endParaRPr lang="da-DK"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pPr algn="l"/>
            <a:r>
              <a:rPr lang="da-DK" dirty="0" smtClean="0"/>
              <a:t/>
            </a:r>
            <a:br>
              <a:rPr lang="da-DK" dirty="0" smtClean="0"/>
            </a:br>
            <a:r>
              <a:rPr lang="da-DK" dirty="0" smtClean="0"/>
              <a:t/>
            </a:r>
            <a:br>
              <a:rPr lang="da-DK" dirty="0" smtClean="0"/>
            </a:br>
            <a:r>
              <a:rPr lang="da-DK" dirty="0"/>
              <a:t/>
            </a:r>
            <a:br>
              <a:rPr lang="da-DK" dirty="0"/>
            </a:br>
            <a:r>
              <a:rPr lang="da-DK" dirty="0" smtClean="0"/>
              <a:t/>
            </a:r>
            <a:br>
              <a:rPr lang="da-DK" dirty="0" smtClean="0"/>
            </a:br>
            <a:r>
              <a:rPr lang="da-DK" dirty="0" smtClean="0"/>
              <a:t/>
            </a:r>
            <a:br>
              <a:rPr lang="da-DK" dirty="0" smtClean="0"/>
            </a:br>
            <a:r>
              <a:rPr lang="da-DK" b="1" u="sng" dirty="0" smtClean="0"/>
              <a:t>Allerførst</a:t>
            </a:r>
            <a:r>
              <a:rPr lang="da-DK" u="sng" dirty="0" smtClean="0"/>
              <a:t>:</a:t>
            </a:r>
            <a:br>
              <a:rPr lang="da-DK" u="sng" dirty="0" smtClean="0"/>
            </a:br>
            <a:r>
              <a:rPr lang="da-DK" u="sng" dirty="0"/>
              <a:t/>
            </a:r>
            <a:br>
              <a:rPr lang="da-DK" u="sng" dirty="0"/>
            </a:br>
            <a:r>
              <a:rPr lang="da-DK" sz="4000" dirty="0" smtClean="0"/>
              <a:t>Styregruppen nedsættes og arbejder…</a:t>
            </a:r>
            <a:br>
              <a:rPr lang="da-DK" sz="4000" dirty="0" smtClean="0"/>
            </a:br>
            <a:r>
              <a:rPr lang="da-DK" sz="4000" dirty="0" smtClean="0"/>
              <a:t>Indledende møde i DSR</a:t>
            </a:r>
            <a:r>
              <a:rPr lang="da-DK" sz="4000" dirty="0"/>
              <a:t/>
            </a:r>
            <a:br>
              <a:rPr lang="da-DK" sz="4000" dirty="0"/>
            </a:br>
            <a:r>
              <a:rPr lang="da-DK" sz="4000" dirty="0" smtClean="0"/>
              <a:t>Inspirationsseminar i København for alle interesserende sygeplejersker</a:t>
            </a:r>
            <a:br>
              <a:rPr lang="da-DK" sz="4000" dirty="0" smtClean="0"/>
            </a:br>
            <a:r>
              <a:rPr lang="da-DK" sz="4000" dirty="0" smtClean="0"/>
              <a:t>Nedsættelse af ”Det Nationale Råd”</a:t>
            </a:r>
            <a:br>
              <a:rPr lang="da-DK" sz="4000" dirty="0" smtClean="0"/>
            </a:br>
            <a:r>
              <a:rPr lang="da-DK" sz="4000" dirty="0" smtClean="0"/>
              <a:t/>
            </a:r>
            <a:br>
              <a:rPr lang="da-DK" sz="4000" dirty="0" smtClean="0"/>
            </a:br>
            <a:r>
              <a:rPr lang="da-DK" sz="4000" dirty="0" smtClean="0"/>
              <a:t/>
            </a:r>
            <a:br>
              <a:rPr lang="da-DK" sz="4000" dirty="0" smtClean="0"/>
            </a:br>
            <a:r>
              <a:rPr lang="da-DK" dirty="0" smtClean="0"/>
              <a:t/>
            </a:r>
            <a:br>
              <a:rPr lang="da-DK" dirty="0" smtClean="0"/>
            </a:br>
            <a:r>
              <a:rPr lang="da-DK" dirty="0" smtClean="0"/>
              <a:t/>
            </a:r>
            <a:br>
              <a:rPr lang="da-DK" dirty="0" smtClean="0"/>
            </a:br>
            <a:endParaRPr lang="da-DK" dirty="0"/>
          </a:p>
        </p:txBody>
      </p:sp>
    </p:spTree>
    <p:extLst>
      <p:ext uri="{BB962C8B-B14F-4D97-AF65-F5344CB8AC3E}">
        <p14:creationId xmlns:p14="http://schemas.microsoft.com/office/powerpoint/2010/main" val="3391523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pPr algn="l"/>
            <a:r>
              <a:rPr lang="da-DK" dirty="0" smtClean="0"/>
              <a:t/>
            </a:r>
            <a:br>
              <a:rPr lang="da-DK" dirty="0" smtClean="0"/>
            </a:br>
            <a:r>
              <a:rPr lang="da-DK" dirty="0" smtClean="0"/>
              <a:t/>
            </a:r>
            <a:br>
              <a:rPr lang="da-DK" dirty="0" smtClean="0"/>
            </a:br>
            <a:r>
              <a:rPr lang="da-DK" dirty="0"/>
              <a:t/>
            </a:r>
            <a:br>
              <a:rPr lang="da-DK" dirty="0"/>
            </a:br>
            <a:r>
              <a:rPr lang="da-DK" dirty="0" smtClean="0"/>
              <a:t/>
            </a:r>
            <a:br>
              <a:rPr lang="da-DK" dirty="0" smtClean="0"/>
            </a:br>
            <a:r>
              <a:rPr lang="da-DK" dirty="0"/>
              <a:t/>
            </a:r>
            <a:br>
              <a:rPr lang="da-DK" dirty="0"/>
            </a:br>
            <a:r>
              <a:rPr lang="da-DK" dirty="0"/>
              <a:t>M</a:t>
            </a:r>
            <a:r>
              <a:rPr lang="da-DK" dirty="0" smtClean="0"/>
              <a:t>edlemmer af Det Nationale Rådet:</a:t>
            </a:r>
            <a:br>
              <a:rPr lang="da-DK" dirty="0" smtClean="0"/>
            </a:br>
            <a:r>
              <a:rPr lang="da-DK" dirty="0" smtClean="0"/>
              <a:t/>
            </a:r>
            <a:br>
              <a:rPr lang="da-DK" dirty="0" smtClean="0"/>
            </a:br>
            <a:r>
              <a:rPr lang="da-DK" sz="3100" dirty="0" smtClean="0"/>
              <a:t>Helle Mathiesen, DPT Aarhus Universitetshospital.</a:t>
            </a:r>
            <a:br>
              <a:rPr lang="da-DK" sz="3100" dirty="0" smtClean="0"/>
            </a:br>
            <a:r>
              <a:rPr lang="da-DK" sz="3100" dirty="0" smtClean="0"/>
              <a:t>Ina Lillevang, Ankerfjord Hospice.</a:t>
            </a:r>
            <a:br>
              <a:rPr lang="da-DK" sz="3100" dirty="0" smtClean="0"/>
            </a:br>
            <a:r>
              <a:rPr lang="da-DK" sz="3100" dirty="0" smtClean="0"/>
              <a:t>Hanne Bredsdorff, Palliativt team Roskilde.</a:t>
            </a:r>
            <a:br>
              <a:rPr lang="da-DK" sz="3100" dirty="0" smtClean="0"/>
            </a:br>
            <a:r>
              <a:rPr lang="da-DK" sz="3100" dirty="0" smtClean="0"/>
              <a:t>Lone Holst, Arresødal Hospice.</a:t>
            </a:r>
            <a:br>
              <a:rPr lang="da-DK" sz="3100" dirty="0" smtClean="0"/>
            </a:br>
            <a:r>
              <a:rPr lang="da-DK" sz="3100" dirty="0" smtClean="0"/>
              <a:t>Helle Lehmann, Hospice Sønderjylland.</a:t>
            </a:r>
            <a:br>
              <a:rPr lang="da-DK" sz="3100" dirty="0" smtClean="0"/>
            </a:br>
            <a:r>
              <a:rPr lang="da-DK" sz="3100" dirty="0" smtClean="0"/>
              <a:t>Annie Hansen, Hospice Vendsyssel.</a:t>
            </a:r>
            <a:br>
              <a:rPr lang="da-DK" sz="3100" dirty="0" smtClean="0"/>
            </a:br>
            <a:r>
              <a:rPr lang="da-DK" sz="3100" dirty="0" smtClean="0"/>
              <a:t>Lisa Lauritsen (FSP)</a:t>
            </a:r>
            <a:br>
              <a:rPr lang="da-DK" sz="3100" dirty="0" smtClean="0"/>
            </a:br>
            <a:r>
              <a:rPr lang="da-DK" sz="3100" dirty="0" smtClean="0"/>
              <a:t>Berit Johnsen(FSP og formand)</a:t>
            </a:r>
            <a:br>
              <a:rPr lang="da-DK" sz="3100" dirty="0" smtClean="0"/>
            </a:br>
            <a:r>
              <a:rPr lang="da-DK" dirty="0" smtClean="0"/>
              <a:t/>
            </a:r>
            <a:br>
              <a:rPr lang="da-DK" dirty="0" smtClean="0"/>
            </a:br>
            <a:r>
              <a:rPr lang="da-DK" dirty="0" smtClean="0"/>
              <a:t/>
            </a:r>
            <a:br>
              <a:rPr lang="da-DK" dirty="0" smtClean="0"/>
            </a:br>
            <a:r>
              <a:rPr lang="da-DK" dirty="0" smtClean="0"/>
              <a:t/>
            </a:r>
            <a:br>
              <a:rPr lang="da-DK" dirty="0" smtClean="0"/>
            </a:br>
            <a:endParaRPr lang="da-DK" dirty="0"/>
          </a:p>
        </p:txBody>
      </p:sp>
    </p:spTree>
    <p:extLst>
      <p:ext uri="{BB962C8B-B14F-4D97-AF65-F5344CB8AC3E}">
        <p14:creationId xmlns:p14="http://schemas.microsoft.com/office/powerpoint/2010/main" val="14917721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143000"/>
            <a:ext cx="6096000"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0327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2132856"/>
            <a:ext cx="7772400" cy="1470025"/>
          </a:xfrm>
        </p:spPr>
        <p:txBody>
          <a:bodyPr>
            <a:normAutofit fontScale="90000"/>
          </a:bodyPr>
          <a:lstStyle/>
          <a:p>
            <a:pPr algn="l"/>
            <a:r>
              <a:rPr lang="da-DK" dirty="0" smtClean="0"/>
              <a:t/>
            </a:r>
            <a:br>
              <a:rPr lang="da-DK" dirty="0" smtClean="0"/>
            </a:br>
            <a:r>
              <a:rPr lang="da-DK" dirty="0" smtClean="0"/>
              <a:t/>
            </a:r>
            <a:br>
              <a:rPr lang="da-DK" dirty="0" smtClean="0"/>
            </a:br>
            <a:r>
              <a:rPr lang="da-DK" dirty="0"/>
              <a:t/>
            </a:r>
            <a:br>
              <a:rPr lang="da-DK" dirty="0"/>
            </a:br>
            <a:r>
              <a:rPr lang="da-DK" b="1" u="sng" dirty="0" smtClean="0"/>
              <a:t>Netop nu:</a:t>
            </a:r>
            <a:br>
              <a:rPr lang="da-DK" b="1" u="sng" dirty="0" smtClean="0"/>
            </a:br>
            <a:r>
              <a:rPr lang="da-DK" dirty="0" smtClean="0"/>
              <a:t/>
            </a:r>
            <a:br>
              <a:rPr lang="da-DK" dirty="0" smtClean="0"/>
            </a:br>
            <a:r>
              <a:rPr lang="da-DK" u="sng" dirty="0" smtClean="0"/>
              <a:t>1. Fagområdegodkendelse:</a:t>
            </a:r>
            <a:br>
              <a:rPr lang="da-DK" u="sng" dirty="0" smtClean="0"/>
            </a:br>
            <a:r>
              <a:rPr lang="da-DK" sz="3100" dirty="0" smtClean="0"/>
              <a:t>udarbejde kriterier, udarbejde ansøgningsskema og behandling ansøgninger x 2 årligt</a:t>
            </a:r>
            <a:br>
              <a:rPr lang="da-DK" sz="3100" dirty="0" smtClean="0"/>
            </a:br>
            <a:r>
              <a:rPr lang="da-DK" u="sng" dirty="0" smtClean="0"/>
              <a:t>2. Anbefalinger til nationale uddannelsestilbud:</a:t>
            </a:r>
            <a:r>
              <a:rPr lang="da-DK" sz="3100" u="sng" dirty="0" smtClean="0"/>
              <a:t/>
            </a:r>
            <a:br>
              <a:rPr lang="da-DK" sz="3100" u="sng" dirty="0" smtClean="0"/>
            </a:br>
            <a:r>
              <a:rPr lang="da-DK" sz="3100" dirty="0" smtClean="0"/>
              <a:t>kortlægge nationale uddannelsestilbud og anbefale fremtidige tilbud såvel individuelt som nationalt.</a:t>
            </a:r>
            <a:r>
              <a:rPr lang="da-DK" sz="3100" u="sng" dirty="0" smtClean="0"/>
              <a:t/>
            </a:r>
            <a:br>
              <a:rPr lang="da-DK" sz="3100" u="sng" dirty="0" smtClean="0"/>
            </a:br>
            <a:r>
              <a:rPr lang="da-DK" dirty="0" smtClean="0"/>
              <a:t/>
            </a:r>
            <a:br>
              <a:rPr lang="da-DK" dirty="0" smtClean="0"/>
            </a:br>
            <a:endParaRPr lang="da-DK" dirty="0"/>
          </a:p>
        </p:txBody>
      </p:sp>
    </p:spTree>
    <p:extLst>
      <p:ext uri="{BB962C8B-B14F-4D97-AF65-F5344CB8AC3E}">
        <p14:creationId xmlns:p14="http://schemas.microsoft.com/office/powerpoint/2010/main" val="7897285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smtClean="0"/>
              <a:t/>
            </a:r>
            <a:br>
              <a:rPr lang="da-DK" dirty="0" smtClean="0"/>
            </a:br>
            <a:endParaRPr lang="da-DK" dirty="0"/>
          </a:p>
        </p:txBody>
      </p:sp>
      <p:sp>
        <p:nvSpPr>
          <p:cNvPr id="3" name="Pladsholder til indhold 2"/>
          <p:cNvSpPr>
            <a:spLocks noGrp="1"/>
          </p:cNvSpPr>
          <p:nvPr>
            <p:ph idx="1"/>
          </p:nvPr>
        </p:nvSpPr>
        <p:spPr>
          <a:xfrm>
            <a:off x="457200" y="692696"/>
            <a:ext cx="8229600" cy="5433467"/>
          </a:xfrm>
        </p:spPr>
        <p:txBody>
          <a:bodyPr/>
          <a:lstStyle/>
          <a:p>
            <a:pPr marL="0" indent="0">
              <a:buNone/>
            </a:pPr>
            <a:r>
              <a:rPr lang="da-DK" sz="4000" b="1" u="sng" dirty="0" smtClean="0"/>
              <a:t>Det videre arbejde:</a:t>
            </a:r>
          </a:p>
          <a:p>
            <a:pPr marL="0" indent="0">
              <a:buNone/>
            </a:pPr>
            <a:endParaRPr lang="da-DK" sz="4000" b="1" u="sng" dirty="0" smtClean="0"/>
          </a:p>
          <a:p>
            <a:pPr marL="0" indent="0">
              <a:buNone/>
            </a:pPr>
            <a:r>
              <a:rPr lang="da-DK" dirty="0" smtClean="0"/>
              <a:t>To uvildige sygeplejersker læser korrektur</a:t>
            </a:r>
          </a:p>
          <a:p>
            <a:pPr marL="0" indent="0">
              <a:buNone/>
            </a:pPr>
            <a:r>
              <a:rPr lang="da-DK" dirty="0" smtClean="0"/>
              <a:t>”Udkastet” til høring i Ledergruppen</a:t>
            </a:r>
          </a:p>
          <a:p>
            <a:pPr marL="0" indent="0">
              <a:buNone/>
            </a:pPr>
            <a:r>
              <a:rPr lang="da-DK" dirty="0" smtClean="0"/>
              <a:t>2-4 udpegede testpersoner ansøger og afprøver godkendelsesproceduren </a:t>
            </a:r>
          </a:p>
          <a:p>
            <a:pPr marL="0" indent="0">
              <a:buNone/>
            </a:pPr>
            <a:r>
              <a:rPr lang="da-DK" dirty="0" smtClean="0"/>
              <a:t>To årlige ansøgningsrunder med </a:t>
            </a:r>
            <a:r>
              <a:rPr lang="da-DK" dirty="0" err="1" smtClean="0"/>
              <a:t>Et-års</a:t>
            </a:r>
            <a:r>
              <a:rPr lang="da-DK" dirty="0" smtClean="0"/>
              <a:t> prøveperiode</a:t>
            </a:r>
          </a:p>
          <a:p>
            <a:pPr marL="0" indent="0">
              <a:buNone/>
            </a:pPr>
            <a:r>
              <a:rPr lang="da-DK" dirty="0" smtClean="0"/>
              <a:t>EVALUERING, EVALUERINGER, EVALUERINGERNE</a:t>
            </a:r>
            <a:endParaRPr lang="da-DK" dirty="0"/>
          </a:p>
        </p:txBody>
      </p:sp>
    </p:spTree>
    <p:extLst>
      <p:ext uri="{BB962C8B-B14F-4D97-AF65-F5344CB8AC3E}">
        <p14:creationId xmlns:p14="http://schemas.microsoft.com/office/powerpoint/2010/main" val="33915233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pPr algn="l"/>
            <a:r>
              <a:rPr lang="da-DK" b="1" u="sng" dirty="0" smtClean="0"/>
              <a:t>Husk </a:t>
            </a:r>
            <a:r>
              <a:rPr lang="da-DK" dirty="0" smtClean="0"/>
              <a:t/>
            </a:r>
            <a:br>
              <a:rPr lang="da-DK" dirty="0" smtClean="0"/>
            </a:br>
            <a:r>
              <a:rPr lang="da-DK" dirty="0" smtClean="0"/>
              <a:t>Hold dig og dine kollegaer opdateret på vores hjemmeside i DSR: </a:t>
            </a:r>
            <a:br>
              <a:rPr lang="da-DK" dirty="0" smtClean="0"/>
            </a:br>
            <a:r>
              <a:rPr lang="da-DK" sz="3600" dirty="0" smtClean="0"/>
              <a:t>Fagligt Selskab for </a:t>
            </a:r>
            <a:r>
              <a:rPr lang="da-DK" sz="3600" dirty="0" err="1" smtClean="0"/>
              <a:t>Palliationssygeplejersker</a:t>
            </a:r>
            <a:r>
              <a:rPr lang="da-DK" sz="3600" dirty="0" smtClean="0"/>
              <a:t> </a:t>
            </a:r>
            <a:r>
              <a:rPr lang="da-DK" dirty="0" smtClean="0"/>
              <a:t/>
            </a:r>
            <a:br>
              <a:rPr lang="da-DK" dirty="0" smtClean="0"/>
            </a:br>
            <a:endParaRPr lang="da-DK" dirty="0"/>
          </a:p>
        </p:txBody>
      </p:sp>
      <p:sp>
        <p:nvSpPr>
          <p:cNvPr id="3" name="Undertitel 2"/>
          <p:cNvSpPr>
            <a:spLocks noGrp="1"/>
          </p:cNvSpPr>
          <p:nvPr>
            <p:ph type="subTitle" idx="1"/>
          </p:nvPr>
        </p:nvSpPr>
        <p:spPr>
          <a:xfrm>
            <a:off x="3131840" y="4653136"/>
            <a:ext cx="5032648" cy="1080120"/>
          </a:xfrm>
        </p:spPr>
        <p:txBody>
          <a:bodyPr/>
          <a:lstStyle/>
          <a:p>
            <a:r>
              <a:rPr lang="da-DK" dirty="0" smtClean="0">
                <a:hlinkClick r:id="rId2"/>
              </a:rPr>
              <a:t>https://dsr.dk/fs/fs34</a:t>
            </a:r>
            <a:endParaRPr lang="da-DK" dirty="0"/>
          </a:p>
        </p:txBody>
      </p:sp>
      <p:pic>
        <p:nvPicPr>
          <p:cNvPr id="4" name="Billede 3" descr="nursa.png"/>
          <p:cNvPicPr>
            <a:picLocks noChangeAspect="1"/>
          </p:cNvPicPr>
          <p:nvPr/>
        </p:nvPicPr>
        <p:blipFill>
          <a:blip r:embed="rId3" cstate="print"/>
          <a:stretch>
            <a:fillRect/>
          </a:stretch>
        </p:blipFill>
        <p:spPr>
          <a:xfrm>
            <a:off x="827584" y="3933056"/>
            <a:ext cx="2143125" cy="2143125"/>
          </a:xfrm>
          <a:prstGeom prst="rect">
            <a:avLst/>
          </a:prstGeom>
        </p:spPr>
      </p:pic>
    </p:spTree>
    <p:extLst>
      <p:ext uri="{BB962C8B-B14F-4D97-AF65-F5344CB8AC3E}">
        <p14:creationId xmlns:p14="http://schemas.microsoft.com/office/powerpoint/2010/main" val="3161403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withEffect">
                                  <p:stCondLst>
                                    <p:cond delay="0"/>
                                  </p:stCondLst>
                                  <p:childTnLst>
                                    <p:animMotion origin="layout" path="M 0.06667 0.04051 C 0.27656 0.11482 0.48646 0.18912 0.5934 0.17361 C 0.70017 0.15833 0.68941 0.04445 0.70833 -0.05046 C 0.72726 -0.14537 0.7375 -0.30972 0.70677 -0.39606 C 0.67587 -0.48241 0.64687 -0.53912 0.5243 -0.56829 C 0.40139 -0.59745 0.08628 -0.58495 -0.02986 -0.57153 C -0.14601 -0.5581 -0.15677 -0.55926 -0.1724 -0.48704 C -0.18802 -0.41481 -0.16754 -0.21944 -0.12413 -0.13819 C -0.08073 -0.05717 0.0526 -0.02407 0.08837 -0.00069 " pathEditMode="relative" rAng="0" ptsTypes="aaaaaaaaA">
                                      <p:cBhvr>
                                        <p:cTn id="6" dur="2000" fill="hold"/>
                                        <p:tgtEl>
                                          <p:spTgt spid="4"/>
                                        </p:tgtEl>
                                        <p:attrNameLst>
                                          <p:attrName>ppt_x</p:attrName>
                                          <p:attrName>ppt_y</p:attrName>
                                        </p:attrNameLst>
                                      </p:cBhvr>
                                      <p:rCtr x="20800" y="-24500"/>
                                    </p:animMotion>
                                  </p:childTnLst>
                                </p:cTn>
                              </p:par>
                            </p:childTnLst>
                          </p:cTn>
                        </p:par>
                        <p:par>
                          <p:cTn id="7" fill="hold">
                            <p:stCondLst>
                              <p:cond delay="2000"/>
                            </p:stCondLst>
                            <p:childTnLst>
                              <p:par>
                                <p:cTn id="8" presetID="9" presetClass="entr" presetSubtype="0" fill="hold" nodeType="afterEffect">
                                  <p:stCondLst>
                                    <p:cond delay="50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a-DK" dirty="0" smtClean="0"/>
              <a:t/>
            </a:r>
            <a:br>
              <a:rPr lang="da-DK" dirty="0" smtClean="0"/>
            </a:br>
            <a:endParaRPr lang="da-DK" dirty="0"/>
          </a:p>
        </p:txBody>
      </p:sp>
      <p:sp>
        <p:nvSpPr>
          <p:cNvPr id="3" name="Undertitel 2"/>
          <p:cNvSpPr>
            <a:spLocks noGrp="1"/>
          </p:cNvSpPr>
          <p:nvPr>
            <p:ph type="subTitle" idx="1"/>
          </p:nvPr>
        </p:nvSpPr>
        <p:spPr>
          <a:xfrm>
            <a:off x="3131840" y="4653136"/>
            <a:ext cx="5032648" cy="1080120"/>
          </a:xfrm>
        </p:spPr>
        <p:txBody>
          <a:bodyPr/>
          <a:lstStyle/>
          <a:p>
            <a:r>
              <a:rPr lang="da-DK" dirty="0" smtClean="0">
                <a:hlinkClick r:id="rId2"/>
              </a:rPr>
              <a:t>https://dsr.dk/fs/fs34</a:t>
            </a:r>
            <a:endParaRPr lang="da-DK" dirty="0"/>
          </a:p>
        </p:txBody>
      </p:sp>
      <p:pic>
        <p:nvPicPr>
          <p:cNvPr id="5" name="Billede 4" descr="Sygeplejersker-61180.gif"/>
          <p:cNvPicPr>
            <a:picLocks noChangeAspect="1"/>
          </p:cNvPicPr>
          <p:nvPr/>
        </p:nvPicPr>
        <p:blipFill>
          <a:blip r:embed="rId3" cstate="print"/>
          <a:stretch>
            <a:fillRect/>
          </a:stretch>
        </p:blipFill>
        <p:spPr>
          <a:xfrm>
            <a:off x="3976687" y="2338387"/>
            <a:ext cx="1190625" cy="21812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par>
                          <p:cTn id="21" fill="hold">
                            <p:stCondLst>
                              <p:cond delay="2000"/>
                            </p:stCondLst>
                            <p:childTnLst>
                              <p:par>
                                <p:cTn id="22" presetID="35" presetClass="entr" presetSubtype="0" fill="hold"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fade">
                                      <p:cBhvr>
                                        <p:cTn id="24" dur="1000"/>
                                        <p:tgtEl>
                                          <p:spTgt spid="3">
                                            <p:txEl>
                                              <p:pRg st="0" end="0"/>
                                            </p:txEl>
                                          </p:spTgt>
                                        </p:tgtEl>
                                      </p:cBhvr>
                                    </p:animEffect>
                                    <p:anim calcmode="lin" valueType="num">
                                      <p:cBhvr>
                                        <p:cTn id="25" dur="1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2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TotalTime>
  <Words>52</Words>
  <Application>Microsoft Office PowerPoint</Application>
  <PresentationFormat>Skærmshow (4:3)</PresentationFormat>
  <Paragraphs>19</Paragraphs>
  <Slides>8</Slides>
  <Notes>1</Notes>
  <HiddenSlides>0</HiddenSlides>
  <MMClips>0</MMClips>
  <ScaleCrop>false</ScaleCrop>
  <HeadingPairs>
    <vt:vector size="4" baseType="variant">
      <vt:variant>
        <vt:lpstr>Tema</vt:lpstr>
      </vt:variant>
      <vt:variant>
        <vt:i4>1</vt:i4>
      </vt:variant>
      <vt:variant>
        <vt:lpstr>Diastitler</vt:lpstr>
      </vt:variant>
      <vt:variant>
        <vt:i4>8</vt:i4>
      </vt:variant>
    </vt:vector>
  </HeadingPairs>
  <TitlesOfParts>
    <vt:vector size="9" baseType="lpstr">
      <vt:lpstr>Kontortema</vt:lpstr>
      <vt:lpstr> Det Nationale Råd for fagområde godkendelse af sygeplejersker i det specialiserede, palliative felt på C-niveau </vt:lpstr>
      <vt:lpstr>     Allerførst:  Styregruppen nedsættes og arbejder… Indledende møde i DSR Inspirationsseminar i København for alle interesserende sygeplejersker Nedsættelse af ”Det Nationale Råd”     </vt:lpstr>
      <vt:lpstr>     Medlemmer af Det Nationale Rådet:  Helle Mathiesen, DPT Aarhus Universitetshospital. Ina Lillevang, Ankerfjord Hospice. Hanne Bredsdorff, Palliativt team Roskilde. Lone Holst, Arresødal Hospice. Helle Lehmann, Hospice Sønderjylland. Annie Hansen, Hospice Vendsyssel. Lisa Lauritsen (FSP) Berit Johnsen(FSP og formand)    </vt:lpstr>
      <vt:lpstr>PowerPoint-præsentation</vt:lpstr>
      <vt:lpstr>   Netop nu:  1. Fagområdegodkendelse: udarbejde kriterier, udarbejde ansøgningsskema og behandling ansøgninger x 2 årligt 2. Anbefalinger til nationale uddannelsestilbud: kortlægge nationale uddannelsestilbud og anbefale fremtidige tilbud såvel individuelt som nationalt.  </vt:lpstr>
      <vt:lpstr> </vt:lpstr>
      <vt:lpstr>Husk  Hold dig og dine kollegaer opdateret på vores hjemmeside i DSR:  Fagligt Selskab for Palliationssygeplejersker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 nummer 1</dc:title>
  <dc:creator>Antec</dc:creator>
  <cp:lastModifiedBy>Bruger</cp:lastModifiedBy>
  <cp:revision>30</cp:revision>
  <cp:lastPrinted>2017-03-15T03:41:51Z</cp:lastPrinted>
  <dcterms:created xsi:type="dcterms:W3CDTF">2016-09-26T16:22:10Z</dcterms:created>
  <dcterms:modified xsi:type="dcterms:W3CDTF">2017-03-15T03:43:42Z</dcterms:modified>
</cp:coreProperties>
</file>